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749" r:id="rId1"/>
  </p:sldMasterIdLst>
  <p:notesMasterIdLst>
    <p:notesMasterId r:id="rId52"/>
  </p:notesMasterIdLst>
  <p:handoutMasterIdLst>
    <p:handoutMasterId r:id="rId53"/>
  </p:handoutMasterIdLst>
  <p:sldIdLst>
    <p:sldId id="256" r:id="rId2"/>
    <p:sldId id="406" r:id="rId3"/>
    <p:sldId id="349" r:id="rId4"/>
    <p:sldId id="459" r:id="rId5"/>
    <p:sldId id="460" r:id="rId6"/>
    <p:sldId id="456" r:id="rId7"/>
    <p:sldId id="394" r:id="rId8"/>
    <p:sldId id="439" r:id="rId9"/>
    <p:sldId id="461" r:id="rId10"/>
    <p:sldId id="462" r:id="rId11"/>
    <p:sldId id="380" r:id="rId12"/>
    <p:sldId id="454" r:id="rId13"/>
    <p:sldId id="762" r:id="rId14"/>
    <p:sldId id="467" r:id="rId15"/>
    <p:sldId id="468" r:id="rId16"/>
    <p:sldId id="424" r:id="rId17"/>
    <p:sldId id="465" r:id="rId18"/>
    <p:sldId id="466" r:id="rId19"/>
    <p:sldId id="395" r:id="rId20"/>
    <p:sldId id="396" r:id="rId21"/>
    <p:sldId id="426" r:id="rId22"/>
    <p:sldId id="763" r:id="rId23"/>
    <p:sldId id="764" r:id="rId24"/>
    <p:sldId id="401" r:id="rId25"/>
    <p:sldId id="769" r:id="rId26"/>
    <p:sldId id="771" r:id="rId27"/>
    <p:sldId id="772" r:id="rId28"/>
    <p:sldId id="773" r:id="rId29"/>
    <p:sldId id="774" r:id="rId30"/>
    <p:sldId id="776" r:id="rId31"/>
    <p:sldId id="784" r:id="rId32"/>
    <p:sldId id="777" r:id="rId33"/>
    <p:sldId id="778" r:id="rId34"/>
    <p:sldId id="779" r:id="rId35"/>
    <p:sldId id="780" r:id="rId36"/>
    <p:sldId id="781" r:id="rId37"/>
    <p:sldId id="782" r:id="rId38"/>
    <p:sldId id="757" r:id="rId39"/>
    <p:sldId id="758" r:id="rId40"/>
    <p:sldId id="759" r:id="rId41"/>
    <p:sldId id="760" r:id="rId42"/>
    <p:sldId id="414" r:id="rId43"/>
    <p:sldId id="402" r:id="rId44"/>
    <p:sldId id="425" r:id="rId45"/>
    <p:sldId id="463" r:id="rId46"/>
    <p:sldId id="377" r:id="rId47"/>
    <p:sldId id="408" r:id="rId48"/>
    <p:sldId id="418" r:id="rId49"/>
    <p:sldId id="785" r:id="rId50"/>
    <p:sldId id="346" r:id="rId51"/>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becca Ou" initials="RO" lastIdx="1" clrIdx="0">
    <p:extLst>
      <p:ext uri="{19B8F6BF-5375-455C-9EA6-DF929625EA0E}">
        <p15:presenceInfo xmlns:p15="http://schemas.microsoft.com/office/powerpoint/2012/main" userId="514edf991f95686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3366FF"/>
    <a:srgbClr val="339966"/>
    <a:srgbClr val="00CC99"/>
    <a:srgbClr val="33CCFF"/>
    <a:srgbClr val="0000CC"/>
    <a:srgbClr val="CC00FF"/>
    <a:srgbClr val="CC99FF"/>
    <a:srgbClr val="9999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淺色樣式 2 - 輔色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44" autoAdjust="0"/>
    <p:restoredTop sz="96056" autoAdjust="0"/>
  </p:normalViewPr>
  <p:slideViewPr>
    <p:cSldViewPr>
      <p:cViewPr varScale="1">
        <p:scale>
          <a:sx n="109" d="100"/>
          <a:sy n="109" d="100"/>
        </p:scale>
        <p:origin x="147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3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diagrams/_rels/data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25CD1D-9F94-4378-B35C-AA44450D8859}" type="doc">
      <dgm:prSet loTypeId="urn:microsoft.com/office/officeart/2005/8/layout/vList2" loCatId="list" qsTypeId="urn:microsoft.com/office/officeart/2005/8/quickstyle/3d3" qsCatId="3D" csTypeId="urn:microsoft.com/office/officeart/2005/8/colors/colorful1" csCatId="colorful" phldr="1"/>
      <dgm:spPr/>
      <dgm:t>
        <a:bodyPr/>
        <a:lstStyle/>
        <a:p>
          <a:endParaRPr lang="zh-TW" altLang="en-US"/>
        </a:p>
      </dgm:t>
    </dgm:pt>
    <dgm:pt modelId="{0FE9ADFB-8FEA-4E34-98F6-773BB5A97D3E}">
      <dgm:prSet custT="1"/>
      <dgm:spPr/>
      <dgm:t>
        <a:bodyPr/>
        <a:lstStyle/>
        <a:p>
          <a:r>
            <a:rPr lang="zh-TW" altLang="en-US" sz="2000" b="1" dirty="0">
              <a:solidFill>
                <a:schemeClr val="tx1"/>
              </a:solidFill>
              <a:latin typeface="+mj-lt"/>
              <a:ea typeface="微軟正黑體" panose="020B0604030504040204" pitchFamily="34" charset="-120"/>
            </a:rPr>
            <a:t>課程名稱</a:t>
          </a:r>
          <a:r>
            <a:rPr lang="en-US" altLang="zh-TW" sz="2000" b="1" dirty="0">
              <a:solidFill>
                <a:schemeClr val="tx1"/>
              </a:solidFill>
              <a:latin typeface="+mj-lt"/>
              <a:ea typeface="微軟正黑體" panose="020B0604030504040204" pitchFamily="34" charset="-120"/>
            </a:rPr>
            <a:t>:</a:t>
          </a:r>
          <a:r>
            <a:rPr lang="zh-TW" altLang="en-US" sz="2000" b="1" dirty="0">
              <a:solidFill>
                <a:schemeClr val="tx1"/>
              </a:solidFill>
              <a:latin typeface="+mj-lt"/>
              <a:ea typeface="微軟正黑體" panose="020B0604030504040204" pitchFamily="34" charset="-120"/>
            </a:rPr>
            <a:t>「專業實習」課程</a:t>
          </a:r>
          <a:r>
            <a:rPr lang="en-US" altLang="zh-TW" sz="2000" b="1" dirty="0">
              <a:solidFill>
                <a:schemeClr val="tx1"/>
              </a:solidFill>
              <a:latin typeface="+mj-lt"/>
              <a:ea typeface="微軟正黑體" panose="020B0604030504040204" pitchFamily="34" charset="-120"/>
            </a:rPr>
            <a:t>(</a:t>
          </a:r>
          <a:r>
            <a:rPr lang="zh-TW" altLang="en-US" sz="2000" b="1" dirty="0">
              <a:solidFill>
                <a:schemeClr val="tx1"/>
              </a:solidFill>
              <a:latin typeface="+mj-lt"/>
              <a:ea typeface="微軟正黑體" panose="020B0604030504040204" pitchFamily="34" charset="-120"/>
            </a:rPr>
            <a:t>一</a:t>
          </a:r>
          <a:r>
            <a:rPr lang="en-US" altLang="zh-TW" sz="2000" b="1" dirty="0">
              <a:solidFill>
                <a:schemeClr val="tx1"/>
              </a:solidFill>
              <a:latin typeface="+mj-lt"/>
              <a:ea typeface="微軟正黑體" panose="020B0604030504040204" pitchFamily="34" charset="-120"/>
            </a:rPr>
            <a:t>)</a:t>
          </a:r>
          <a:r>
            <a:rPr lang="zh-TW" altLang="en-US" sz="2000" b="1" dirty="0">
              <a:solidFill>
                <a:schemeClr val="tx1"/>
              </a:solidFill>
              <a:latin typeface="+mj-lt"/>
              <a:ea typeface="微軟正黑體" panose="020B0604030504040204" pitchFamily="34" charset="-120"/>
            </a:rPr>
            <a:t> </a:t>
          </a:r>
          <a:r>
            <a:rPr lang="en-US" altLang="zh-TW" sz="2000" b="1" dirty="0">
              <a:solidFill>
                <a:schemeClr val="tx1"/>
              </a:solidFill>
              <a:latin typeface="+mj-lt"/>
              <a:ea typeface="微軟正黑體" panose="020B0604030504040204" pitchFamily="34" charset="-120"/>
            </a:rPr>
            <a:t>&amp;</a:t>
          </a:r>
          <a:r>
            <a:rPr lang="zh-TW" altLang="en-US" sz="2000" b="1" dirty="0">
              <a:solidFill>
                <a:schemeClr val="tx1"/>
              </a:solidFill>
              <a:latin typeface="+mj-lt"/>
              <a:ea typeface="微軟正黑體" panose="020B0604030504040204" pitchFamily="34" charset="-120"/>
            </a:rPr>
            <a:t> </a:t>
          </a:r>
          <a:r>
            <a:rPr lang="en-US" altLang="zh-TW" sz="2000" b="1" dirty="0">
              <a:solidFill>
                <a:schemeClr val="tx1"/>
              </a:solidFill>
              <a:latin typeface="+mj-lt"/>
              <a:ea typeface="微軟正黑體" panose="020B0604030504040204" pitchFamily="34" charset="-120"/>
            </a:rPr>
            <a:t>(</a:t>
          </a:r>
          <a:r>
            <a:rPr lang="zh-TW" altLang="en-US" sz="2000" b="1" dirty="0">
              <a:solidFill>
                <a:schemeClr val="tx1"/>
              </a:solidFill>
              <a:latin typeface="+mj-lt"/>
              <a:ea typeface="微軟正黑體" panose="020B0604030504040204" pitchFamily="34" charset="-120"/>
            </a:rPr>
            <a:t>二</a:t>
          </a:r>
          <a:r>
            <a:rPr lang="en-US" altLang="zh-TW" sz="2000" b="1" dirty="0">
              <a:solidFill>
                <a:schemeClr val="tx1"/>
              </a:solidFill>
              <a:latin typeface="+mj-lt"/>
              <a:ea typeface="微軟正黑體" panose="020B0604030504040204" pitchFamily="34" charset="-120"/>
            </a:rPr>
            <a:t>)</a:t>
          </a:r>
          <a:endParaRPr lang="zh-TW" altLang="en-US" sz="2000" b="1" dirty="0">
            <a:solidFill>
              <a:schemeClr val="tx1"/>
            </a:solidFill>
            <a:latin typeface="+mj-lt"/>
            <a:ea typeface="微軟正黑體" panose="020B0604030504040204" pitchFamily="34" charset="-120"/>
          </a:endParaRPr>
        </a:p>
      </dgm:t>
    </dgm:pt>
    <dgm:pt modelId="{9FA4318C-34C6-4352-BE00-57D68F4617AE}" type="parTrans" cxnId="{350B0068-66F8-4BE0-BFB4-9B6C74B09350}">
      <dgm:prSet/>
      <dgm:spPr/>
      <dgm:t>
        <a:bodyPr/>
        <a:lstStyle/>
        <a:p>
          <a:endParaRPr lang="zh-TW" altLang="en-US" sz="2000" b="1">
            <a:latin typeface="+mj-lt"/>
            <a:ea typeface="微軟正黑體" panose="020B0604030504040204" pitchFamily="34" charset="-120"/>
          </a:endParaRPr>
        </a:p>
      </dgm:t>
    </dgm:pt>
    <dgm:pt modelId="{22F31312-E432-43C5-B5FC-3AF76F814D9A}" type="sibTrans" cxnId="{350B0068-66F8-4BE0-BFB4-9B6C74B09350}">
      <dgm:prSet/>
      <dgm:spPr/>
      <dgm:t>
        <a:bodyPr/>
        <a:lstStyle/>
        <a:p>
          <a:endParaRPr lang="zh-TW" altLang="en-US" sz="2000" b="1">
            <a:latin typeface="+mj-lt"/>
            <a:ea typeface="微軟正黑體" panose="020B0604030504040204" pitchFamily="34" charset="-120"/>
          </a:endParaRPr>
        </a:p>
      </dgm:t>
    </dgm:pt>
    <dgm:pt modelId="{3418240C-A650-4373-9777-57FECB697FFA}">
      <dgm:prSet custT="1"/>
      <dgm:spPr/>
      <dgm:t>
        <a:bodyPr/>
        <a:lstStyle/>
        <a:p>
          <a:r>
            <a:rPr lang="zh-TW" altLang="en-US" sz="2000" b="1" dirty="0">
              <a:latin typeface="+mj-lt"/>
              <a:ea typeface="微軟正黑體" panose="020B0604030504040204" pitchFamily="34" charset="-120"/>
            </a:rPr>
            <a:t>實習起訖</a:t>
          </a:r>
        </a:p>
      </dgm:t>
    </dgm:pt>
    <dgm:pt modelId="{D3882D20-512D-48CE-B5A8-B2597716B6C5}" type="parTrans" cxnId="{0400B58F-4BA3-4292-9150-D682765FF187}">
      <dgm:prSet/>
      <dgm:spPr/>
      <dgm:t>
        <a:bodyPr/>
        <a:lstStyle/>
        <a:p>
          <a:endParaRPr lang="zh-TW" altLang="en-US" sz="2000" b="1">
            <a:latin typeface="+mj-lt"/>
            <a:ea typeface="微軟正黑體" panose="020B0604030504040204" pitchFamily="34" charset="-120"/>
          </a:endParaRPr>
        </a:p>
      </dgm:t>
    </dgm:pt>
    <dgm:pt modelId="{3D51037D-1EEC-4ADA-8E45-08854CA4B20D}" type="sibTrans" cxnId="{0400B58F-4BA3-4292-9150-D682765FF187}">
      <dgm:prSet/>
      <dgm:spPr/>
      <dgm:t>
        <a:bodyPr/>
        <a:lstStyle/>
        <a:p>
          <a:endParaRPr lang="zh-TW" altLang="en-US" sz="2000" b="1">
            <a:latin typeface="+mj-lt"/>
            <a:ea typeface="微軟正黑體" panose="020B0604030504040204" pitchFamily="34" charset="-120"/>
          </a:endParaRPr>
        </a:p>
      </dgm:t>
    </dgm:pt>
    <dgm:pt modelId="{363D8141-7D9E-4FE1-A7A6-31B73FDB3232}">
      <dgm:prSet custT="1"/>
      <dgm:spPr/>
      <dgm:t>
        <a:bodyPr/>
        <a:lstStyle/>
        <a:p>
          <a:r>
            <a:rPr lang="zh-TW" sz="1800" b="1" dirty="0">
              <a:latin typeface="Times New Roman" panose="02020603050405020304" pitchFamily="18" charset="0"/>
              <a:ea typeface="微軟正黑體" panose="020B0604030504040204" pitchFamily="34" charset="-120"/>
              <a:cs typeface="Times New Roman" panose="02020603050405020304" pitchFamily="18" charset="0"/>
            </a:rPr>
            <a:t>上學期</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en-US" sz="1800" b="1"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sz="1800" b="1"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8</a:t>
          </a:r>
          <a:r>
            <a:rPr lang="zh-TW" sz="1800" b="1"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sz="1800" b="1" dirty="0">
              <a:latin typeface="Times New Roman" panose="02020603050405020304" pitchFamily="18" charset="0"/>
              <a:ea typeface="微軟正黑體" panose="020B0604030504040204" pitchFamily="34" charset="-120"/>
              <a:cs typeface="Times New Roman" panose="02020603050405020304" pitchFamily="18" charset="0"/>
            </a:rPr>
            <a:t>1</a:t>
          </a:r>
          <a:r>
            <a:rPr lang="zh-TW" sz="1800" b="1"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sz="1800" b="1"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sz="1800" b="1"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12</a:t>
          </a:r>
          <a:r>
            <a:rPr lang="zh-TW" sz="1800" b="1"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31</a:t>
          </a:r>
          <a:r>
            <a:rPr lang="zh-TW" sz="1800" b="1" dirty="0">
              <a:latin typeface="Times New Roman" panose="02020603050405020304" pitchFamily="18" charset="0"/>
              <a:ea typeface="微軟正黑體" panose="020B0604030504040204" pitchFamily="34" charset="-120"/>
              <a:cs typeface="Times New Roman" panose="02020603050405020304" pitchFamily="18" charset="0"/>
            </a:rPr>
            <a:t>日</a:t>
          </a:r>
        </a:p>
      </dgm:t>
    </dgm:pt>
    <dgm:pt modelId="{63CC26A6-C979-4E9A-A9EC-5FB5CDB95390}" type="parTrans" cxnId="{3D035FCC-06B8-4E24-8DD4-4BFB9C74D469}">
      <dgm:prSet/>
      <dgm:spPr/>
      <dgm:t>
        <a:bodyPr/>
        <a:lstStyle/>
        <a:p>
          <a:endParaRPr lang="zh-TW" altLang="en-US" sz="2000" b="1">
            <a:latin typeface="+mj-lt"/>
            <a:ea typeface="微軟正黑體" panose="020B0604030504040204" pitchFamily="34" charset="-120"/>
          </a:endParaRPr>
        </a:p>
      </dgm:t>
    </dgm:pt>
    <dgm:pt modelId="{2CCE2FDD-9F9C-40B1-ADCD-508BF078F497}" type="sibTrans" cxnId="{3D035FCC-06B8-4E24-8DD4-4BFB9C74D469}">
      <dgm:prSet/>
      <dgm:spPr/>
      <dgm:t>
        <a:bodyPr/>
        <a:lstStyle/>
        <a:p>
          <a:endParaRPr lang="zh-TW" altLang="en-US" sz="2000" b="1">
            <a:latin typeface="+mj-lt"/>
            <a:ea typeface="微軟正黑體" panose="020B0604030504040204" pitchFamily="34" charset="-120"/>
          </a:endParaRPr>
        </a:p>
      </dgm:t>
    </dgm:pt>
    <dgm:pt modelId="{940D3D0A-5A1C-49C0-B1E9-856291DD39A2}">
      <dgm:prSet custT="1"/>
      <dgm:spPr/>
      <dgm:t>
        <a:bodyPr/>
        <a:lstStyle/>
        <a:p>
          <a:r>
            <a:rPr lang="zh-TW" sz="1800" b="1" dirty="0">
              <a:latin typeface="Times New Roman" panose="02020603050405020304" pitchFamily="18" charset="0"/>
              <a:ea typeface="微軟正黑體" panose="020B0604030504040204" pitchFamily="34" charset="-120"/>
              <a:cs typeface="Times New Roman" panose="02020603050405020304" pitchFamily="18" charset="0"/>
            </a:rPr>
            <a:t>下學期</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en-US" sz="1800" b="1" dirty="0">
              <a:latin typeface="Times New Roman" panose="02020603050405020304" pitchFamily="18" charset="0"/>
              <a:ea typeface="微軟正黑體" panose="020B0604030504040204" pitchFamily="34" charset="-120"/>
              <a:cs typeface="Times New Roman" panose="02020603050405020304" pitchFamily="18" charset="0"/>
            </a:rPr>
            <a:t>116</a:t>
          </a:r>
          <a:r>
            <a:rPr lang="zh-TW" sz="1800" b="1"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0</a:t>
          </a:r>
          <a:r>
            <a:rPr lang="en-US" sz="1800" b="1" dirty="0">
              <a:latin typeface="Times New Roman" panose="02020603050405020304" pitchFamily="18" charset="0"/>
              <a:ea typeface="微軟正黑體" panose="020B0604030504040204" pitchFamily="34" charset="-120"/>
              <a:cs typeface="Times New Roman" panose="02020603050405020304" pitchFamily="18" charset="0"/>
            </a:rPr>
            <a:t>1</a:t>
          </a:r>
          <a:r>
            <a:rPr lang="zh-TW" sz="1800" b="1"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sz="1800" b="1" dirty="0">
              <a:latin typeface="Times New Roman" panose="02020603050405020304" pitchFamily="18" charset="0"/>
              <a:ea typeface="微軟正黑體" panose="020B0604030504040204" pitchFamily="34" charset="-120"/>
              <a:cs typeface="Times New Roman" panose="02020603050405020304" pitchFamily="18" charset="0"/>
            </a:rPr>
            <a:t>01</a:t>
          </a:r>
          <a:r>
            <a:rPr lang="zh-TW" sz="1800" b="1"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116</a:t>
          </a:r>
          <a:r>
            <a:rPr lang="zh-TW" altLang="zh-TW" sz="1800" b="1"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zh-TW" sz="1800" b="1"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31</a:t>
          </a:r>
          <a:r>
            <a:rPr lang="zh-TW" altLang="zh-TW" sz="1800" b="1"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依照合約時間，不得提早結束實習</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dirty="0">
              <a:latin typeface="Times New Roman" panose="02020603050405020304" pitchFamily="18" charset="0"/>
              <a:ea typeface="微軟正黑體" panose="020B0604030504040204" pitchFamily="34" charset="-120"/>
              <a:cs typeface="Times New Roman" panose="02020603050405020304" pitchFamily="18" charset="0"/>
            </a:rPr>
            <a:t> </a:t>
          </a:r>
          <a:endParaRPr lang="zh-TW" sz="1800" b="1" dirty="0">
            <a:latin typeface="Times New Roman" panose="02020603050405020304" pitchFamily="18" charset="0"/>
            <a:ea typeface="微軟正黑體" panose="020B0604030504040204" pitchFamily="34" charset="-120"/>
            <a:cs typeface="Times New Roman" panose="02020603050405020304" pitchFamily="18" charset="0"/>
          </a:endParaRPr>
        </a:p>
      </dgm:t>
    </dgm:pt>
    <dgm:pt modelId="{81A6E1D5-CDA3-4A38-AAC2-B267F8E52631}" type="parTrans" cxnId="{4D1E519E-281D-4D27-9FBE-1B47DE74FF7D}">
      <dgm:prSet/>
      <dgm:spPr/>
      <dgm:t>
        <a:bodyPr/>
        <a:lstStyle/>
        <a:p>
          <a:endParaRPr lang="zh-TW" altLang="en-US" sz="2000" b="1">
            <a:latin typeface="+mj-lt"/>
            <a:ea typeface="微軟正黑體" panose="020B0604030504040204" pitchFamily="34" charset="-120"/>
          </a:endParaRPr>
        </a:p>
      </dgm:t>
    </dgm:pt>
    <dgm:pt modelId="{2EA7EEFA-A6B6-4621-82DC-410107521E1F}" type="sibTrans" cxnId="{4D1E519E-281D-4D27-9FBE-1B47DE74FF7D}">
      <dgm:prSet/>
      <dgm:spPr/>
      <dgm:t>
        <a:bodyPr/>
        <a:lstStyle/>
        <a:p>
          <a:endParaRPr lang="zh-TW" altLang="en-US" sz="2000" b="1">
            <a:latin typeface="+mj-lt"/>
            <a:ea typeface="微軟正黑體" panose="020B0604030504040204" pitchFamily="34" charset="-120"/>
          </a:endParaRPr>
        </a:p>
      </dgm:t>
    </dgm:pt>
    <dgm:pt modelId="{C8C89220-6658-4AAC-B9CF-120FA7D494A6}">
      <dgm:prSet custT="1"/>
      <dgm:spPr/>
      <dgm:t>
        <a:bodyPr/>
        <a:lstStyle/>
        <a:p>
          <a:r>
            <a:rPr lang="zh-TW" altLang="en-US" sz="2000" b="1" dirty="0">
              <a:latin typeface="+mj-lt"/>
              <a:ea typeface="微軟正黑體" panose="020B0604030504040204" pitchFamily="34" charset="-120"/>
            </a:rPr>
            <a:t>實習時數</a:t>
          </a:r>
        </a:p>
      </dgm:t>
    </dgm:pt>
    <dgm:pt modelId="{094263E5-885A-4D7F-97E7-00D35FF53399}" type="parTrans" cxnId="{471E0C39-EAE3-42BF-872A-518F529ADEDE}">
      <dgm:prSet/>
      <dgm:spPr/>
      <dgm:t>
        <a:bodyPr/>
        <a:lstStyle/>
        <a:p>
          <a:endParaRPr lang="zh-TW" altLang="en-US" sz="2000" b="1">
            <a:latin typeface="+mj-lt"/>
            <a:ea typeface="微軟正黑體" panose="020B0604030504040204" pitchFamily="34" charset="-120"/>
          </a:endParaRPr>
        </a:p>
      </dgm:t>
    </dgm:pt>
    <dgm:pt modelId="{F877E5BB-93F2-4398-A428-E487EF3E8592}" type="sibTrans" cxnId="{471E0C39-EAE3-42BF-872A-518F529ADEDE}">
      <dgm:prSet/>
      <dgm:spPr/>
      <dgm:t>
        <a:bodyPr/>
        <a:lstStyle/>
        <a:p>
          <a:endParaRPr lang="zh-TW" altLang="en-US" sz="2000" b="1">
            <a:latin typeface="+mj-lt"/>
            <a:ea typeface="微軟正黑體" panose="020B0604030504040204" pitchFamily="34" charset="-120"/>
          </a:endParaRPr>
        </a:p>
      </dgm:t>
    </dgm:pt>
    <dgm:pt modelId="{F2106C78-F176-421A-A0BC-828A7D48DB3C}">
      <dgm:prSet custT="1"/>
      <dgm:spPr/>
      <dgm:t>
        <a:bodyPr/>
        <a:lstStyle/>
        <a:p>
          <a:r>
            <a:rPr lang="zh-TW" altLang="en-US" sz="2000" b="1" dirty="0">
              <a:latin typeface="+mj-lt"/>
              <a:ea typeface="微軟正黑體" panose="020B0604030504040204" pitchFamily="34" charset="-120"/>
            </a:rPr>
            <a:t>學分取得</a:t>
          </a:r>
        </a:p>
      </dgm:t>
    </dgm:pt>
    <dgm:pt modelId="{D20B879B-D04C-410E-98BC-E7022BC78544}" type="parTrans" cxnId="{C8F377D6-E1BA-4FF3-867E-5A7AF464C2F7}">
      <dgm:prSet/>
      <dgm:spPr/>
      <dgm:t>
        <a:bodyPr/>
        <a:lstStyle/>
        <a:p>
          <a:endParaRPr lang="zh-TW" altLang="en-US" sz="2000" b="1">
            <a:latin typeface="+mj-lt"/>
            <a:ea typeface="微軟正黑體" panose="020B0604030504040204" pitchFamily="34" charset="-120"/>
          </a:endParaRPr>
        </a:p>
      </dgm:t>
    </dgm:pt>
    <dgm:pt modelId="{15390B43-DE4B-4278-BE0D-78918BF1B1D1}" type="sibTrans" cxnId="{C8F377D6-E1BA-4FF3-867E-5A7AF464C2F7}">
      <dgm:prSet/>
      <dgm:spPr/>
      <dgm:t>
        <a:bodyPr/>
        <a:lstStyle/>
        <a:p>
          <a:endParaRPr lang="zh-TW" altLang="en-US" sz="2000" b="1">
            <a:latin typeface="+mj-lt"/>
            <a:ea typeface="微軟正黑體" panose="020B0604030504040204" pitchFamily="34" charset="-120"/>
          </a:endParaRPr>
        </a:p>
      </dgm:t>
    </dgm:pt>
    <dgm:pt modelId="{C188F758-631B-4BBE-8D70-7AAA8DDA8C86}">
      <dgm:prSet custT="1"/>
      <dgm:spPr/>
      <dgm:t>
        <a:bodyPr/>
        <a:lstStyle/>
        <a:p>
          <a:r>
            <a:rPr lang="en-US" sz="2000" b="1" dirty="0">
              <a:latin typeface="Times New Roman" panose="02020603050405020304" pitchFamily="18" charset="0"/>
              <a:ea typeface="微軟正黑體" panose="020B0604030504040204" pitchFamily="34" charset="-120"/>
              <a:cs typeface="Times New Roman" panose="02020603050405020304" pitchFamily="18" charset="0"/>
            </a:rPr>
            <a:t>9</a:t>
          </a:r>
          <a:r>
            <a:rPr lang="zh-TW" sz="2000" b="1" dirty="0">
              <a:latin typeface="Times New Roman" panose="02020603050405020304" pitchFamily="18" charset="0"/>
              <a:ea typeface="微軟正黑體" panose="020B0604030504040204" pitchFamily="34" charset="-120"/>
              <a:cs typeface="Times New Roman" panose="02020603050405020304" pitchFamily="18" charset="0"/>
            </a:rPr>
            <a:t>學分</a:t>
          </a:r>
          <a:r>
            <a:rPr lang="en-US" sz="20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sz="2000" b="1" dirty="0">
              <a:latin typeface="Times New Roman" panose="02020603050405020304" pitchFamily="18" charset="0"/>
              <a:ea typeface="微軟正黑體" panose="020B0604030504040204" pitchFamily="34" charset="-120"/>
              <a:cs typeface="Times New Roman" panose="02020603050405020304" pitchFamily="18" charset="0"/>
            </a:rPr>
            <a:t>學期</a:t>
          </a: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      </a:t>
          </a:r>
          <a:r>
            <a:rPr lang="en-US" sz="2000" b="1" dirty="0">
              <a:latin typeface="Times New Roman" panose="02020603050405020304" pitchFamily="18" charset="0"/>
              <a:ea typeface="微軟正黑體" panose="020B0604030504040204" pitchFamily="34" charset="-120"/>
              <a:cs typeface="Times New Roman" panose="02020603050405020304" pitchFamily="18" charset="0"/>
            </a:rPr>
            <a:t>18</a:t>
          </a:r>
          <a:r>
            <a:rPr lang="zh-TW" sz="2000" b="1" dirty="0">
              <a:latin typeface="Times New Roman" panose="02020603050405020304" pitchFamily="18" charset="0"/>
              <a:ea typeface="微軟正黑體" panose="020B0604030504040204" pitchFamily="34" charset="-120"/>
              <a:cs typeface="Times New Roman" panose="02020603050405020304" pitchFamily="18" charset="0"/>
            </a:rPr>
            <a:t>學分</a:t>
          </a:r>
          <a:r>
            <a:rPr lang="en-US" sz="20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sz="2000" b="1" dirty="0">
              <a:latin typeface="Times New Roman" panose="02020603050405020304" pitchFamily="18" charset="0"/>
              <a:ea typeface="微軟正黑體" panose="020B0604030504040204" pitchFamily="34" charset="-120"/>
              <a:cs typeface="Times New Roman" panose="02020603050405020304" pitchFamily="18" charset="0"/>
            </a:rPr>
            <a:t>學年</a:t>
          </a:r>
          <a:r>
            <a:rPr lang="en-US" sz="2000" b="1" dirty="0">
              <a:latin typeface="Times New Roman" panose="02020603050405020304" pitchFamily="18" charset="0"/>
              <a:ea typeface="微軟正黑體" panose="020B0604030504040204" pitchFamily="34" charset="-120"/>
              <a:cs typeface="Times New Roman" panose="02020603050405020304" pitchFamily="18" charset="0"/>
            </a:rPr>
            <a:t>	</a:t>
          </a:r>
          <a:endParaRPr lang="zh-TW" sz="2000" b="1" dirty="0">
            <a:latin typeface="Times New Roman" panose="02020603050405020304" pitchFamily="18" charset="0"/>
            <a:ea typeface="微軟正黑體" panose="020B0604030504040204" pitchFamily="34" charset="-120"/>
            <a:cs typeface="Times New Roman" panose="02020603050405020304" pitchFamily="18" charset="0"/>
          </a:endParaRPr>
        </a:p>
      </dgm:t>
    </dgm:pt>
    <dgm:pt modelId="{4BEAFD44-AAE2-4C2D-A156-6A1803BD554D}" type="parTrans" cxnId="{884BBA51-1743-4892-80E6-54D4FBE262E6}">
      <dgm:prSet/>
      <dgm:spPr/>
      <dgm:t>
        <a:bodyPr/>
        <a:lstStyle/>
        <a:p>
          <a:endParaRPr lang="zh-TW" altLang="en-US" sz="2000" b="1">
            <a:latin typeface="+mj-lt"/>
            <a:ea typeface="微軟正黑體" panose="020B0604030504040204" pitchFamily="34" charset="-120"/>
          </a:endParaRPr>
        </a:p>
      </dgm:t>
    </dgm:pt>
    <dgm:pt modelId="{59FA0914-DEB2-414B-A48B-86E0CA2E0799}" type="sibTrans" cxnId="{884BBA51-1743-4892-80E6-54D4FBE262E6}">
      <dgm:prSet/>
      <dgm:spPr/>
      <dgm:t>
        <a:bodyPr/>
        <a:lstStyle/>
        <a:p>
          <a:endParaRPr lang="zh-TW" altLang="en-US" sz="2000" b="1">
            <a:latin typeface="+mj-lt"/>
            <a:ea typeface="微軟正黑體" panose="020B0604030504040204" pitchFamily="34" charset="-120"/>
          </a:endParaRPr>
        </a:p>
      </dgm:t>
    </dgm:pt>
    <dgm:pt modelId="{26BE9C01-A09F-4A24-9973-8CBF9D027D0A}">
      <dgm:prSet custT="1"/>
      <dgm:spPr/>
      <dgm:t>
        <a:bodyPr/>
        <a:lstStyle/>
        <a:p>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全學年：</a:t>
          </a:r>
          <a:r>
            <a:rPr lang="en-US" sz="1800" b="1"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sz="1800" b="1"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8</a:t>
          </a:r>
          <a:r>
            <a:rPr lang="zh-TW" sz="1800" b="1"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sz="1800" b="1" dirty="0">
              <a:latin typeface="Times New Roman" panose="02020603050405020304" pitchFamily="18" charset="0"/>
              <a:ea typeface="微軟正黑體" panose="020B0604030504040204" pitchFamily="34" charset="-120"/>
              <a:cs typeface="Times New Roman" panose="02020603050405020304" pitchFamily="18" charset="0"/>
            </a:rPr>
            <a:t>1</a:t>
          </a:r>
          <a:r>
            <a:rPr lang="zh-TW" sz="1800" b="1"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116</a:t>
          </a:r>
          <a:r>
            <a:rPr lang="zh-TW" altLang="zh-TW" sz="1800" b="1"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zh-TW" sz="1800" b="1"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31</a:t>
          </a:r>
          <a:r>
            <a:rPr lang="zh-TW" altLang="zh-TW" sz="1800" b="1" dirty="0">
              <a:latin typeface="Times New Roman" panose="02020603050405020304" pitchFamily="18" charset="0"/>
              <a:ea typeface="微軟正黑體" panose="020B0604030504040204" pitchFamily="34" charset="-120"/>
              <a:cs typeface="Times New Roman" panose="02020603050405020304" pitchFamily="18" charset="0"/>
            </a:rPr>
            <a:t>日</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依照合約時間，不得提早結束實習</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dirty="0">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 </a:t>
          </a:r>
          <a:endParaRPr lang="zh-TW" sz="1800" b="1" dirty="0">
            <a:latin typeface="Times New Roman" panose="02020603050405020304" pitchFamily="18" charset="0"/>
            <a:ea typeface="微軟正黑體" panose="020B0604030504040204" pitchFamily="34" charset="-120"/>
            <a:cs typeface="Times New Roman" panose="02020603050405020304" pitchFamily="18" charset="0"/>
          </a:endParaRPr>
        </a:p>
      </dgm:t>
    </dgm:pt>
    <dgm:pt modelId="{F3F661B8-6043-4553-B96E-F723EE4927DF}" type="parTrans" cxnId="{90289DA3-F826-4C82-BF87-D1808A6A8875}">
      <dgm:prSet/>
      <dgm:spPr/>
      <dgm:t>
        <a:bodyPr/>
        <a:lstStyle/>
        <a:p>
          <a:endParaRPr lang="zh-TW" altLang="en-US" sz="2000" b="1">
            <a:latin typeface="+mj-lt"/>
            <a:ea typeface="微軟正黑體" panose="020B0604030504040204" pitchFamily="34" charset="-120"/>
          </a:endParaRPr>
        </a:p>
      </dgm:t>
    </dgm:pt>
    <dgm:pt modelId="{E33ADBFE-33E8-4E6F-9CBB-FC9818686982}" type="sibTrans" cxnId="{90289DA3-F826-4C82-BF87-D1808A6A8875}">
      <dgm:prSet/>
      <dgm:spPr/>
      <dgm:t>
        <a:bodyPr/>
        <a:lstStyle/>
        <a:p>
          <a:endParaRPr lang="zh-TW" altLang="en-US" sz="2000" b="1">
            <a:latin typeface="+mj-lt"/>
            <a:ea typeface="微軟正黑體" panose="020B0604030504040204" pitchFamily="34" charset="-120"/>
          </a:endParaRPr>
        </a:p>
      </dgm:t>
    </dgm:pt>
    <dgm:pt modelId="{173FC276-B680-4257-BD5B-8307408264E2}">
      <dgm:prSet custT="1"/>
      <dgm:spPr/>
      <dgm:t>
        <a:bodyPr/>
        <a:lstStyle/>
        <a:p>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每</a:t>
          </a:r>
          <a:r>
            <a:rPr lang="zh-TW" sz="1800" b="1" dirty="0">
              <a:latin typeface="Times New Roman" panose="02020603050405020304" pitchFamily="18" charset="0"/>
              <a:ea typeface="微軟正黑體" panose="020B0604030504040204" pitchFamily="34" charset="-120"/>
              <a:cs typeface="Times New Roman" panose="02020603050405020304" pitchFamily="18" charset="0"/>
            </a:rPr>
            <a:t>學期</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至少</a:t>
          </a:r>
          <a:r>
            <a:rPr lang="en-US" sz="1800" b="1" dirty="0">
              <a:latin typeface="Times New Roman" panose="02020603050405020304" pitchFamily="18" charset="0"/>
              <a:ea typeface="微軟正黑體" panose="020B0604030504040204" pitchFamily="34" charset="-120"/>
              <a:cs typeface="Times New Roman" panose="02020603050405020304" pitchFamily="18" charset="0"/>
            </a:rPr>
            <a:t>648</a:t>
          </a:r>
          <a:r>
            <a:rPr lang="zh-TW" sz="1800" b="1" dirty="0">
              <a:latin typeface="Times New Roman" panose="02020603050405020304" pitchFamily="18" charset="0"/>
              <a:ea typeface="微軟正黑體" panose="020B0604030504040204" pitchFamily="34" charset="-120"/>
              <a:cs typeface="Times New Roman" panose="02020603050405020304" pitchFamily="18" charset="0"/>
            </a:rPr>
            <a:t>小時</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含</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sz="1800" b="1" dirty="0">
              <a:latin typeface="Times New Roman" panose="02020603050405020304" pitchFamily="18" charset="0"/>
              <a:ea typeface="微軟正黑體" panose="020B0604030504040204" pitchFamily="34" charset="-120"/>
              <a:cs typeface="Times New Roman" panose="02020603050405020304" pitchFamily="18" charset="0"/>
            </a:rPr>
            <a:t>以上</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，但不得高於</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720</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小時</a:t>
          </a:r>
          <a:endParaRPr lang="zh-TW" sz="1800" b="1" dirty="0">
            <a:latin typeface="Times New Roman" panose="02020603050405020304" pitchFamily="18" charset="0"/>
            <a:ea typeface="微軟正黑體" panose="020B0604030504040204" pitchFamily="34" charset="-120"/>
            <a:cs typeface="Times New Roman" panose="02020603050405020304" pitchFamily="18" charset="0"/>
          </a:endParaRPr>
        </a:p>
      </dgm:t>
    </dgm:pt>
    <dgm:pt modelId="{752BDE9E-301B-4A27-B189-AD954343BBF4}" type="parTrans" cxnId="{1E82154E-1E1C-4034-AEB1-56D4246091D2}">
      <dgm:prSet/>
      <dgm:spPr/>
      <dgm:t>
        <a:bodyPr/>
        <a:lstStyle/>
        <a:p>
          <a:endParaRPr lang="zh-TW" altLang="en-US" sz="2000" b="1">
            <a:latin typeface="+mj-lt"/>
            <a:ea typeface="微軟正黑體" panose="020B0604030504040204" pitchFamily="34" charset="-120"/>
          </a:endParaRPr>
        </a:p>
      </dgm:t>
    </dgm:pt>
    <dgm:pt modelId="{C6DF0D26-DE21-42CE-8CE7-D04082CED9F0}" type="sibTrans" cxnId="{1E82154E-1E1C-4034-AEB1-56D4246091D2}">
      <dgm:prSet/>
      <dgm:spPr/>
      <dgm:t>
        <a:bodyPr/>
        <a:lstStyle/>
        <a:p>
          <a:endParaRPr lang="zh-TW" altLang="en-US" sz="2000" b="1">
            <a:latin typeface="+mj-lt"/>
            <a:ea typeface="微軟正黑體" panose="020B0604030504040204" pitchFamily="34" charset="-120"/>
          </a:endParaRPr>
        </a:p>
      </dgm:t>
    </dgm:pt>
    <dgm:pt modelId="{54BC5127-1823-4FFB-AEC6-0AEA9698021F}">
      <dgm:prSet custT="1"/>
      <dgm:spPr/>
      <dgm:t>
        <a:bodyPr/>
        <a:lstStyle/>
        <a:p>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依德明財經科技大學行銷管理系學生校外實習實施要點作業程序第七條</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sz="1800" b="1" dirty="0">
            <a:latin typeface="Times New Roman" panose="02020603050405020304" pitchFamily="18" charset="0"/>
            <a:ea typeface="微軟正黑體" panose="020B0604030504040204" pitchFamily="34" charset="-120"/>
            <a:cs typeface="Times New Roman" panose="02020603050405020304" pitchFamily="18" charset="0"/>
          </a:endParaRPr>
        </a:p>
      </dgm:t>
    </dgm:pt>
    <dgm:pt modelId="{83F3F531-D6F2-4E3B-A10F-F752F0457A24}" type="parTrans" cxnId="{514BB88E-FAD0-4C64-BEF6-0E7034D66952}">
      <dgm:prSet/>
      <dgm:spPr/>
      <dgm:t>
        <a:bodyPr/>
        <a:lstStyle/>
        <a:p>
          <a:endParaRPr lang="zh-TW" altLang="en-US" sz="2000" b="1">
            <a:latin typeface="+mj-lt"/>
            <a:ea typeface="微軟正黑體" panose="020B0604030504040204" pitchFamily="34" charset="-120"/>
          </a:endParaRPr>
        </a:p>
      </dgm:t>
    </dgm:pt>
    <dgm:pt modelId="{A8D0CE2C-ED90-4FC0-9DF0-57F44CE99B45}" type="sibTrans" cxnId="{514BB88E-FAD0-4C64-BEF6-0E7034D66952}">
      <dgm:prSet/>
      <dgm:spPr/>
      <dgm:t>
        <a:bodyPr/>
        <a:lstStyle/>
        <a:p>
          <a:endParaRPr lang="zh-TW" altLang="en-US" sz="2000" b="1">
            <a:latin typeface="+mj-lt"/>
            <a:ea typeface="微軟正黑體" panose="020B0604030504040204" pitchFamily="34" charset="-120"/>
          </a:endParaRPr>
        </a:p>
      </dgm:t>
    </dgm:pt>
    <dgm:pt modelId="{9EB91449-9691-45C0-94E0-11B1596FB562}">
      <dgm:prSet/>
      <dgm:spPr/>
      <dgm:t>
        <a:bodyPr/>
        <a:lstStyle/>
        <a:p>
          <a:r>
            <a:rPr lang="zh-TW" altLang="en-US" b="1" dirty="0">
              <a:solidFill>
                <a:schemeClr val="tx1"/>
              </a:solidFill>
            </a:rPr>
            <a:t>學期實習科目之學分數為</a:t>
          </a:r>
          <a:r>
            <a:rPr lang="en-US" altLang="en-US" b="1" dirty="0">
              <a:solidFill>
                <a:schemeClr val="tx1"/>
              </a:solidFill>
            </a:rPr>
            <a:t>9</a:t>
          </a:r>
          <a:r>
            <a:rPr lang="zh-TW" altLang="en-US" b="1" dirty="0">
              <a:solidFill>
                <a:schemeClr val="tx1"/>
              </a:solidFill>
            </a:rPr>
            <a:t>學分，須依學校及合約規定在實習企業累計實習時數，且實習成績考核達</a:t>
          </a:r>
          <a:r>
            <a:rPr lang="en-US" altLang="en-US" b="1" dirty="0">
              <a:solidFill>
                <a:schemeClr val="tx1"/>
              </a:solidFill>
            </a:rPr>
            <a:t>60</a:t>
          </a:r>
          <a:r>
            <a:rPr lang="zh-TW" altLang="en-US" b="1" dirty="0">
              <a:solidFill>
                <a:schemeClr val="tx1"/>
              </a:solidFill>
            </a:rPr>
            <a:t>分</a:t>
          </a:r>
          <a:r>
            <a:rPr lang="en-US" altLang="en-US" b="1" dirty="0">
              <a:solidFill>
                <a:schemeClr val="tx1"/>
              </a:solidFill>
            </a:rPr>
            <a:t>(</a:t>
          </a:r>
          <a:r>
            <a:rPr lang="zh-TW" altLang="en-US" b="1" dirty="0">
              <a:solidFill>
                <a:schemeClr val="tx1"/>
              </a:solidFill>
            </a:rPr>
            <a:t>含</a:t>
          </a:r>
          <a:r>
            <a:rPr lang="en-US" altLang="en-US" b="1" dirty="0">
              <a:solidFill>
                <a:schemeClr val="tx1"/>
              </a:solidFill>
            </a:rPr>
            <a:t>)</a:t>
          </a:r>
          <a:r>
            <a:rPr lang="zh-TW" altLang="en-US" b="1" dirty="0">
              <a:solidFill>
                <a:schemeClr val="tx1"/>
              </a:solidFill>
            </a:rPr>
            <a:t>以上者，方可取得學分。</a:t>
          </a:r>
        </a:p>
      </dgm:t>
    </dgm:pt>
    <dgm:pt modelId="{3A3B5BFD-C9BA-4781-BC57-2DB8B1CE7677}" type="parTrans" cxnId="{640248A8-606A-4C1B-B225-A047F089A762}">
      <dgm:prSet/>
      <dgm:spPr/>
      <dgm:t>
        <a:bodyPr/>
        <a:lstStyle/>
        <a:p>
          <a:endParaRPr lang="zh-TW" altLang="en-US"/>
        </a:p>
      </dgm:t>
    </dgm:pt>
    <dgm:pt modelId="{A4E66543-F673-41B1-B5CA-F9DAC12EA266}" type="sibTrans" cxnId="{640248A8-606A-4C1B-B225-A047F089A762}">
      <dgm:prSet/>
      <dgm:spPr/>
      <dgm:t>
        <a:bodyPr/>
        <a:lstStyle/>
        <a:p>
          <a:endParaRPr lang="zh-TW" altLang="en-US"/>
        </a:p>
      </dgm:t>
    </dgm:pt>
    <dgm:pt modelId="{69F4FC0C-EDD5-47ED-9013-3B4495F55D9E}" type="pres">
      <dgm:prSet presAssocID="{0925CD1D-9F94-4378-B35C-AA44450D8859}" presName="linear" presStyleCnt="0">
        <dgm:presLayoutVars>
          <dgm:animLvl val="lvl"/>
          <dgm:resizeHandles val="exact"/>
        </dgm:presLayoutVars>
      </dgm:prSet>
      <dgm:spPr/>
    </dgm:pt>
    <dgm:pt modelId="{4E6F2922-B8E0-48ED-951F-C7F99675EBE1}" type="pres">
      <dgm:prSet presAssocID="{0FE9ADFB-8FEA-4E34-98F6-773BB5A97D3E}" presName="parentText" presStyleLbl="node1" presStyleIdx="0" presStyleCnt="5" custScaleY="67376" custLinFactNeighborX="-1677" custLinFactNeighborY="-9813">
        <dgm:presLayoutVars>
          <dgm:chMax val="0"/>
          <dgm:bulletEnabled val="1"/>
        </dgm:presLayoutVars>
      </dgm:prSet>
      <dgm:spPr/>
    </dgm:pt>
    <dgm:pt modelId="{900F8F6B-90DA-4BE9-BCE7-14566F1B8458}" type="pres">
      <dgm:prSet presAssocID="{0FE9ADFB-8FEA-4E34-98F6-773BB5A97D3E}" presName="childText" presStyleLbl="revTx" presStyleIdx="0" presStyleCnt="4">
        <dgm:presLayoutVars>
          <dgm:bulletEnabled val="1"/>
        </dgm:presLayoutVars>
      </dgm:prSet>
      <dgm:spPr/>
    </dgm:pt>
    <dgm:pt modelId="{405C97C0-2035-4180-A5C3-98435B85C141}" type="pres">
      <dgm:prSet presAssocID="{3418240C-A650-4373-9777-57FECB697FFA}" presName="parentText" presStyleLbl="node1" presStyleIdx="1" presStyleCnt="5" custScaleY="33294" custLinFactNeighborY="-1760">
        <dgm:presLayoutVars>
          <dgm:chMax val="0"/>
          <dgm:bulletEnabled val="1"/>
        </dgm:presLayoutVars>
      </dgm:prSet>
      <dgm:spPr/>
    </dgm:pt>
    <dgm:pt modelId="{2F2FA6A8-758A-4C66-BE4B-4343808F7E96}" type="pres">
      <dgm:prSet presAssocID="{3418240C-A650-4373-9777-57FECB697FFA}" presName="childText" presStyleLbl="revTx" presStyleIdx="1" presStyleCnt="4" custLinFactNeighborX="954" custLinFactNeighborY="-518">
        <dgm:presLayoutVars>
          <dgm:bulletEnabled val="1"/>
        </dgm:presLayoutVars>
      </dgm:prSet>
      <dgm:spPr/>
    </dgm:pt>
    <dgm:pt modelId="{7F082D2D-F9B3-4E51-ADE5-3FB127CE7548}" type="pres">
      <dgm:prSet presAssocID="{C8C89220-6658-4AAC-B9CF-120FA7D494A6}" presName="parentText" presStyleLbl="node1" presStyleIdx="2" presStyleCnt="5" custScaleY="41591">
        <dgm:presLayoutVars>
          <dgm:chMax val="0"/>
          <dgm:bulletEnabled val="1"/>
        </dgm:presLayoutVars>
      </dgm:prSet>
      <dgm:spPr/>
    </dgm:pt>
    <dgm:pt modelId="{BA3E1AA1-DE6F-4748-8FAD-059355EBE882}" type="pres">
      <dgm:prSet presAssocID="{C8C89220-6658-4AAC-B9CF-120FA7D494A6}" presName="childText" presStyleLbl="revTx" presStyleIdx="2" presStyleCnt="4">
        <dgm:presLayoutVars>
          <dgm:bulletEnabled val="1"/>
        </dgm:presLayoutVars>
      </dgm:prSet>
      <dgm:spPr/>
    </dgm:pt>
    <dgm:pt modelId="{907766B6-F5F3-464F-B949-DAE180BF6B33}" type="pres">
      <dgm:prSet presAssocID="{F2106C78-F176-421A-A0BC-828A7D48DB3C}" presName="parentText" presStyleLbl="node1" presStyleIdx="3" presStyleCnt="5" custScaleY="34430" custLinFactNeighborX="-877" custLinFactNeighborY="-4690">
        <dgm:presLayoutVars>
          <dgm:chMax val="0"/>
          <dgm:bulletEnabled val="1"/>
        </dgm:presLayoutVars>
      </dgm:prSet>
      <dgm:spPr/>
    </dgm:pt>
    <dgm:pt modelId="{BA93A950-5820-4FF3-AAC9-D5F147974C09}" type="pres">
      <dgm:prSet presAssocID="{F2106C78-F176-421A-A0BC-828A7D48DB3C}" presName="childText" presStyleLbl="revTx" presStyleIdx="3" presStyleCnt="4" custScaleY="122411" custLinFactNeighborX="-877" custLinFactNeighborY="2548">
        <dgm:presLayoutVars>
          <dgm:bulletEnabled val="1"/>
        </dgm:presLayoutVars>
      </dgm:prSet>
      <dgm:spPr/>
    </dgm:pt>
    <dgm:pt modelId="{7AFD8BE9-547A-4FF0-B852-CC5FDF959CE4}" type="pres">
      <dgm:prSet presAssocID="{9EB91449-9691-45C0-94E0-11B1596FB562}" presName="parentText" presStyleLbl="node1" presStyleIdx="4" presStyleCnt="5" custLinFactNeighborX="954" custLinFactNeighborY="5467">
        <dgm:presLayoutVars>
          <dgm:chMax val="0"/>
          <dgm:bulletEnabled val="1"/>
        </dgm:presLayoutVars>
      </dgm:prSet>
      <dgm:spPr/>
    </dgm:pt>
  </dgm:ptLst>
  <dgm:cxnLst>
    <dgm:cxn modelId="{2CA6F221-85FC-4DED-84AA-FA6BD087D5E0}" type="presOf" srcId="{9EB91449-9691-45C0-94E0-11B1596FB562}" destId="{7AFD8BE9-547A-4FF0-B852-CC5FDF959CE4}" srcOrd="0" destOrd="0" presId="urn:microsoft.com/office/officeart/2005/8/layout/vList2"/>
    <dgm:cxn modelId="{471E0C39-EAE3-42BF-872A-518F529ADEDE}" srcId="{0925CD1D-9F94-4378-B35C-AA44450D8859}" destId="{C8C89220-6658-4AAC-B9CF-120FA7D494A6}" srcOrd="2" destOrd="0" parTransId="{094263E5-885A-4D7F-97E7-00D35FF53399}" sibTransId="{F877E5BB-93F2-4398-A428-E487EF3E8592}"/>
    <dgm:cxn modelId="{398A353E-E8DB-4E5D-A45F-F4B301208170}" type="presOf" srcId="{26BE9C01-A09F-4A24-9973-8CBF9D027D0A}" destId="{2F2FA6A8-758A-4C66-BE4B-4343808F7E96}" srcOrd="0" destOrd="0" presId="urn:microsoft.com/office/officeart/2005/8/layout/vList2"/>
    <dgm:cxn modelId="{5A88333F-AB38-42F2-8CA0-67BFDB47A48B}" type="presOf" srcId="{0FE9ADFB-8FEA-4E34-98F6-773BB5A97D3E}" destId="{4E6F2922-B8E0-48ED-951F-C7F99675EBE1}" srcOrd="0" destOrd="0" presId="urn:microsoft.com/office/officeart/2005/8/layout/vList2"/>
    <dgm:cxn modelId="{884DC15D-B518-4736-985E-E4843E067561}" type="presOf" srcId="{C8C89220-6658-4AAC-B9CF-120FA7D494A6}" destId="{7F082D2D-F9B3-4E51-ADE5-3FB127CE7548}" srcOrd="0" destOrd="0" presId="urn:microsoft.com/office/officeart/2005/8/layout/vList2"/>
    <dgm:cxn modelId="{8CC9D667-0716-4BAE-BCB8-F857F22904DA}" type="presOf" srcId="{173FC276-B680-4257-BD5B-8307408264E2}" destId="{BA3E1AA1-DE6F-4748-8FAD-059355EBE882}" srcOrd="0" destOrd="0" presId="urn:microsoft.com/office/officeart/2005/8/layout/vList2"/>
    <dgm:cxn modelId="{350B0068-66F8-4BE0-BFB4-9B6C74B09350}" srcId="{0925CD1D-9F94-4378-B35C-AA44450D8859}" destId="{0FE9ADFB-8FEA-4E34-98F6-773BB5A97D3E}" srcOrd="0" destOrd="0" parTransId="{9FA4318C-34C6-4352-BE00-57D68F4617AE}" sibTransId="{22F31312-E432-43C5-B5FC-3AF76F814D9A}"/>
    <dgm:cxn modelId="{54FEA46D-0332-465C-8446-A39F4D90D795}" type="presOf" srcId="{C188F758-631B-4BBE-8D70-7AAA8DDA8C86}" destId="{900F8F6B-90DA-4BE9-BCE7-14566F1B8458}" srcOrd="0" destOrd="0" presId="urn:microsoft.com/office/officeart/2005/8/layout/vList2"/>
    <dgm:cxn modelId="{1E82154E-1E1C-4034-AEB1-56D4246091D2}" srcId="{C8C89220-6658-4AAC-B9CF-120FA7D494A6}" destId="{173FC276-B680-4257-BD5B-8307408264E2}" srcOrd="0" destOrd="0" parTransId="{752BDE9E-301B-4A27-B189-AD954343BBF4}" sibTransId="{C6DF0D26-DE21-42CE-8CE7-D04082CED9F0}"/>
    <dgm:cxn modelId="{884BBA51-1743-4892-80E6-54D4FBE262E6}" srcId="{0FE9ADFB-8FEA-4E34-98F6-773BB5A97D3E}" destId="{C188F758-631B-4BBE-8D70-7AAA8DDA8C86}" srcOrd="0" destOrd="0" parTransId="{4BEAFD44-AAE2-4C2D-A156-6A1803BD554D}" sibTransId="{59FA0914-DEB2-414B-A48B-86E0CA2E0799}"/>
    <dgm:cxn modelId="{2F08B656-2D09-4C34-BE84-DC7AE9E0D63F}" type="presOf" srcId="{940D3D0A-5A1C-49C0-B1E9-856291DD39A2}" destId="{2F2FA6A8-758A-4C66-BE4B-4343808F7E96}" srcOrd="0" destOrd="2" presId="urn:microsoft.com/office/officeart/2005/8/layout/vList2"/>
    <dgm:cxn modelId="{DF9B4277-E50D-4B4C-A003-B630D10893DA}" type="presOf" srcId="{363D8141-7D9E-4FE1-A7A6-31B73FDB3232}" destId="{2F2FA6A8-758A-4C66-BE4B-4343808F7E96}" srcOrd="0" destOrd="1" presId="urn:microsoft.com/office/officeart/2005/8/layout/vList2"/>
    <dgm:cxn modelId="{514BB88E-FAD0-4C64-BEF6-0E7034D66952}" srcId="{F2106C78-F176-421A-A0BC-828A7D48DB3C}" destId="{54BC5127-1823-4FFB-AEC6-0AEA9698021F}" srcOrd="0" destOrd="0" parTransId="{83F3F531-D6F2-4E3B-A10F-F752F0457A24}" sibTransId="{A8D0CE2C-ED90-4FC0-9DF0-57F44CE99B45}"/>
    <dgm:cxn modelId="{0400B58F-4BA3-4292-9150-D682765FF187}" srcId="{0925CD1D-9F94-4378-B35C-AA44450D8859}" destId="{3418240C-A650-4373-9777-57FECB697FFA}" srcOrd="1" destOrd="0" parTransId="{D3882D20-512D-48CE-B5A8-B2597716B6C5}" sibTransId="{3D51037D-1EEC-4ADA-8E45-08854CA4B20D}"/>
    <dgm:cxn modelId="{1DB9649E-02C7-40C3-B7E3-A79D58531123}" type="presOf" srcId="{3418240C-A650-4373-9777-57FECB697FFA}" destId="{405C97C0-2035-4180-A5C3-98435B85C141}" srcOrd="0" destOrd="0" presId="urn:microsoft.com/office/officeart/2005/8/layout/vList2"/>
    <dgm:cxn modelId="{4D1E519E-281D-4D27-9FBE-1B47DE74FF7D}" srcId="{3418240C-A650-4373-9777-57FECB697FFA}" destId="{940D3D0A-5A1C-49C0-B1E9-856291DD39A2}" srcOrd="2" destOrd="0" parTransId="{81A6E1D5-CDA3-4A38-AAC2-B267F8E52631}" sibTransId="{2EA7EEFA-A6B6-4621-82DC-410107521E1F}"/>
    <dgm:cxn modelId="{90289DA3-F826-4C82-BF87-D1808A6A8875}" srcId="{3418240C-A650-4373-9777-57FECB697FFA}" destId="{26BE9C01-A09F-4A24-9973-8CBF9D027D0A}" srcOrd="0" destOrd="0" parTransId="{F3F661B8-6043-4553-B96E-F723EE4927DF}" sibTransId="{E33ADBFE-33E8-4E6F-9CBB-FC9818686982}"/>
    <dgm:cxn modelId="{640248A8-606A-4C1B-B225-A047F089A762}" srcId="{0925CD1D-9F94-4378-B35C-AA44450D8859}" destId="{9EB91449-9691-45C0-94E0-11B1596FB562}" srcOrd="4" destOrd="0" parTransId="{3A3B5BFD-C9BA-4781-BC57-2DB8B1CE7677}" sibTransId="{A4E66543-F673-41B1-B5CA-F9DAC12EA266}"/>
    <dgm:cxn modelId="{3D035FCC-06B8-4E24-8DD4-4BFB9C74D469}" srcId="{3418240C-A650-4373-9777-57FECB697FFA}" destId="{363D8141-7D9E-4FE1-A7A6-31B73FDB3232}" srcOrd="1" destOrd="0" parTransId="{63CC26A6-C979-4E9A-A9EC-5FB5CDB95390}" sibTransId="{2CCE2FDD-9F9C-40B1-ADCD-508BF078F497}"/>
    <dgm:cxn modelId="{4FA54DD0-B21A-4344-BFE0-0623D6B96D52}" type="presOf" srcId="{54BC5127-1823-4FFB-AEC6-0AEA9698021F}" destId="{BA93A950-5820-4FF3-AAC9-D5F147974C09}" srcOrd="0" destOrd="0" presId="urn:microsoft.com/office/officeart/2005/8/layout/vList2"/>
    <dgm:cxn modelId="{C8F377D6-E1BA-4FF3-867E-5A7AF464C2F7}" srcId="{0925CD1D-9F94-4378-B35C-AA44450D8859}" destId="{F2106C78-F176-421A-A0BC-828A7D48DB3C}" srcOrd="3" destOrd="0" parTransId="{D20B879B-D04C-410E-98BC-E7022BC78544}" sibTransId="{15390B43-DE4B-4278-BE0D-78918BF1B1D1}"/>
    <dgm:cxn modelId="{31548FDA-753E-48AF-9202-AB2A33B4585A}" type="presOf" srcId="{F2106C78-F176-421A-A0BC-828A7D48DB3C}" destId="{907766B6-F5F3-464F-B949-DAE180BF6B33}" srcOrd="0" destOrd="0" presId="urn:microsoft.com/office/officeart/2005/8/layout/vList2"/>
    <dgm:cxn modelId="{41DBEAEC-FB8A-45D5-895B-E7259F153992}" type="presOf" srcId="{0925CD1D-9F94-4378-B35C-AA44450D8859}" destId="{69F4FC0C-EDD5-47ED-9013-3B4495F55D9E}" srcOrd="0" destOrd="0" presId="urn:microsoft.com/office/officeart/2005/8/layout/vList2"/>
    <dgm:cxn modelId="{F70519B0-F441-4A0F-8700-34F5E3315145}" type="presParOf" srcId="{69F4FC0C-EDD5-47ED-9013-3B4495F55D9E}" destId="{4E6F2922-B8E0-48ED-951F-C7F99675EBE1}" srcOrd="0" destOrd="0" presId="urn:microsoft.com/office/officeart/2005/8/layout/vList2"/>
    <dgm:cxn modelId="{CEF5F177-6D46-4729-BDCB-8BF241A53862}" type="presParOf" srcId="{69F4FC0C-EDD5-47ED-9013-3B4495F55D9E}" destId="{900F8F6B-90DA-4BE9-BCE7-14566F1B8458}" srcOrd="1" destOrd="0" presId="urn:microsoft.com/office/officeart/2005/8/layout/vList2"/>
    <dgm:cxn modelId="{83F65285-444D-4A10-ACD2-670E22B8FFE6}" type="presParOf" srcId="{69F4FC0C-EDD5-47ED-9013-3B4495F55D9E}" destId="{405C97C0-2035-4180-A5C3-98435B85C141}" srcOrd="2" destOrd="0" presId="urn:microsoft.com/office/officeart/2005/8/layout/vList2"/>
    <dgm:cxn modelId="{F6E61A98-CE71-425F-8BB3-4B83EED9F901}" type="presParOf" srcId="{69F4FC0C-EDD5-47ED-9013-3B4495F55D9E}" destId="{2F2FA6A8-758A-4C66-BE4B-4343808F7E96}" srcOrd="3" destOrd="0" presId="urn:microsoft.com/office/officeart/2005/8/layout/vList2"/>
    <dgm:cxn modelId="{1F463807-1828-487D-9173-E0F69A554A84}" type="presParOf" srcId="{69F4FC0C-EDD5-47ED-9013-3B4495F55D9E}" destId="{7F082D2D-F9B3-4E51-ADE5-3FB127CE7548}" srcOrd="4" destOrd="0" presId="urn:microsoft.com/office/officeart/2005/8/layout/vList2"/>
    <dgm:cxn modelId="{593DECD3-BF79-40CB-B3BE-5D308FD612B6}" type="presParOf" srcId="{69F4FC0C-EDD5-47ED-9013-3B4495F55D9E}" destId="{BA3E1AA1-DE6F-4748-8FAD-059355EBE882}" srcOrd="5" destOrd="0" presId="urn:microsoft.com/office/officeart/2005/8/layout/vList2"/>
    <dgm:cxn modelId="{59BA4053-562E-455C-927B-C94A18E54220}" type="presParOf" srcId="{69F4FC0C-EDD5-47ED-9013-3B4495F55D9E}" destId="{907766B6-F5F3-464F-B949-DAE180BF6B33}" srcOrd="6" destOrd="0" presId="urn:microsoft.com/office/officeart/2005/8/layout/vList2"/>
    <dgm:cxn modelId="{57467C18-A480-49F1-B111-CE5003ECFD50}" type="presParOf" srcId="{69F4FC0C-EDD5-47ED-9013-3B4495F55D9E}" destId="{BA93A950-5820-4FF3-AAC9-D5F147974C09}" srcOrd="7" destOrd="0" presId="urn:microsoft.com/office/officeart/2005/8/layout/vList2"/>
    <dgm:cxn modelId="{5892D5B7-9BC1-4B70-9D3A-A6AB5AB5922C}" type="presParOf" srcId="{69F4FC0C-EDD5-47ED-9013-3B4495F55D9E}" destId="{7AFD8BE9-547A-4FF0-B852-CC5FDF959CE4}"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13ABEB-4EE7-4A31-9969-7CEDBFA0086A}" type="doc">
      <dgm:prSet loTypeId="urn:microsoft.com/office/officeart/2005/8/layout/vList5" loCatId="list" qsTypeId="urn:microsoft.com/office/officeart/2005/8/quickstyle/3d1" qsCatId="3D" csTypeId="urn:microsoft.com/office/officeart/2005/8/colors/colorful1" csCatId="colorful" phldr="1"/>
      <dgm:spPr/>
      <dgm:t>
        <a:bodyPr/>
        <a:lstStyle/>
        <a:p>
          <a:endParaRPr lang="zh-TW" altLang="en-US"/>
        </a:p>
      </dgm:t>
    </dgm:pt>
    <dgm:pt modelId="{2D6881F3-58E5-45B2-8161-88692FAFBCEF}">
      <dgm:prSet custT="1"/>
      <dgm:spPr/>
      <dgm:t>
        <a:bodyPr/>
        <a:lstStyle/>
        <a:p>
          <a:r>
            <a:rPr lang="zh-TW" altLang="en-US" sz="2200" b="1" dirty="0">
              <a:latin typeface="微軟正黑體" panose="020B0604030504040204" pitchFamily="34" charset="-120"/>
              <a:ea typeface="微軟正黑體" panose="020B0604030504040204" pitchFamily="34" charset="-120"/>
            </a:rPr>
            <a:t>報到後，本系會安排輔導老師前往訪視，以瞭解實習狀況，並協助解決學生實習問題。</a:t>
          </a:r>
        </a:p>
      </dgm:t>
    </dgm:pt>
    <dgm:pt modelId="{182B6570-094C-43A3-8581-AD189F5FA4E0}" type="parTrans" cxnId="{ABF1DF14-A8B6-45B8-BE87-02009847C592}">
      <dgm:prSet/>
      <dgm:spPr/>
      <dgm:t>
        <a:bodyPr/>
        <a:lstStyle/>
        <a:p>
          <a:endParaRPr lang="zh-TW" altLang="en-US">
            <a:latin typeface="微軟正黑體" panose="020B0604030504040204" pitchFamily="34" charset="-120"/>
            <a:ea typeface="微軟正黑體" panose="020B0604030504040204" pitchFamily="34" charset="-120"/>
          </a:endParaRPr>
        </a:p>
      </dgm:t>
    </dgm:pt>
    <dgm:pt modelId="{A7492B73-ED9D-4C51-A517-D6346D12C5F9}" type="sibTrans" cxnId="{ABF1DF14-A8B6-45B8-BE87-02009847C592}">
      <dgm:prSet/>
      <dgm:spPr/>
      <dgm:t>
        <a:bodyPr/>
        <a:lstStyle/>
        <a:p>
          <a:endParaRPr lang="zh-TW" altLang="en-US">
            <a:latin typeface="微軟正黑體" panose="020B0604030504040204" pitchFamily="34" charset="-120"/>
            <a:ea typeface="微軟正黑體" panose="020B0604030504040204" pitchFamily="34" charset="-120"/>
          </a:endParaRPr>
        </a:p>
      </dgm:t>
    </dgm:pt>
    <dgm:pt modelId="{012A4173-898E-4464-9703-CB3B16C10847}">
      <dgm:prSet custT="1"/>
      <dgm:spPr/>
      <dgm:t>
        <a:bodyPr/>
        <a:lstStyle/>
        <a:p>
          <a:r>
            <a:rPr lang="zh-TW" altLang="en-US" sz="2200" b="1" dirty="0">
              <a:latin typeface="微軟正黑體" panose="020B0604030504040204" pitchFamily="34" charset="-120"/>
              <a:ea typeface="微軟正黑體" panose="020B0604030504040204" pitchFamily="34" charset="-120"/>
            </a:rPr>
            <a:t>如遇實習不適情況，</a:t>
          </a:r>
          <a:r>
            <a:rPr lang="zh-TW" altLang="en-US" sz="2200" b="1" dirty="0">
              <a:solidFill>
                <a:srgbClr val="FF0000"/>
              </a:solidFill>
              <a:latin typeface="微軟正黑體" panose="020B0604030504040204" pitchFamily="34" charset="-120"/>
              <a:ea typeface="微軟正黑體" panose="020B0604030504040204" pitchFamily="34" charset="-120"/>
            </a:rPr>
            <a:t>請先聯絡輔導老師</a:t>
          </a:r>
          <a:r>
            <a:rPr lang="zh-TW" altLang="en-US" sz="2200" b="1" dirty="0">
              <a:latin typeface="微軟正黑體" panose="020B0604030504040204" pitchFamily="34" charset="-120"/>
              <a:ea typeface="微軟正黑體" panose="020B0604030504040204" pitchFamily="34" charset="-120"/>
            </a:rPr>
            <a:t>協助溝通或轉職申請。</a:t>
          </a:r>
        </a:p>
      </dgm:t>
    </dgm:pt>
    <dgm:pt modelId="{B5EAAFFA-123F-4440-9040-592E5775F02E}" type="parTrans" cxnId="{A2B227F6-11B1-4ECF-868A-207E081A4C6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AE29A2F4-E443-41F0-BC82-82AF5551F409}" type="sibTrans" cxnId="{A2B227F6-11B1-4ECF-868A-207E081A4C6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83062842-6773-494D-8A01-ACAD6640B482}">
      <dgm:prSet/>
      <dgm:spPr/>
      <dgm:t>
        <a:bodyPr/>
        <a:lstStyle/>
        <a:p>
          <a:r>
            <a:rPr lang="zh-TW" b="1" dirty="0">
              <a:latin typeface="微軟正黑體" panose="020B0604030504040204" pitchFamily="34" charset="-120"/>
              <a:ea typeface="微軟正黑體" panose="020B0604030504040204" pitchFamily="34" charset="-120"/>
            </a:rPr>
            <a:t>考核實習成績 </a:t>
          </a:r>
          <a:endParaRPr lang="zh-TW" dirty="0">
            <a:latin typeface="微軟正黑體" panose="020B0604030504040204" pitchFamily="34" charset="-120"/>
            <a:ea typeface="微軟正黑體" panose="020B0604030504040204" pitchFamily="34" charset="-120"/>
          </a:endParaRPr>
        </a:p>
      </dgm:t>
    </dgm:pt>
    <dgm:pt modelId="{C5621DC7-2109-48D1-B5DD-00ED8339887F}" type="parTrans" cxnId="{D68410AB-36DE-46D6-959F-E782418D81B2}">
      <dgm:prSet/>
      <dgm:spPr/>
      <dgm:t>
        <a:bodyPr/>
        <a:lstStyle/>
        <a:p>
          <a:endParaRPr lang="zh-TW" altLang="en-US">
            <a:latin typeface="微軟正黑體" panose="020B0604030504040204" pitchFamily="34" charset="-120"/>
            <a:ea typeface="微軟正黑體" panose="020B0604030504040204" pitchFamily="34" charset="-120"/>
          </a:endParaRPr>
        </a:p>
      </dgm:t>
    </dgm:pt>
    <dgm:pt modelId="{1F0CF5EC-C7BA-4C79-8036-B00A25D85790}" type="sibTrans" cxnId="{D68410AB-36DE-46D6-959F-E782418D81B2}">
      <dgm:prSet/>
      <dgm:spPr/>
      <dgm:t>
        <a:bodyPr/>
        <a:lstStyle/>
        <a:p>
          <a:endParaRPr lang="zh-TW" altLang="en-US">
            <a:latin typeface="微軟正黑體" panose="020B0604030504040204" pitchFamily="34" charset="-120"/>
            <a:ea typeface="微軟正黑體" panose="020B0604030504040204" pitchFamily="34" charset="-120"/>
          </a:endParaRPr>
        </a:p>
      </dgm:t>
    </dgm:pt>
    <dgm:pt modelId="{7D240E18-DD56-4F7F-92E4-123D2DAB3238}">
      <dgm:prSet custT="1"/>
      <dgm:spPr/>
      <dgm:t>
        <a:bodyPr/>
        <a:lstStyle/>
        <a:p>
          <a:pPr>
            <a:lnSpc>
              <a:spcPts val="3500"/>
            </a:lnSpc>
            <a:spcAft>
              <a:spcPts val="0"/>
            </a:spcAft>
            <a:buFont typeface="Wingdings" panose="05000000000000000000" pitchFamily="2" charset="2"/>
            <a:buChar char="Ø"/>
          </a:pPr>
          <a:r>
            <a:rPr lang="zh-TW" altLang="en-US" sz="2300" b="1" kern="1200">
              <a:solidFill>
                <a:srgbClr val="0070C0"/>
              </a:solidFill>
              <a:latin typeface="+mj-lt"/>
              <a:ea typeface="微軟正黑體" panose="020B0604030504040204" pitchFamily="34" charset="-120"/>
            </a:rPr>
            <a:t>輔導老師</a:t>
          </a:r>
          <a:r>
            <a:rPr lang="zh-TW" sz="2300" b="1" kern="1200">
              <a:solidFill>
                <a:srgbClr val="0070C0"/>
              </a:solidFill>
              <a:latin typeface="+mj-lt"/>
              <a:ea typeface="微軟正黑體" panose="020B0604030504040204" pitchFamily="34" charset="-120"/>
            </a:rPr>
            <a:t>考評</a:t>
          </a:r>
          <a:r>
            <a:rPr lang="en-US" sz="2300" b="1" kern="1200">
              <a:solidFill>
                <a:srgbClr val="0070C0"/>
              </a:solidFill>
              <a:latin typeface="+mj-lt"/>
              <a:ea typeface="微軟正黑體" panose="020B0604030504040204" pitchFamily="34" charset="-120"/>
            </a:rPr>
            <a:t>(</a:t>
          </a:r>
          <a:r>
            <a:rPr lang="zh-TW" sz="2300" b="1" kern="1200">
              <a:solidFill>
                <a:srgbClr val="0070C0"/>
              </a:solidFill>
              <a:latin typeface="+mj-lt"/>
              <a:ea typeface="微軟正黑體" panose="020B0604030504040204" pitchFamily="34" charset="-120"/>
            </a:rPr>
            <a:t>佔</a:t>
          </a:r>
          <a:r>
            <a:rPr lang="zh-TW" altLang="en-US" sz="2300" b="1" kern="1200">
              <a:solidFill>
                <a:srgbClr val="0070C0"/>
              </a:solidFill>
              <a:latin typeface="+mj-lt"/>
              <a:ea typeface="微軟正黑體" panose="020B0604030504040204" pitchFamily="34" charset="-120"/>
            </a:rPr>
            <a:t>總成績</a:t>
          </a:r>
          <a:r>
            <a:rPr lang="en-US" altLang="zh-TW" sz="2300" b="1" kern="1200">
              <a:solidFill>
                <a:srgbClr val="0070C0"/>
              </a:solidFill>
              <a:latin typeface="+mj-lt"/>
              <a:ea typeface="微軟正黑體" panose="020B0604030504040204" pitchFamily="34" charset="-120"/>
            </a:rPr>
            <a:t>6</a:t>
          </a:r>
          <a:r>
            <a:rPr lang="en-US" sz="2300" b="1" kern="1200">
              <a:solidFill>
                <a:srgbClr val="0070C0"/>
              </a:solidFill>
              <a:latin typeface="+mj-lt"/>
              <a:ea typeface="微軟正黑體" panose="020B0604030504040204" pitchFamily="34" charset="-120"/>
            </a:rPr>
            <a:t>0%)</a:t>
          </a:r>
          <a:r>
            <a:rPr lang="zh-TW" altLang="en-US" sz="2300" b="1" kern="1200">
              <a:solidFill>
                <a:srgbClr val="0070C0"/>
              </a:solidFill>
              <a:latin typeface="+mj-lt"/>
              <a:ea typeface="微軟正黑體" panose="020B0604030504040204" pitchFamily="34" charset="-120"/>
            </a:rPr>
            <a:t>，</a:t>
          </a:r>
          <a:r>
            <a:rPr lang="zh-TW" altLang="en-US" sz="2300" b="1" kern="1200">
              <a:latin typeface="+mj-lt"/>
              <a:ea typeface="微軟正黑體" panose="020B0604030504040204" pitchFamily="34" charset="-120"/>
            </a:rPr>
            <a:t>說明</a:t>
          </a:r>
          <a:r>
            <a:rPr lang="zh-TW" altLang="en-US" sz="2300" b="1" kern="1200" dirty="0">
              <a:latin typeface="+mj-lt"/>
              <a:ea typeface="微軟正黑體" panose="020B0604030504040204" pitchFamily="34" charset="-120"/>
            </a:rPr>
            <a:t>如下</a:t>
          </a:r>
          <a:r>
            <a:rPr lang="en-US" altLang="zh-TW" sz="2300" b="1" kern="1200" dirty="0">
              <a:latin typeface="+mj-lt"/>
              <a:ea typeface="微軟正黑體" panose="020B0604030504040204" pitchFamily="34" charset="-120"/>
            </a:rPr>
            <a:t>:</a:t>
          </a:r>
          <a:endParaRPr lang="zh-TW" sz="2300" b="1" kern="1200" dirty="0">
            <a:latin typeface="+mj-lt"/>
            <a:ea typeface="微軟正黑體" panose="020B0604030504040204" pitchFamily="34" charset="-120"/>
          </a:endParaRPr>
        </a:p>
      </dgm:t>
    </dgm:pt>
    <dgm:pt modelId="{0803CD3E-7802-4F47-A223-622D36FEE3DE}" type="parTrans" cxnId="{EDFAB4D2-7EDB-486C-8887-CA3A76C5E15D}">
      <dgm:prSet/>
      <dgm:spPr/>
      <dgm:t>
        <a:bodyPr/>
        <a:lstStyle/>
        <a:p>
          <a:endParaRPr lang="zh-TW" altLang="en-US">
            <a:latin typeface="微軟正黑體" panose="020B0604030504040204" pitchFamily="34" charset="-120"/>
            <a:ea typeface="微軟正黑體" panose="020B0604030504040204" pitchFamily="34" charset="-120"/>
          </a:endParaRPr>
        </a:p>
      </dgm:t>
    </dgm:pt>
    <dgm:pt modelId="{8A5207F4-7A4F-4DCA-A655-23FCE28DD561}" type="sibTrans" cxnId="{EDFAB4D2-7EDB-486C-8887-CA3A76C5E15D}">
      <dgm:prSet/>
      <dgm:spPr/>
      <dgm:t>
        <a:bodyPr/>
        <a:lstStyle/>
        <a:p>
          <a:endParaRPr lang="zh-TW" altLang="en-US">
            <a:latin typeface="微軟正黑體" panose="020B0604030504040204" pitchFamily="34" charset="-120"/>
            <a:ea typeface="微軟正黑體" panose="020B0604030504040204" pitchFamily="34" charset="-120"/>
          </a:endParaRPr>
        </a:p>
      </dgm:t>
    </dgm:pt>
    <dgm:pt modelId="{32567832-9419-409A-89C7-A8453802AF1E}">
      <dgm:prSet custT="1"/>
      <dgm:spPr/>
      <dgm:t>
        <a:bodyPr/>
        <a:lstStyle/>
        <a:p>
          <a:pPr>
            <a:lnSpc>
              <a:spcPts val="3500"/>
            </a:lnSpc>
            <a:spcAft>
              <a:spcPts val="0"/>
            </a:spcAft>
            <a:buFont typeface="Wingdings" panose="05000000000000000000" pitchFamily="2" charset="2"/>
            <a:buChar char="Ø"/>
          </a:pPr>
          <a:r>
            <a:rPr lang="zh-TW" sz="2300" b="1" kern="1200" dirty="0">
              <a:latin typeface="+mj-lt"/>
              <a:ea typeface="微軟正黑體" panose="020B0604030504040204" pitchFamily="34" charset="-120"/>
            </a:rPr>
            <a:t>收取</a:t>
          </a:r>
          <a:r>
            <a:rPr lang="zh-TW" sz="2300" b="1" kern="1200" dirty="0">
              <a:solidFill>
                <a:srgbClr val="0070C0"/>
              </a:solidFill>
              <a:latin typeface="+mj-lt"/>
              <a:ea typeface="微軟正黑體" panose="020B0604030504040204" pitchFamily="34" charset="-120"/>
            </a:rPr>
            <a:t>實習單位考評表</a:t>
          </a:r>
          <a:r>
            <a:rPr lang="en-US" sz="2300" b="1" kern="1200" dirty="0">
              <a:solidFill>
                <a:srgbClr val="0070C0"/>
              </a:solidFill>
              <a:latin typeface="+mj-lt"/>
              <a:ea typeface="微軟正黑體" panose="020B0604030504040204" pitchFamily="34" charset="-120"/>
            </a:rPr>
            <a:t>(</a:t>
          </a:r>
          <a:r>
            <a:rPr lang="zh-TW" sz="2300" b="1" kern="1200" dirty="0">
              <a:solidFill>
                <a:srgbClr val="0070C0"/>
              </a:solidFill>
              <a:latin typeface="+mj-lt"/>
              <a:ea typeface="微軟正黑體" panose="020B0604030504040204" pitchFamily="34" charset="-120"/>
            </a:rPr>
            <a:t>佔</a:t>
          </a:r>
          <a:r>
            <a:rPr lang="zh-TW" altLang="en-US" sz="2300" b="1" kern="1200" dirty="0">
              <a:solidFill>
                <a:srgbClr val="0070C0"/>
              </a:solidFill>
              <a:latin typeface="+mj-lt"/>
              <a:ea typeface="微軟正黑體" panose="020B0604030504040204" pitchFamily="34" charset="-120"/>
            </a:rPr>
            <a:t>總成績</a:t>
          </a:r>
          <a:r>
            <a:rPr lang="en-US" altLang="zh-TW" sz="2300" b="1" kern="1200" dirty="0">
              <a:solidFill>
                <a:srgbClr val="0070C0"/>
              </a:solidFill>
              <a:latin typeface="+mj-lt"/>
              <a:ea typeface="微軟正黑體" panose="020B0604030504040204" pitchFamily="34" charset="-120"/>
            </a:rPr>
            <a:t>4</a:t>
          </a:r>
          <a:r>
            <a:rPr lang="en-US" sz="2300" b="1" kern="1200" dirty="0">
              <a:solidFill>
                <a:srgbClr val="0070C0"/>
              </a:solidFill>
              <a:latin typeface="+mj-lt"/>
              <a:ea typeface="微軟正黑體" panose="020B0604030504040204" pitchFamily="34" charset="-120"/>
            </a:rPr>
            <a:t>0%)</a:t>
          </a:r>
          <a:r>
            <a:rPr lang="en-US" sz="2300" b="1" kern="1200" dirty="0">
              <a:latin typeface="+mj-lt"/>
              <a:ea typeface="微軟正黑體" panose="020B0604030504040204" pitchFamily="34" charset="-120"/>
            </a:rPr>
            <a:t>+</a:t>
          </a:r>
          <a:r>
            <a:rPr lang="zh-TW" sz="2300" b="1" kern="1200" dirty="0">
              <a:latin typeface="+mj-lt"/>
              <a:ea typeface="微軟正黑體" panose="020B0604030504040204" pitchFamily="34" charset="-120"/>
            </a:rPr>
            <a:t>實習時數證明</a:t>
          </a:r>
        </a:p>
      </dgm:t>
    </dgm:pt>
    <dgm:pt modelId="{40F8BFA0-5706-4047-97E9-48D502B4E4AE}" type="parTrans" cxnId="{3D935137-3EB7-4157-9131-B5A594255DB9}">
      <dgm:prSet/>
      <dgm:spPr/>
      <dgm:t>
        <a:bodyPr/>
        <a:lstStyle/>
        <a:p>
          <a:endParaRPr lang="zh-TW" altLang="en-US">
            <a:latin typeface="微軟正黑體" panose="020B0604030504040204" pitchFamily="34" charset="-120"/>
            <a:ea typeface="微軟正黑體" panose="020B0604030504040204" pitchFamily="34" charset="-120"/>
          </a:endParaRPr>
        </a:p>
      </dgm:t>
    </dgm:pt>
    <dgm:pt modelId="{57D3FE62-7A61-43CA-83A7-24B62DB7381E}" type="sibTrans" cxnId="{3D935137-3EB7-4157-9131-B5A594255DB9}">
      <dgm:prSet/>
      <dgm:spPr/>
      <dgm:t>
        <a:bodyPr/>
        <a:lstStyle/>
        <a:p>
          <a:endParaRPr lang="zh-TW" altLang="en-US">
            <a:latin typeface="微軟正黑體" panose="020B0604030504040204" pitchFamily="34" charset="-120"/>
            <a:ea typeface="微軟正黑體" panose="020B0604030504040204" pitchFamily="34" charset="-120"/>
          </a:endParaRPr>
        </a:p>
      </dgm:t>
    </dgm:pt>
    <dgm:pt modelId="{5BE6B1D6-6ECF-4BEC-841F-C793E9DA7E8F}">
      <dgm:prSet/>
      <dgm:spPr/>
      <dgm:t>
        <a:bodyPr/>
        <a:lstStyle/>
        <a:p>
          <a:r>
            <a:rPr lang="zh-TW" b="1" dirty="0">
              <a:solidFill>
                <a:schemeClr val="tx1"/>
              </a:solidFill>
              <a:latin typeface="微軟正黑體" panose="020B0604030504040204" pitchFamily="34" charset="-120"/>
              <a:ea typeface="微軟正黑體" panose="020B0604030504040204" pitchFamily="34" charset="-120"/>
            </a:rPr>
            <a:t>訪視實習生</a:t>
          </a:r>
          <a:endParaRPr lang="zh-TW" dirty="0">
            <a:solidFill>
              <a:schemeClr val="tx1"/>
            </a:solidFill>
            <a:latin typeface="微軟正黑體" panose="020B0604030504040204" pitchFamily="34" charset="-120"/>
            <a:ea typeface="微軟正黑體" panose="020B0604030504040204" pitchFamily="34" charset="-120"/>
          </a:endParaRPr>
        </a:p>
      </dgm:t>
    </dgm:pt>
    <dgm:pt modelId="{4305ED12-43CB-4EB3-9F5B-9E4BEB7232E7}" type="sibTrans" cxnId="{CC73CEB8-24EC-4899-BFF7-508F66124D9D}">
      <dgm:prSet/>
      <dgm:spPr/>
      <dgm:t>
        <a:bodyPr/>
        <a:lstStyle/>
        <a:p>
          <a:endParaRPr lang="zh-TW" altLang="en-US">
            <a:latin typeface="微軟正黑體" panose="020B0604030504040204" pitchFamily="34" charset="-120"/>
            <a:ea typeface="微軟正黑體" panose="020B0604030504040204" pitchFamily="34" charset="-120"/>
          </a:endParaRPr>
        </a:p>
      </dgm:t>
    </dgm:pt>
    <dgm:pt modelId="{D54F16F4-6F83-4EF1-BD41-9B0C500F150F}" type="parTrans" cxnId="{CC73CEB8-24EC-4899-BFF7-508F66124D9D}">
      <dgm:prSet/>
      <dgm:spPr/>
      <dgm:t>
        <a:bodyPr/>
        <a:lstStyle/>
        <a:p>
          <a:endParaRPr lang="zh-TW" altLang="en-US">
            <a:latin typeface="微軟正黑體" panose="020B0604030504040204" pitchFamily="34" charset="-120"/>
            <a:ea typeface="微軟正黑體" panose="020B0604030504040204" pitchFamily="34" charset="-120"/>
          </a:endParaRPr>
        </a:p>
      </dgm:t>
    </dgm:pt>
    <dgm:pt modelId="{96F1CB66-CC6E-497D-9F7A-8F8A4D0B6D6E}">
      <dgm:prSet custT="1"/>
      <dgm:spPr/>
      <dgm:t>
        <a:bodyPr/>
        <a:lstStyle/>
        <a:p>
          <a:pPr>
            <a:lnSpc>
              <a:spcPts val="3500"/>
            </a:lnSpc>
            <a:spcAft>
              <a:spcPts val="0"/>
            </a:spcAft>
            <a:buFont typeface="Wingdings" panose="05000000000000000000" pitchFamily="2" charset="2"/>
            <a:buChar char="ü"/>
          </a:pPr>
          <a:r>
            <a:rPr lang="zh-TW" sz="2300" b="1" kern="1200" dirty="0">
              <a:latin typeface="+mj-lt"/>
              <a:ea typeface="微軟正黑體" panose="020B0604030504040204" pitchFamily="34" charset="-120"/>
            </a:rPr>
            <a:t>學生實習報告評分</a:t>
          </a:r>
          <a:r>
            <a:rPr lang="en-US" sz="2300" b="1" kern="1200" dirty="0">
              <a:latin typeface="+mj-lt"/>
              <a:ea typeface="微軟正黑體" panose="020B0604030504040204" pitchFamily="34" charset="-120"/>
            </a:rPr>
            <a:t>(</a:t>
          </a:r>
          <a:r>
            <a:rPr lang="zh-TW" sz="2300" b="1" kern="1200" dirty="0">
              <a:latin typeface="+mj-lt"/>
              <a:ea typeface="微軟正黑體" panose="020B0604030504040204" pitchFamily="34" charset="-120"/>
            </a:rPr>
            <a:t>期末</a:t>
          </a:r>
          <a:r>
            <a:rPr lang="zh-TW" altLang="en-US" sz="2300" b="1" kern="1200" dirty="0">
              <a:latin typeface="+mj-lt"/>
              <a:ea typeface="微軟正黑體" panose="020B0604030504040204" pitchFamily="34" charset="-120"/>
            </a:rPr>
            <a:t>心得</a:t>
          </a:r>
          <a:r>
            <a:rPr lang="en-US" sz="2300" b="1" kern="1200" dirty="0">
              <a:latin typeface="+mj-lt"/>
              <a:ea typeface="微軟正黑體" panose="020B0604030504040204" pitchFamily="34" charset="-120"/>
            </a:rPr>
            <a:t>)(</a:t>
          </a:r>
          <a:r>
            <a:rPr lang="zh-TW" sz="2300" b="1" kern="1200" dirty="0">
              <a:latin typeface="+mj-lt"/>
              <a:ea typeface="微軟正黑體" panose="020B0604030504040204" pitchFamily="34" charset="-120"/>
            </a:rPr>
            <a:t>佔</a:t>
          </a:r>
          <a:r>
            <a:rPr lang="en-US" altLang="zh-TW" sz="2300" b="1" kern="1200" dirty="0">
              <a:latin typeface="+mj-lt"/>
              <a:ea typeface="微軟正黑體" panose="020B0604030504040204" pitchFamily="34" charset="-120"/>
            </a:rPr>
            <a:t>30</a:t>
          </a:r>
          <a:r>
            <a:rPr lang="en-US" sz="2300" b="1" kern="1200" dirty="0">
              <a:latin typeface="+mj-lt"/>
              <a:ea typeface="微軟正黑體" panose="020B0604030504040204" pitchFamily="34" charset="-120"/>
            </a:rPr>
            <a:t>%)</a:t>
          </a:r>
          <a:endParaRPr lang="zh-TW" sz="2300" b="1" kern="1200" dirty="0">
            <a:latin typeface="+mj-lt"/>
            <a:ea typeface="微軟正黑體" panose="020B0604030504040204" pitchFamily="34" charset="-120"/>
          </a:endParaRPr>
        </a:p>
      </dgm:t>
    </dgm:pt>
    <dgm:pt modelId="{888DECAE-2333-4F08-B0D0-36EE8B262C9E}" type="parTrans" cxnId="{F6831844-CDE7-47CD-88B1-F8AFBF7B91C4}">
      <dgm:prSet/>
      <dgm:spPr/>
      <dgm:t>
        <a:bodyPr/>
        <a:lstStyle/>
        <a:p>
          <a:endParaRPr lang="zh-TW" altLang="en-US"/>
        </a:p>
      </dgm:t>
    </dgm:pt>
    <dgm:pt modelId="{25F0B4C3-A679-42F8-BCED-9737457792C9}" type="sibTrans" cxnId="{F6831844-CDE7-47CD-88B1-F8AFBF7B91C4}">
      <dgm:prSet/>
      <dgm:spPr/>
      <dgm:t>
        <a:bodyPr/>
        <a:lstStyle/>
        <a:p>
          <a:endParaRPr lang="zh-TW" altLang="en-US"/>
        </a:p>
      </dgm:t>
    </dgm:pt>
    <dgm:pt modelId="{56577564-063C-49CD-8E67-3140D351E8F7}">
      <dgm:prSet custT="1"/>
      <dgm:spPr/>
      <dgm:t>
        <a:bodyPr/>
        <a:lstStyle/>
        <a:p>
          <a:pPr>
            <a:lnSpc>
              <a:spcPts val="3500"/>
            </a:lnSpc>
            <a:spcAft>
              <a:spcPts val="0"/>
            </a:spcAft>
            <a:buFont typeface="Wingdings" panose="05000000000000000000" pitchFamily="2" charset="2"/>
            <a:buChar char="ü"/>
          </a:pPr>
          <a:r>
            <a:rPr lang="zh-TW" altLang="en-US" sz="2300" b="1" kern="1200" dirty="0">
              <a:latin typeface="+mj-lt"/>
              <a:ea typeface="微軟正黑體" panose="020B0604030504040204" pitchFamily="34" charset="-120"/>
            </a:rPr>
            <a:t>平時成績</a:t>
          </a:r>
          <a:r>
            <a:rPr lang="en-US" altLang="zh-TW"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a:t>
          </a:r>
          <a:r>
            <a:rPr lang="zh-TW" altLang="en-US"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佔</a:t>
          </a:r>
          <a:r>
            <a:rPr lang="en-US" altLang="zh-TW"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70%</a:t>
          </a:r>
          <a:r>
            <a:rPr lang="zh-TW" altLang="en-US"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，包括：工作紀錄繳交</a:t>
          </a:r>
          <a:r>
            <a:rPr lang="en-US" altLang="zh-TW"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40%</a:t>
          </a:r>
          <a:r>
            <a:rPr lang="zh-TW" altLang="en-US"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、平時聯繫與互動</a:t>
          </a:r>
          <a:r>
            <a:rPr lang="en-US" altLang="zh-TW"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10%</a:t>
          </a:r>
          <a:r>
            <a:rPr lang="zh-TW" altLang="en-US"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、返校出勤狀況</a:t>
          </a:r>
          <a:r>
            <a:rPr lang="en-US" altLang="en-US"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10%</a:t>
          </a:r>
          <a:r>
            <a:rPr lang="zh-TW" altLang="en-US"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、工作態度與學習熱忱</a:t>
          </a:r>
          <a:r>
            <a:rPr lang="en-US" altLang="en-US"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10%)</a:t>
          </a:r>
          <a:endParaRPr lang="zh-TW"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endParaRPr>
        </a:p>
      </dgm:t>
    </dgm:pt>
    <dgm:pt modelId="{3329DCBD-3BC5-4CF4-A6EA-A85AAE0F0C87}" type="parTrans" cxnId="{A1A43F83-F945-4422-BF63-10FD35FCE515}">
      <dgm:prSet/>
      <dgm:spPr/>
      <dgm:t>
        <a:bodyPr/>
        <a:lstStyle/>
        <a:p>
          <a:endParaRPr lang="zh-TW" altLang="en-US"/>
        </a:p>
      </dgm:t>
    </dgm:pt>
    <dgm:pt modelId="{9AAF70EB-7A35-410E-95D4-FCB16E98E638}" type="sibTrans" cxnId="{A1A43F83-F945-4422-BF63-10FD35FCE515}">
      <dgm:prSet/>
      <dgm:spPr/>
      <dgm:t>
        <a:bodyPr/>
        <a:lstStyle/>
        <a:p>
          <a:endParaRPr lang="zh-TW" altLang="en-US"/>
        </a:p>
      </dgm:t>
    </dgm:pt>
    <dgm:pt modelId="{8FF20593-AE09-4D0E-9188-B0A322853D8C}" type="pres">
      <dgm:prSet presAssocID="{AF13ABEB-4EE7-4A31-9969-7CEDBFA0086A}" presName="Name0" presStyleCnt="0">
        <dgm:presLayoutVars>
          <dgm:dir/>
          <dgm:animLvl val="lvl"/>
          <dgm:resizeHandles val="exact"/>
        </dgm:presLayoutVars>
      </dgm:prSet>
      <dgm:spPr/>
    </dgm:pt>
    <dgm:pt modelId="{4B7D7EA6-B611-4327-863D-F0A9F3DA15E2}" type="pres">
      <dgm:prSet presAssocID="{5BE6B1D6-6ECF-4BEC-841F-C793E9DA7E8F}" presName="linNode" presStyleCnt="0"/>
      <dgm:spPr/>
    </dgm:pt>
    <dgm:pt modelId="{955A1C6A-4C6C-4552-AA89-5A1F86588FC2}" type="pres">
      <dgm:prSet presAssocID="{5BE6B1D6-6ECF-4BEC-841F-C793E9DA7E8F}" presName="parentText" presStyleLbl="node1" presStyleIdx="0" presStyleCnt="2" custScaleX="68331" custScaleY="59902">
        <dgm:presLayoutVars>
          <dgm:chMax val="1"/>
          <dgm:bulletEnabled val="1"/>
        </dgm:presLayoutVars>
      </dgm:prSet>
      <dgm:spPr/>
    </dgm:pt>
    <dgm:pt modelId="{0EC7470D-4221-4A77-9B54-047A6D19BAD5}" type="pres">
      <dgm:prSet presAssocID="{5BE6B1D6-6ECF-4BEC-841F-C793E9DA7E8F}" presName="descendantText" presStyleLbl="alignAccFollowNode1" presStyleIdx="0" presStyleCnt="2" custScaleX="147243" custScaleY="69863">
        <dgm:presLayoutVars>
          <dgm:bulletEnabled val="1"/>
        </dgm:presLayoutVars>
      </dgm:prSet>
      <dgm:spPr/>
    </dgm:pt>
    <dgm:pt modelId="{A163034A-CFA0-435A-95C9-66DB423D83AA}" type="pres">
      <dgm:prSet presAssocID="{4305ED12-43CB-4EB3-9F5B-9E4BEB7232E7}" presName="sp" presStyleCnt="0"/>
      <dgm:spPr/>
    </dgm:pt>
    <dgm:pt modelId="{BCAEE895-0944-44DB-B0F2-DFA0EAD256C1}" type="pres">
      <dgm:prSet presAssocID="{83062842-6773-494D-8A01-ACAD6640B482}" presName="linNode" presStyleCnt="0"/>
      <dgm:spPr/>
    </dgm:pt>
    <dgm:pt modelId="{7293830A-6A16-4319-AEAE-AE6695D21694}" type="pres">
      <dgm:prSet presAssocID="{83062842-6773-494D-8A01-ACAD6640B482}" presName="parentText" presStyleLbl="node1" presStyleIdx="1" presStyleCnt="2" custScaleX="69152">
        <dgm:presLayoutVars>
          <dgm:chMax val="1"/>
          <dgm:bulletEnabled val="1"/>
        </dgm:presLayoutVars>
      </dgm:prSet>
      <dgm:spPr/>
    </dgm:pt>
    <dgm:pt modelId="{13CDB768-8A6D-4227-A3D7-58CD0464D5D9}" type="pres">
      <dgm:prSet presAssocID="{83062842-6773-494D-8A01-ACAD6640B482}" presName="descendantText" presStyleLbl="alignAccFollowNode1" presStyleIdx="1" presStyleCnt="2" custScaleX="149635" custScaleY="118287" custLinFactNeighborX="641" custLinFactNeighborY="139">
        <dgm:presLayoutVars>
          <dgm:bulletEnabled val="1"/>
        </dgm:presLayoutVars>
      </dgm:prSet>
      <dgm:spPr/>
    </dgm:pt>
  </dgm:ptLst>
  <dgm:cxnLst>
    <dgm:cxn modelId="{00E3170A-4725-4C5D-BA11-CDF3281D2283}" type="presOf" srcId="{56577564-063C-49CD-8E67-3140D351E8F7}" destId="{13CDB768-8A6D-4227-A3D7-58CD0464D5D9}" srcOrd="0" destOrd="1" presId="urn:microsoft.com/office/officeart/2005/8/layout/vList5"/>
    <dgm:cxn modelId="{66622414-7BD3-425A-8276-3E6161352CD1}" type="presOf" srcId="{83062842-6773-494D-8A01-ACAD6640B482}" destId="{7293830A-6A16-4319-AEAE-AE6695D21694}" srcOrd="0" destOrd="0" presId="urn:microsoft.com/office/officeart/2005/8/layout/vList5"/>
    <dgm:cxn modelId="{ABF1DF14-A8B6-45B8-BE87-02009847C592}" srcId="{5BE6B1D6-6ECF-4BEC-841F-C793E9DA7E8F}" destId="{2D6881F3-58E5-45B2-8161-88692FAFBCEF}" srcOrd="0" destOrd="0" parTransId="{182B6570-094C-43A3-8581-AD189F5FA4E0}" sibTransId="{A7492B73-ED9D-4C51-A517-D6346D12C5F9}"/>
    <dgm:cxn modelId="{9A69A91D-C85D-4DF3-AA9B-FAE7DE16DC81}" type="presOf" srcId="{96F1CB66-CC6E-497D-9F7A-8F8A4D0B6D6E}" destId="{13CDB768-8A6D-4227-A3D7-58CD0464D5D9}" srcOrd="0" destOrd="2" presId="urn:microsoft.com/office/officeart/2005/8/layout/vList5"/>
    <dgm:cxn modelId="{3D935137-3EB7-4157-9131-B5A594255DB9}" srcId="{83062842-6773-494D-8A01-ACAD6640B482}" destId="{32567832-9419-409A-89C7-A8453802AF1E}" srcOrd="2" destOrd="0" parTransId="{40F8BFA0-5706-4047-97E9-48D502B4E4AE}" sibTransId="{57D3FE62-7A61-43CA-83A7-24B62DB7381E}"/>
    <dgm:cxn modelId="{F6831844-CDE7-47CD-88B1-F8AFBF7B91C4}" srcId="{83062842-6773-494D-8A01-ACAD6640B482}" destId="{96F1CB66-CC6E-497D-9F7A-8F8A4D0B6D6E}" srcOrd="1" destOrd="0" parTransId="{888DECAE-2333-4F08-B0D0-36EE8B262C9E}" sibTransId="{25F0B4C3-A679-42F8-BCED-9737457792C9}"/>
    <dgm:cxn modelId="{521F7871-7115-402F-AA36-4D01F445DCF6}" type="presOf" srcId="{7D240E18-DD56-4F7F-92E4-123D2DAB3238}" destId="{13CDB768-8A6D-4227-A3D7-58CD0464D5D9}" srcOrd="0" destOrd="0" presId="urn:microsoft.com/office/officeart/2005/8/layout/vList5"/>
    <dgm:cxn modelId="{9C1A6D7D-7EDD-41F4-BB16-16F7FA8DDCB2}" type="presOf" srcId="{AF13ABEB-4EE7-4A31-9969-7CEDBFA0086A}" destId="{8FF20593-AE09-4D0E-9188-B0A322853D8C}" srcOrd="0" destOrd="0" presId="urn:microsoft.com/office/officeart/2005/8/layout/vList5"/>
    <dgm:cxn modelId="{A1A43F83-F945-4422-BF63-10FD35FCE515}" srcId="{7D240E18-DD56-4F7F-92E4-123D2DAB3238}" destId="{56577564-063C-49CD-8E67-3140D351E8F7}" srcOrd="0" destOrd="0" parTransId="{3329DCBD-3BC5-4CF4-A6EA-A85AAE0F0C87}" sibTransId="{9AAF70EB-7A35-410E-95D4-FCB16E98E638}"/>
    <dgm:cxn modelId="{4AF9FA94-DF59-4790-A2C0-E52C820B0271}" type="presOf" srcId="{2D6881F3-58E5-45B2-8161-88692FAFBCEF}" destId="{0EC7470D-4221-4A77-9B54-047A6D19BAD5}" srcOrd="0" destOrd="0" presId="urn:microsoft.com/office/officeart/2005/8/layout/vList5"/>
    <dgm:cxn modelId="{6FBAC1A3-462C-4C7E-8536-D5B31510B2A2}" type="presOf" srcId="{012A4173-898E-4464-9703-CB3B16C10847}" destId="{0EC7470D-4221-4A77-9B54-047A6D19BAD5}" srcOrd="0" destOrd="1" presId="urn:microsoft.com/office/officeart/2005/8/layout/vList5"/>
    <dgm:cxn modelId="{D68410AB-36DE-46D6-959F-E782418D81B2}" srcId="{AF13ABEB-4EE7-4A31-9969-7CEDBFA0086A}" destId="{83062842-6773-494D-8A01-ACAD6640B482}" srcOrd="1" destOrd="0" parTransId="{C5621DC7-2109-48D1-B5DD-00ED8339887F}" sibTransId="{1F0CF5EC-C7BA-4C79-8036-B00A25D85790}"/>
    <dgm:cxn modelId="{CC73CEB8-24EC-4899-BFF7-508F66124D9D}" srcId="{AF13ABEB-4EE7-4A31-9969-7CEDBFA0086A}" destId="{5BE6B1D6-6ECF-4BEC-841F-C793E9DA7E8F}" srcOrd="0" destOrd="0" parTransId="{D54F16F4-6F83-4EF1-BD41-9B0C500F150F}" sibTransId="{4305ED12-43CB-4EB3-9F5B-9E4BEB7232E7}"/>
    <dgm:cxn modelId="{9D5755CC-228B-4A9B-9362-099DCF05F7BD}" type="presOf" srcId="{5BE6B1D6-6ECF-4BEC-841F-C793E9DA7E8F}" destId="{955A1C6A-4C6C-4552-AA89-5A1F86588FC2}" srcOrd="0" destOrd="0" presId="urn:microsoft.com/office/officeart/2005/8/layout/vList5"/>
    <dgm:cxn modelId="{EDFAB4D2-7EDB-486C-8887-CA3A76C5E15D}" srcId="{83062842-6773-494D-8A01-ACAD6640B482}" destId="{7D240E18-DD56-4F7F-92E4-123D2DAB3238}" srcOrd="0" destOrd="0" parTransId="{0803CD3E-7802-4F47-A223-622D36FEE3DE}" sibTransId="{8A5207F4-7A4F-4DCA-A655-23FCE28DD561}"/>
    <dgm:cxn modelId="{5AAEC4E9-B9D9-4CF2-A2DF-C4777A59FBD9}" type="presOf" srcId="{32567832-9419-409A-89C7-A8453802AF1E}" destId="{13CDB768-8A6D-4227-A3D7-58CD0464D5D9}" srcOrd="0" destOrd="3" presId="urn:microsoft.com/office/officeart/2005/8/layout/vList5"/>
    <dgm:cxn modelId="{A2B227F6-11B1-4ECF-868A-207E081A4C6F}" srcId="{5BE6B1D6-6ECF-4BEC-841F-C793E9DA7E8F}" destId="{012A4173-898E-4464-9703-CB3B16C10847}" srcOrd="1" destOrd="0" parTransId="{B5EAAFFA-123F-4440-9040-592E5775F02E}" sibTransId="{AE29A2F4-E443-41F0-BC82-82AF5551F409}"/>
    <dgm:cxn modelId="{DAF414DD-9B49-475E-A4C5-8322BBCECB12}" type="presParOf" srcId="{8FF20593-AE09-4D0E-9188-B0A322853D8C}" destId="{4B7D7EA6-B611-4327-863D-F0A9F3DA15E2}" srcOrd="0" destOrd="0" presId="urn:microsoft.com/office/officeart/2005/8/layout/vList5"/>
    <dgm:cxn modelId="{47DF1EFE-021F-4534-AFA6-56BC196C000D}" type="presParOf" srcId="{4B7D7EA6-B611-4327-863D-F0A9F3DA15E2}" destId="{955A1C6A-4C6C-4552-AA89-5A1F86588FC2}" srcOrd="0" destOrd="0" presId="urn:microsoft.com/office/officeart/2005/8/layout/vList5"/>
    <dgm:cxn modelId="{D6B1D317-E3D9-499F-BCAD-CAA18AC9A768}" type="presParOf" srcId="{4B7D7EA6-B611-4327-863D-F0A9F3DA15E2}" destId="{0EC7470D-4221-4A77-9B54-047A6D19BAD5}" srcOrd="1" destOrd="0" presId="urn:microsoft.com/office/officeart/2005/8/layout/vList5"/>
    <dgm:cxn modelId="{071A0526-F517-48A3-A471-3433261E6249}" type="presParOf" srcId="{8FF20593-AE09-4D0E-9188-B0A322853D8C}" destId="{A163034A-CFA0-435A-95C9-66DB423D83AA}" srcOrd="1" destOrd="0" presId="urn:microsoft.com/office/officeart/2005/8/layout/vList5"/>
    <dgm:cxn modelId="{FA621BFF-4E49-417C-8249-EFCF56C705E2}" type="presParOf" srcId="{8FF20593-AE09-4D0E-9188-B0A322853D8C}" destId="{BCAEE895-0944-44DB-B0F2-DFA0EAD256C1}" srcOrd="2" destOrd="0" presId="urn:microsoft.com/office/officeart/2005/8/layout/vList5"/>
    <dgm:cxn modelId="{FF22C505-2AFD-4E6D-ABB6-1FC55994AFCB}" type="presParOf" srcId="{BCAEE895-0944-44DB-B0F2-DFA0EAD256C1}" destId="{7293830A-6A16-4319-AEAE-AE6695D21694}" srcOrd="0" destOrd="0" presId="urn:microsoft.com/office/officeart/2005/8/layout/vList5"/>
    <dgm:cxn modelId="{356674CB-2EC9-4346-87BF-27495DD53F67}" type="presParOf" srcId="{BCAEE895-0944-44DB-B0F2-DFA0EAD256C1}" destId="{13CDB768-8A6D-4227-A3D7-58CD0464D5D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EC674B6-5EAF-4732-ADD3-FAEEB02DF7A1}" type="doc">
      <dgm:prSet loTypeId="urn:microsoft.com/office/officeart/2005/8/layout/list1" loCatId="list" qsTypeId="urn:microsoft.com/office/officeart/2005/8/quickstyle/3d1" qsCatId="3D" csTypeId="urn:microsoft.com/office/officeart/2005/8/colors/colorful1" csCatId="colorful" phldr="1"/>
      <dgm:spPr/>
      <dgm:t>
        <a:bodyPr/>
        <a:lstStyle/>
        <a:p>
          <a:endParaRPr lang="zh-TW" altLang="en-US"/>
        </a:p>
      </dgm:t>
    </dgm:pt>
    <dgm:pt modelId="{BCC9F9E4-E8D7-4CB8-857C-F21FE736FDE1}">
      <dgm:prSet custT="1"/>
      <dgm:spPr/>
      <dgm:t>
        <a:bodyPr/>
        <a:lstStyle/>
        <a:p>
          <a:r>
            <a:rPr lang="zh-TW" altLang="en-US" sz="1800" b="1" dirty="0">
              <a:solidFill>
                <a:schemeClr val="tx1"/>
              </a:solidFill>
              <a:latin typeface="+mj-lt"/>
              <a:ea typeface="微軟正黑體" panose="020B0604030504040204" pitchFamily="34" charset="-120"/>
            </a:rPr>
            <a:t>遵守職場倫理</a:t>
          </a:r>
        </a:p>
      </dgm:t>
    </dgm:pt>
    <dgm:pt modelId="{08757E09-D536-44FA-8531-1002FE832E9A}" type="parTrans" cxnId="{6D8D45B8-2057-440C-B89B-57553AAD1931}">
      <dgm:prSet/>
      <dgm:spPr/>
      <dgm:t>
        <a:bodyPr/>
        <a:lstStyle/>
        <a:p>
          <a:endParaRPr lang="zh-TW" altLang="en-US" sz="2000">
            <a:latin typeface="+mj-lt"/>
            <a:ea typeface="微軟正黑體" panose="020B0604030504040204" pitchFamily="34" charset="-120"/>
          </a:endParaRPr>
        </a:p>
      </dgm:t>
    </dgm:pt>
    <dgm:pt modelId="{184F5153-47CB-433D-BC9D-AE82D36C60BA}" type="sibTrans" cxnId="{6D8D45B8-2057-440C-B89B-57553AAD1931}">
      <dgm:prSet/>
      <dgm:spPr/>
      <dgm:t>
        <a:bodyPr/>
        <a:lstStyle/>
        <a:p>
          <a:endParaRPr lang="zh-TW" altLang="en-US" sz="2000">
            <a:latin typeface="+mj-lt"/>
            <a:ea typeface="微軟正黑體" panose="020B0604030504040204" pitchFamily="34" charset="-120"/>
          </a:endParaRPr>
        </a:p>
      </dgm:t>
    </dgm:pt>
    <dgm:pt modelId="{EC4BD6E6-4ABF-4FD8-8EAE-89B898AEC5C3}">
      <dgm:prSet custT="1"/>
      <dgm:spPr/>
      <dgm:t>
        <a:bodyPr/>
        <a:lstStyle/>
        <a:p>
          <a:r>
            <a:rPr lang="zh-TW" altLang="en-US" sz="1800" b="1" dirty="0">
              <a:solidFill>
                <a:schemeClr val="tx1"/>
              </a:solidFill>
              <a:latin typeface="+mj-lt"/>
              <a:ea typeface="微軟正黑體" panose="020B0604030504040204" pitchFamily="34" charset="-120"/>
            </a:rPr>
            <a:t>按時交</a:t>
          </a:r>
          <a:r>
            <a:rPr lang="zh-TW" sz="1800" b="1" dirty="0">
              <a:solidFill>
                <a:schemeClr val="tx1"/>
              </a:solidFill>
              <a:latin typeface="+mj-lt"/>
              <a:ea typeface="微軟正黑體" panose="020B0604030504040204" pitchFamily="34" charset="-120"/>
            </a:rPr>
            <a:t>作業</a:t>
          </a:r>
        </a:p>
      </dgm:t>
    </dgm:pt>
    <dgm:pt modelId="{6ABD0F79-7AC5-432D-9BE2-1A469101F1C0}" type="parTrans" cxnId="{548979BF-15BD-43D6-B7DA-8F054A95B701}">
      <dgm:prSet/>
      <dgm:spPr/>
      <dgm:t>
        <a:bodyPr/>
        <a:lstStyle/>
        <a:p>
          <a:endParaRPr lang="zh-TW" altLang="en-US" sz="2000">
            <a:latin typeface="+mj-lt"/>
            <a:ea typeface="微軟正黑體" panose="020B0604030504040204" pitchFamily="34" charset="-120"/>
          </a:endParaRPr>
        </a:p>
      </dgm:t>
    </dgm:pt>
    <dgm:pt modelId="{9906E955-9313-422F-A54D-D1E80BE8DED8}" type="sibTrans" cxnId="{548979BF-15BD-43D6-B7DA-8F054A95B701}">
      <dgm:prSet/>
      <dgm:spPr/>
      <dgm:t>
        <a:bodyPr/>
        <a:lstStyle/>
        <a:p>
          <a:endParaRPr lang="zh-TW" altLang="en-US" sz="2000">
            <a:latin typeface="+mj-lt"/>
            <a:ea typeface="微軟正黑體" panose="020B0604030504040204" pitchFamily="34" charset="-120"/>
          </a:endParaRPr>
        </a:p>
      </dgm:t>
    </dgm:pt>
    <dgm:pt modelId="{3EC1E2B0-99D2-4CD1-AAE1-F00473C36884}">
      <dgm:prSet custT="1"/>
      <dgm:spPr/>
      <dgm:t>
        <a:bodyPr/>
        <a:lstStyle/>
        <a:p>
          <a:r>
            <a:rPr lang="zh-TW" altLang="en-US" sz="1800" b="1" dirty="0">
              <a:solidFill>
                <a:schemeClr val="tx1"/>
              </a:solidFill>
              <a:latin typeface="+mj-lt"/>
              <a:ea typeface="微軟正黑體" panose="020B0604030504040204" pitchFamily="34" charset="-120"/>
            </a:rPr>
            <a:t>出席返校日：</a:t>
          </a:r>
          <a:r>
            <a:rPr lang="en-US" altLang="zh-TW" sz="1800" b="1" dirty="0">
              <a:solidFill>
                <a:srgbClr val="FF0000"/>
              </a:solidFill>
              <a:latin typeface="+mj-lt"/>
              <a:ea typeface="微軟正黑體" panose="020B0604030504040204" pitchFamily="34" charset="-120"/>
            </a:rPr>
            <a:t>13</a:t>
          </a:r>
          <a:r>
            <a:rPr lang="zh-TW" altLang="en-US" sz="1800" b="1" dirty="0">
              <a:solidFill>
                <a:srgbClr val="FF0000"/>
              </a:solidFill>
              <a:latin typeface="+mj-lt"/>
              <a:ea typeface="微軟正黑體" panose="020B0604030504040204" pitchFamily="34" charset="-120"/>
            </a:rPr>
            <a:t>：</a:t>
          </a:r>
          <a:r>
            <a:rPr lang="en-US" altLang="zh-TW" sz="1800" b="1" dirty="0">
              <a:solidFill>
                <a:srgbClr val="FF0000"/>
              </a:solidFill>
              <a:latin typeface="+mj-lt"/>
              <a:ea typeface="微軟正黑體" panose="020B0604030504040204" pitchFamily="34" charset="-120"/>
            </a:rPr>
            <a:t>20</a:t>
          </a:r>
          <a:r>
            <a:rPr lang="zh-TW" altLang="en-US" sz="1800" b="1" dirty="0">
              <a:solidFill>
                <a:srgbClr val="FF0000"/>
              </a:solidFill>
              <a:latin typeface="+mj-lt"/>
              <a:ea typeface="微軟正黑體" panose="020B0604030504040204" pitchFamily="34" charset="-120"/>
            </a:rPr>
            <a:t>報到，</a:t>
          </a:r>
          <a:r>
            <a:rPr lang="en-US" altLang="zh-TW" sz="1800" b="1" dirty="0">
              <a:solidFill>
                <a:srgbClr val="FF0000"/>
              </a:solidFill>
              <a:latin typeface="+mj-lt"/>
              <a:ea typeface="微軟正黑體" panose="020B0604030504040204" pitchFamily="34" charset="-120"/>
            </a:rPr>
            <a:t>17</a:t>
          </a:r>
          <a:r>
            <a:rPr lang="zh-TW" altLang="en-US" sz="1800" b="1" dirty="0">
              <a:solidFill>
                <a:srgbClr val="FF0000"/>
              </a:solidFill>
              <a:latin typeface="+mj-lt"/>
              <a:ea typeface="微軟正黑體" panose="020B0604030504040204" pitchFamily="34" charset="-120"/>
            </a:rPr>
            <a:t>：</a:t>
          </a:r>
          <a:r>
            <a:rPr lang="en-US" altLang="zh-TW" sz="1800" b="1" dirty="0">
              <a:solidFill>
                <a:srgbClr val="FF0000"/>
              </a:solidFill>
              <a:latin typeface="+mj-lt"/>
              <a:ea typeface="微軟正黑體" panose="020B0604030504040204" pitchFamily="34" charset="-120"/>
            </a:rPr>
            <a:t>00</a:t>
          </a:r>
          <a:r>
            <a:rPr lang="zh-TW" altLang="en-US" sz="1800" b="1" dirty="0">
              <a:solidFill>
                <a:srgbClr val="FF0000"/>
              </a:solidFill>
              <a:latin typeface="+mj-lt"/>
              <a:ea typeface="微軟正黑體" panose="020B0604030504040204" pitchFamily="34" charset="-120"/>
            </a:rPr>
            <a:t>結束</a:t>
          </a:r>
        </a:p>
      </dgm:t>
    </dgm:pt>
    <dgm:pt modelId="{279DE51D-BF1C-4B91-AA09-9A409B3948F3}" type="parTrans" cxnId="{427D3E26-5CD5-4314-87B2-3AFD35C4CE07}">
      <dgm:prSet/>
      <dgm:spPr/>
      <dgm:t>
        <a:bodyPr/>
        <a:lstStyle/>
        <a:p>
          <a:endParaRPr lang="zh-TW" altLang="en-US" sz="2000">
            <a:latin typeface="+mj-lt"/>
            <a:ea typeface="微軟正黑體" panose="020B0604030504040204" pitchFamily="34" charset="-120"/>
          </a:endParaRPr>
        </a:p>
      </dgm:t>
    </dgm:pt>
    <dgm:pt modelId="{FDC4D200-EF4D-48FD-852D-61FBAC76B0F3}" type="sibTrans" cxnId="{427D3E26-5CD5-4314-87B2-3AFD35C4CE07}">
      <dgm:prSet/>
      <dgm:spPr/>
      <dgm:t>
        <a:bodyPr/>
        <a:lstStyle/>
        <a:p>
          <a:endParaRPr lang="zh-TW" altLang="en-US" sz="2000">
            <a:latin typeface="+mj-lt"/>
            <a:ea typeface="微軟正黑體" panose="020B0604030504040204" pitchFamily="34" charset="-120"/>
          </a:endParaRPr>
        </a:p>
      </dgm:t>
    </dgm:pt>
    <dgm:pt modelId="{8BCE9A18-6CEF-4C20-8E57-4131433FF924}">
      <dgm:prSet custT="1"/>
      <dgm:spPr/>
      <dgm:t>
        <a:bodyPr/>
        <a:lstStyle/>
        <a:p>
          <a:r>
            <a:rPr lang="zh-TW" altLang="en-US" sz="1800" b="1" dirty="0">
              <a:solidFill>
                <a:schemeClr val="tx1"/>
              </a:solidFill>
              <a:latin typeface="微軟正黑體" panose="020B0604030504040204" pitchFamily="34" charset="-120"/>
              <a:ea typeface="微軟正黑體" panose="020B0604030504040204" pitchFamily="34" charset="-120"/>
            </a:rPr>
            <a:t>實習期末成果發表競賽</a:t>
          </a:r>
          <a:endParaRPr lang="zh-TW" altLang="en-US" sz="1800" dirty="0">
            <a:solidFill>
              <a:schemeClr val="tx1"/>
            </a:solidFill>
            <a:latin typeface="+mj-lt"/>
            <a:ea typeface="微軟正黑體" panose="020B0604030504040204" pitchFamily="34" charset="-120"/>
          </a:endParaRPr>
        </a:p>
      </dgm:t>
    </dgm:pt>
    <dgm:pt modelId="{AFF5F8DC-E64A-41DB-917C-44DC3A790EA2}" type="parTrans" cxnId="{C8562F9E-F514-4EDA-A311-77518EFC5BCA}">
      <dgm:prSet/>
      <dgm:spPr/>
      <dgm:t>
        <a:bodyPr/>
        <a:lstStyle/>
        <a:p>
          <a:endParaRPr lang="zh-TW" altLang="en-US" sz="2000">
            <a:latin typeface="+mj-lt"/>
            <a:ea typeface="微軟正黑體" panose="020B0604030504040204" pitchFamily="34" charset="-120"/>
          </a:endParaRPr>
        </a:p>
      </dgm:t>
    </dgm:pt>
    <dgm:pt modelId="{7EFC9D37-7691-4A3E-883C-CC0514FC21AB}" type="sibTrans" cxnId="{C8562F9E-F514-4EDA-A311-77518EFC5BCA}">
      <dgm:prSet/>
      <dgm:spPr/>
      <dgm:t>
        <a:bodyPr/>
        <a:lstStyle/>
        <a:p>
          <a:endParaRPr lang="zh-TW" altLang="en-US" sz="2000">
            <a:latin typeface="+mj-lt"/>
            <a:ea typeface="微軟正黑體" panose="020B0604030504040204" pitchFamily="34" charset="-120"/>
          </a:endParaRPr>
        </a:p>
      </dgm:t>
    </dgm:pt>
    <dgm:pt modelId="{9BFD5911-50E2-4588-90A6-CD6A2FCDE4DB}">
      <dgm:prSet custT="1"/>
      <dgm:spPr/>
      <dgm:t>
        <a:bodyPr/>
        <a:lstStyle/>
        <a:p>
          <a:r>
            <a:rPr lang="zh-TW" altLang="en-US" sz="1800" b="1" dirty="0">
              <a:latin typeface="+mj-lt"/>
              <a:ea typeface="微軟正黑體" panose="020B0604030504040204" pitchFamily="34" charset="-120"/>
            </a:rPr>
            <a:t>做好實習工作，與同事和睦相處、不可遲到早退、工作時不滑手機。</a:t>
          </a:r>
        </a:p>
      </dgm:t>
    </dgm:pt>
    <dgm:pt modelId="{0344D534-A2AD-40EB-8EC8-B23B48138A78}" type="parTrans" cxnId="{772D312E-00C9-4710-A94D-28A70904BC30}">
      <dgm:prSet/>
      <dgm:spPr/>
      <dgm:t>
        <a:bodyPr/>
        <a:lstStyle/>
        <a:p>
          <a:endParaRPr lang="zh-TW" altLang="en-US" sz="2000">
            <a:latin typeface="+mj-lt"/>
            <a:ea typeface="微軟正黑體" panose="020B0604030504040204" pitchFamily="34" charset="-120"/>
          </a:endParaRPr>
        </a:p>
      </dgm:t>
    </dgm:pt>
    <dgm:pt modelId="{4B81D0D9-D657-44AA-88BC-D5A41F46312A}" type="sibTrans" cxnId="{772D312E-00C9-4710-A94D-28A70904BC30}">
      <dgm:prSet/>
      <dgm:spPr/>
      <dgm:t>
        <a:bodyPr/>
        <a:lstStyle/>
        <a:p>
          <a:endParaRPr lang="zh-TW" altLang="en-US" sz="2000">
            <a:latin typeface="+mj-lt"/>
            <a:ea typeface="微軟正黑體" panose="020B0604030504040204" pitchFamily="34" charset="-120"/>
          </a:endParaRPr>
        </a:p>
      </dgm:t>
    </dgm:pt>
    <dgm:pt modelId="{57B05278-8881-4099-BFFE-CDF157877E97}">
      <dgm:prSet custT="1"/>
      <dgm:spPr/>
      <dgm:t>
        <a:bodyPr/>
        <a:lstStyle/>
        <a:p>
          <a:pPr>
            <a:lnSpc>
              <a:spcPct val="50000"/>
            </a:lnSpc>
          </a:pPr>
          <a:r>
            <a:rPr lang="zh-TW" altLang="en-US" sz="1800" b="1" dirty="0">
              <a:latin typeface="+mj-lt"/>
              <a:ea typeface="微軟正黑體" panose="020B0604030504040204" pitchFamily="34" charset="-120"/>
            </a:rPr>
            <a:t>校外實習</a:t>
          </a:r>
          <a:r>
            <a:rPr lang="zh-TW" sz="1800" b="1" dirty="0">
              <a:latin typeface="+mj-lt"/>
              <a:ea typeface="微軟正黑體" panose="020B0604030504040204" pitchFamily="34" charset="-120"/>
            </a:rPr>
            <a:t>工作</a:t>
          </a:r>
          <a:r>
            <a:rPr lang="zh-TW" altLang="en-US" sz="1800" b="1" dirty="0">
              <a:latin typeface="+mj-lt"/>
              <a:ea typeface="微軟正黑體" panose="020B0604030504040204" pitchFamily="34" charset="-120"/>
            </a:rPr>
            <a:t>週記</a:t>
          </a:r>
          <a:r>
            <a:rPr lang="en-US" altLang="zh-TW" sz="1800" b="1" dirty="0">
              <a:latin typeface="+mj-lt"/>
              <a:ea typeface="微軟正黑體" panose="020B0604030504040204" pitchFamily="34" charset="-120"/>
            </a:rPr>
            <a:t>(</a:t>
          </a:r>
          <a:r>
            <a:rPr lang="zh-TW" altLang="en-US" sz="1800" b="1" dirty="0">
              <a:latin typeface="+mj-lt"/>
              <a:ea typeface="微軟正黑體" panose="020B0604030504040204" pitchFamily="34" charset="-120"/>
            </a:rPr>
            <a:t>共</a:t>
          </a:r>
          <a:r>
            <a:rPr lang="en-US" altLang="zh-TW" sz="1800" b="1" dirty="0">
              <a:latin typeface="+mj-lt"/>
              <a:ea typeface="微軟正黑體" panose="020B0604030504040204" pitchFamily="34" charset="-120"/>
            </a:rPr>
            <a:t>18</a:t>
          </a:r>
          <a:r>
            <a:rPr lang="zh-TW" altLang="en-US" sz="1800" b="1" dirty="0">
              <a:latin typeface="+mj-lt"/>
              <a:ea typeface="微軟正黑體" panose="020B0604030504040204" pitchFamily="34" charset="-120"/>
            </a:rPr>
            <a:t>週</a:t>
          </a:r>
          <a:r>
            <a:rPr lang="en-US" altLang="zh-TW" sz="1800" b="1" dirty="0">
              <a:latin typeface="+mj-lt"/>
              <a:ea typeface="微軟正黑體" panose="020B0604030504040204" pitchFamily="34" charset="-120"/>
            </a:rPr>
            <a:t>)</a:t>
          </a:r>
          <a:r>
            <a:rPr lang="zh-TW" altLang="en-US" sz="1800" b="1" dirty="0">
              <a:latin typeface="+mj-lt"/>
              <a:ea typeface="微軟正黑體" panose="020B0604030504040204" pitchFamily="34" charset="-120"/>
            </a:rPr>
            <a:t> ，</a:t>
          </a:r>
          <a:r>
            <a:rPr lang="zh-TW" sz="1800" b="1" dirty="0">
              <a:latin typeface="+mj-lt"/>
              <a:ea typeface="微軟正黑體" panose="020B0604030504040204" pitchFamily="34" charset="-120"/>
            </a:rPr>
            <a:t>請每週</a:t>
          </a:r>
          <a:r>
            <a:rPr lang="zh-TW" altLang="en-US" sz="1800" b="1" dirty="0">
              <a:latin typeface="+mj-lt"/>
              <a:ea typeface="微軟正黑體" panose="020B0604030504040204" pitchFamily="34" charset="-120"/>
            </a:rPr>
            <a:t>輸入至</a:t>
          </a:r>
          <a:r>
            <a:rPr lang="zh-TW" altLang="en-US" sz="1800" b="1" dirty="0">
              <a:solidFill>
                <a:srgbClr val="FF0000"/>
              </a:solidFill>
              <a:latin typeface="+mj-lt"/>
              <a:ea typeface="微軟正黑體" panose="020B0604030504040204" pitchFamily="34" charset="-120"/>
            </a:rPr>
            <a:t>實習平台</a:t>
          </a:r>
          <a:r>
            <a:rPr lang="zh-TW" altLang="en-US" sz="1800" b="1" dirty="0">
              <a:solidFill>
                <a:schemeClr val="tx1"/>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上、下學期各</a:t>
          </a:r>
          <a:r>
            <a:rPr lang="en-US" altLang="zh-TW" sz="1800" b="1" dirty="0">
              <a:solidFill>
                <a:srgbClr val="FF0000"/>
              </a:solidFill>
              <a:latin typeface="+mj-lt"/>
              <a:ea typeface="微軟正黑體" panose="020B0604030504040204" pitchFamily="34" charset="-120"/>
            </a:rPr>
            <a:t>18</a:t>
          </a:r>
          <a:r>
            <a:rPr lang="zh-TW" altLang="en-US" sz="1800" b="1" dirty="0">
              <a:solidFill>
                <a:srgbClr val="FF0000"/>
              </a:solidFill>
              <a:latin typeface="+mj-lt"/>
              <a:ea typeface="微軟正黑體" panose="020B0604030504040204" pitchFamily="34" charset="-120"/>
            </a:rPr>
            <a:t>週</a:t>
          </a:r>
          <a:r>
            <a:rPr lang="zh-TW" altLang="en-US" sz="1800" b="1" dirty="0">
              <a:solidFill>
                <a:schemeClr val="tx1"/>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共</a:t>
          </a:r>
          <a:r>
            <a:rPr lang="en-US" altLang="zh-TW" sz="1800" b="1" dirty="0">
              <a:solidFill>
                <a:srgbClr val="FF0000"/>
              </a:solidFill>
              <a:latin typeface="+mj-lt"/>
              <a:ea typeface="微軟正黑體" panose="020B0604030504040204" pitchFamily="34" charset="-120"/>
            </a:rPr>
            <a:t>36</a:t>
          </a:r>
          <a:r>
            <a:rPr lang="zh-TW" altLang="en-US" sz="1800" b="1" dirty="0">
              <a:solidFill>
                <a:srgbClr val="FF0000"/>
              </a:solidFill>
              <a:latin typeface="+mj-lt"/>
              <a:ea typeface="微軟正黑體" panose="020B0604030504040204" pitchFamily="34" charset="-120"/>
            </a:rPr>
            <a:t>週。</a:t>
          </a:r>
          <a:endParaRPr lang="zh-TW" sz="1800" b="1" dirty="0">
            <a:solidFill>
              <a:srgbClr val="FF0000"/>
            </a:solidFill>
            <a:latin typeface="+mj-lt"/>
            <a:ea typeface="微軟正黑體" panose="020B0604030504040204" pitchFamily="34" charset="-120"/>
          </a:endParaRPr>
        </a:p>
      </dgm:t>
    </dgm:pt>
    <dgm:pt modelId="{34E6E6C9-6309-438C-9724-BE96305C351F}" type="parTrans" cxnId="{608FFC64-AF6B-410E-B767-FAA4D7C8B687}">
      <dgm:prSet/>
      <dgm:spPr/>
      <dgm:t>
        <a:bodyPr/>
        <a:lstStyle/>
        <a:p>
          <a:endParaRPr lang="zh-TW" altLang="en-US" sz="2000">
            <a:latin typeface="+mj-lt"/>
            <a:ea typeface="微軟正黑體" panose="020B0604030504040204" pitchFamily="34" charset="-120"/>
          </a:endParaRPr>
        </a:p>
      </dgm:t>
    </dgm:pt>
    <dgm:pt modelId="{34EE57DE-CD81-4A0B-B639-C62C0B2C22FE}" type="sibTrans" cxnId="{608FFC64-AF6B-410E-B767-FAA4D7C8B687}">
      <dgm:prSet/>
      <dgm:spPr/>
      <dgm:t>
        <a:bodyPr/>
        <a:lstStyle/>
        <a:p>
          <a:endParaRPr lang="zh-TW" altLang="en-US" sz="2000">
            <a:latin typeface="+mj-lt"/>
            <a:ea typeface="微軟正黑體" panose="020B0604030504040204" pitchFamily="34" charset="-120"/>
          </a:endParaRPr>
        </a:p>
      </dgm:t>
    </dgm:pt>
    <dgm:pt modelId="{9A3F6C2A-73F2-4272-A8E9-A9557115B6B1}">
      <dgm:prSet custT="1"/>
      <dgm:spPr/>
      <dgm:t>
        <a:bodyPr/>
        <a:lstStyle/>
        <a:p>
          <a:pPr>
            <a:lnSpc>
              <a:spcPct val="50000"/>
            </a:lnSpc>
          </a:pPr>
          <a:r>
            <a:rPr lang="zh-TW" altLang="en-US" sz="1800" b="1" dirty="0">
              <a:latin typeface="+mj-lt"/>
              <a:ea typeface="微軟正黑體" panose="020B0604030504040204" pitchFamily="34" charset="-120"/>
            </a:rPr>
            <a:t>實習</a:t>
          </a:r>
          <a:r>
            <a:rPr lang="zh-TW" sz="1800" b="1" dirty="0">
              <a:latin typeface="+mj-lt"/>
              <a:ea typeface="微軟正黑體" panose="020B0604030504040204" pitchFamily="34" charset="-120"/>
            </a:rPr>
            <a:t>期末</a:t>
          </a:r>
          <a:r>
            <a:rPr lang="zh-TW" altLang="en-US" sz="1800" b="1" dirty="0">
              <a:latin typeface="+mj-lt"/>
              <a:ea typeface="微軟正黑體" panose="020B0604030504040204" pitchFamily="34" charset="-120"/>
            </a:rPr>
            <a:t>心得</a:t>
          </a:r>
          <a:r>
            <a:rPr lang="zh-TW" sz="1800" b="1" dirty="0">
              <a:latin typeface="+mj-lt"/>
              <a:ea typeface="微軟正黑體" panose="020B0604030504040204" pitchFamily="34" charset="-120"/>
            </a:rPr>
            <a:t>報告</a:t>
          </a:r>
          <a:r>
            <a:rPr lang="en-US" altLang="zh-TW" sz="1800" b="1" dirty="0">
              <a:latin typeface="+mj-lt"/>
              <a:ea typeface="微軟正黑體" panose="020B0604030504040204" pitchFamily="34" charset="-120"/>
            </a:rPr>
            <a:t>(</a:t>
          </a:r>
          <a:r>
            <a:rPr lang="zh-TW" altLang="zh-TW" sz="1800" b="1" dirty="0">
              <a:solidFill>
                <a:srgbClr val="FF0000"/>
              </a:solidFill>
              <a:latin typeface="+mj-lt"/>
              <a:ea typeface="微軟正黑體" panose="020B0604030504040204" pitchFamily="34" charset="-120"/>
            </a:rPr>
            <a:t>上、下學期各</a:t>
          </a:r>
          <a:r>
            <a:rPr lang="en-US" altLang="zh-TW" sz="1800" b="1" dirty="0">
              <a:solidFill>
                <a:srgbClr val="FF0000"/>
              </a:solidFill>
              <a:latin typeface="+mj-lt"/>
              <a:ea typeface="微軟正黑體" panose="020B0604030504040204" pitchFamily="34" charset="-120"/>
            </a:rPr>
            <a:t>1</a:t>
          </a:r>
          <a:r>
            <a:rPr lang="zh-TW" altLang="en-US" sz="1800" b="1" dirty="0">
              <a:solidFill>
                <a:srgbClr val="FF0000"/>
              </a:solidFill>
              <a:latin typeface="+mj-lt"/>
              <a:ea typeface="微軟正黑體" panose="020B0604030504040204" pitchFamily="34" charset="-120"/>
            </a:rPr>
            <a:t>篇，共</a:t>
          </a:r>
          <a:r>
            <a:rPr lang="en-US" altLang="zh-TW" sz="1800" b="1" dirty="0">
              <a:solidFill>
                <a:srgbClr val="FF0000"/>
              </a:solidFill>
              <a:latin typeface="+mj-lt"/>
              <a:ea typeface="微軟正黑體" panose="020B0604030504040204" pitchFamily="34" charset="-120"/>
            </a:rPr>
            <a:t>2</a:t>
          </a:r>
          <a:r>
            <a:rPr lang="zh-TW" altLang="en-US" sz="1800" b="1" dirty="0">
              <a:solidFill>
                <a:srgbClr val="FF0000"/>
              </a:solidFill>
              <a:latin typeface="+mj-lt"/>
              <a:ea typeface="微軟正黑體" panose="020B0604030504040204" pitchFamily="34" charset="-120"/>
            </a:rPr>
            <a:t>篇</a:t>
          </a:r>
          <a:r>
            <a:rPr lang="zh-TW" altLang="en-US" sz="1800" b="1" dirty="0">
              <a:latin typeface="+mj-lt"/>
              <a:ea typeface="微軟正黑體" panose="020B0604030504040204" pitchFamily="34" charset="-120"/>
            </a:rPr>
            <a:t>；每篇心得</a:t>
          </a:r>
          <a:r>
            <a:rPr lang="zh-TW" altLang="en-US" sz="1800" b="1" dirty="0">
              <a:solidFill>
                <a:srgbClr val="FF0000"/>
              </a:solidFill>
              <a:latin typeface="+mj-lt"/>
              <a:ea typeface="微軟正黑體" panose="020B0604030504040204" pitchFamily="34" charset="-120"/>
            </a:rPr>
            <a:t>需附</a:t>
          </a:r>
          <a:r>
            <a:rPr lang="en-US" altLang="zh-TW" sz="1800" b="1" dirty="0">
              <a:solidFill>
                <a:srgbClr val="FF0000"/>
              </a:solidFill>
              <a:latin typeface="+mj-lt"/>
              <a:ea typeface="微軟正黑體" panose="020B0604030504040204" pitchFamily="34" charset="-120"/>
            </a:rPr>
            <a:t>2</a:t>
          </a:r>
          <a:r>
            <a:rPr lang="zh-TW" altLang="en-US" sz="1800" b="1" dirty="0">
              <a:solidFill>
                <a:srgbClr val="FF0000"/>
              </a:solidFill>
              <a:latin typeface="+mj-lt"/>
              <a:ea typeface="微軟正黑體" panose="020B0604030504040204" pitchFamily="34" charset="-120"/>
            </a:rPr>
            <a:t>張照片</a:t>
          </a:r>
          <a:r>
            <a:rPr lang="en-US" altLang="zh-TW" sz="1800" b="1" dirty="0">
              <a:solidFill>
                <a:schemeClr val="tx1"/>
              </a:solidFill>
              <a:latin typeface="+mj-lt"/>
              <a:ea typeface="微軟正黑體" panose="020B0604030504040204" pitchFamily="34" charset="-120"/>
            </a:rPr>
            <a:t>)</a:t>
          </a:r>
          <a:r>
            <a:rPr lang="zh-TW" altLang="en-US" sz="1800" b="1" dirty="0">
              <a:latin typeface="+mj-lt"/>
              <a:ea typeface="微軟正黑體" panose="020B0604030504040204" pitchFamily="34" charset="-120"/>
            </a:rPr>
            <a:t>，</a:t>
          </a:r>
          <a:endParaRPr lang="zh-TW" sz="1800" b="1" dirty="0">
            <a:latin typeface="+mj-lt"/>
            <a:ea typeface="微軟正黑體" panose="020B0604030504040204" pitchFamily="34" charset="-120"/>
          </a:endParaRPr>
        </a:p>
      </dgm:t>
    </dgm:pt>
    <dgm:pt modelId="{37483E7F-0B51-4FDC-A6F1-5EAEF73DF54B}" type="parTrans" cxnId="{BBB57545-C51E-4F84-88D2-5AC763221C35}">
      <dgm:prSet/>
      <dgm:spPr/>
      <dgm:t>
        <a:bodyPr/>
        <a:lstStyle/>
        <a:p>
          <a:endParaRPr lang="zh-TW" altLang="en-US" sz="2000">
            <a:latin typeface="+mj-lt"/>
            <a:ea typeface="微軟正黑體" panose="020B0604030504040204" pitchFamily="34" charset="-120"/>
          </a:endParaRPr>
        </a:p>
      </dgm:t>
    </dgm:pt>
    <dgm:pt modelId="{EC49C2B9-EF8B-4E9F-8B1D-39E86087B83B}" type="sibTrans" cxnId="{BBB57545-C51E-4F84-88D2-5AC763221C35}">
      <dgm:prSet/>
      <dgm:spPr/>
      <dgm:t>
        <a:bodyPr/>
        <a:lstStyle/>
        <a:p>
          <a:endParaRPr lang="zh-TW" altLang="en-US" sz="2000">
            <a:latin typeface="+mj-lt"/>
            <a:ea typeface="微軟正黑體" panose="020B0604030504040204" pitchFamily="34" charset="-120"/>
          </a:endParaRPr>
        </a:p>
      </dgm:t>
    </dgm:pt>
    <dgm:pt modelId="{DF2D7BE0-464E-418F-82E1-7014AF59B12D}">
      <dgm:prSet custT="1"/>
      <dgm:spPr/>
      <dgm:t>
        <a:bodyPr/>
        <a:lstStyle/>
        <a:p>
          <a:r>
            <a:rPr lang="en-US" altLang="en-US" sz="1800" b="1" dirty="0">
              <a:solidFill>
                <a:srgbClr val="FF0000"/>
              </a:solidFill>
              <a:latin typeface="+mj-lt"/>
              <a:ea typeface="微軟正黑體" panose="020B0604030504040204" pitchFamily="34" charset="-120"/>
            </a:rPr>
            <a:t>116.5.20(</a:t>
          </a:r>
          <a:r>
            <a:rPr lang="zh-TW" altLang="en-US" sz="1800" b="1" dirty="0">
              <a:solidFill>
                <a:srgbClr val="FF0000"/>
              </a:solidFill>
              <a:latin typeface="+mj-lt"/>
              <a:ea typeface="微軟正黑體" panose="020B0604030504040204" pitchFamily="34" charset="-120"/>
            </a:rPr>
            <a:t>四</a:t>
          </a:r>
          <a:r>
            <a:rPr lang="en-US" altLang="en-US" sz="1800" b="1" dirty="0">
              <a:solidFill>
                <a:srgbClr val="FF0000"/>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或</a:t>
          </a:r>
          <a:r>
            <a:rPr lang="en-US" altLang="en-US" sz="1800" b="1" dirty="0">
              <a:solidFill>
                <a:srgbClr val="FF0000"/>
              </a:solidFill>
              <a:latin typeface="+mj-lt"/>
              <a:ea typeface="微軟正黑體" panose="020B0604030504040204" pitchFamily="34" charset="-120"/>
            </a:rPr>
            <a:t>116.5.27</a:t>
          </a:r>
          <a:r>
            <a:rPr lang="en-US" altLang="zh-TW" sz="1800" b="1" dirty="0">
              <a:solidFill>
                <a:srgbClr val="FF0000"/>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四</a:t>
          </a:r>
          <a:r>
            <a:rPr lang="en-US" altLang="zh-TW" sz="1800" b="1" dirty="0">
              <a:solidFill>
                <a:srgbClr val="FF0000"/>
              </a:solidFill>
              <a:latin typeface="+mj-lt"/>
              <a:ea typeface="微軟正黑體" panose="020B0604030504040204" pitchFamily="34" charset="-120"/>
            </a:rPr>
            <a:t>)</a:t>
          </a:r>
          <a:r>
            <a:rPr lang="en-US" altLang="en-US" sz="1800" b="1" dirty="0">
              <a:solidFill>
                <a:srgbClr val="FF0000"/>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視場地借得到的情況而定</a:t>
          </a:r>
          <a:r>
            <a:rPr lang="en-US" altLang="en-US" sz="1800" b="1" dirty="0">
              <a:solidFill>
                <a:srgbClr val="FF0000"/>
              </a:solidFill>
              <a:latin typeface="+mj-lt"/>
              <a:ea typeface="微軟正黑體" panose="020B0604030504040204" pitchFamily="34" charset="-120"/>
            </a:rPr>
            <a:t>)</a:t>
          </a:r>
          <a:endParaRPr lang="zh-TW" altLang="en-US" sz="1800" b="1" dirty="0">
            <a:solidFill>
              <a:srgbClr val="FF0000"/>
            </a:solidFill>
            <a:latin typeface="+mj-lt"/>
            <a:ea typeface="微軟正黑體" panose="020B0604030504040204" pitchFamily="34" charset="-120"/>
          </a:endParaRPr>
        </a:p>
      </dgm:t>
    </dgm:pt>
    <dgm:pt modelId="{325372CA-BB2C-46A8-8224-6C55F9F7587F}" type="parTrans" cxnId="{CB2BC8EA-299F-4248-ADBA-4E961F479136}">
      <dgm:prSet/>
      <dgm:spPr/>
      <dgm:t>
        <a:bodyPr/>
        <a:lstStyle/>
        <a:p>
          <a:endParaRPr lang="zh-TW" altLang="en-US" sz="2000">
            <a:latin typeface="+mj-lt"/>
            <a:ea typeface="微軟正黑體" panose="020B0604030504040204" pitchFamily="34" charset="-120"/>
          </a:endParaRPr>
        </a:p>
      </dgm:t>
    </dgm:pt>
    <dgm:pt modelId="{605A85E7-E6F7-4C0F-9EC5-79A69A2C6297}" type="sibTrans" cxnId="{CB2BC8EA-299F-4248-ADBA-4E961F479136}">
      <dgm:prSet/>
      <dgm:spPr/>
      <dgm:t>
        <a:bodyPr/>
        <a:lstStyle/>
        <a:p>
          <a:endParaRPr lang="zh-TW" altLang="en-US" sz="2000">
            <a:latin typeface="+mj-lt"/>
            <a:ea typeface="微軟正黑體" panose="020B0604030504040204" pitchFamily="34" charset="-120"/>
          </a:endParaRPr>
        </a:p>
      </dgm:t>
    </dgm:pt>
    <dgm:pt modelId="{76C05558-45D5-42EA-9981-9EB5C18BB8BE}">
      <dgm:prSet custT="1"/>
      <dgm:spPr/>
      <dgm:t>
        <a:bodyPr/>
        <a:lstStyle/>
        <a:p>
          <a:pPr>
            <a:spcAft>
              <a:spcPts val="0"/>
            </a:spcAft>
          </a:pPr>
          <a:r>
            <a:rPr lang="zh-TW" altLang="en-US" sz="1800" b="1" dirty="0">
              <a:solidFill>
                <a:srgbClr val="FF0000"/>
              </a:solidFill>
              <a:latin typeface="+mj-lt"/>
              <a:ea typeface="微軟正黑體" panose="020B0604030504040204" pitchFamily="34" charset="-120"/>
            </a:rPr>
            <a:t>實習返校日：</a:t>
          </a:r>
          <a:r>
            <a:rPr lang="en-US" altLang="en-US" sz="1800" b="1" dirty="0">
              <a:solidFill>
                <a:srgbClr val="FF0000"/>
              </a:solidFill>
              <a:latin typeface="+mj-lt"/>
              <a:ea typeface="微軟正黑體" panose="020B0604030504040204" pitchFamily="34" charset="-120"/>
            </a:rPr>
            <a:t>11</a:t>
          </a:r>
          <a:r>
            <a:rPr lang="en-US" altLang="zh-TW" sz="1800" b="1" dirty="0">
              <a:solidFill>
                <a:srgbClr val="FF0000"/>
              </a:solidFill>
              <a:latin typeface="+mj-lt"/>
              <a:ea typeface="微軟正黑體" panose="020B0604030504040204" pitchFamily="34" charset="-120"/>
            </a:rPr>
            <a:t>5</a:t>
          </a:r>
          <a:r>
            <a:rPr lang="en-US" altLang="en-US" sz="1800" b="1" dirty="0">
              <a:solidFill>
                <a:srgbClr val="FF0000"/>
              </a:solidFill>
              <a:latin typeface="+mj-lt"/>
              <a:ea typeface="微軟正黑體" panose="020B0604030504040204" pitchFamily="34" charset="-120"/>
            </a:rPr>
            <a:t>.9.1</a:t>
          </a:r>
          <a:r>
            <a:rPr lang="en-US" altLang="zh-TW" sz="1800" b="1" dirty="0">
              <a:solidFill>
                <a:srgbClr val="FF0000"/>
              </a:solidFill>
              <a:latin typeface="+mj-lt"/>
              <a:ea typeface="微軟正黑體" panose="020B0604030504040204" pitchFamily="34" charset="-120"/>
            </a:rPr>
            <a:t>7</a:t>
          </a:r>
          <a:r>
            <a:rPr lang="en-US" altLang="en-US" sz="1800" b="1" dirty="0">
              <a:solidFill>
                <a:srgbClr val="FF0000"/>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四</a:t>
          </a:r>
          <a:r>
            <a:rPr lang="en-US" altLang="en-US" sz="1800" b="1" dirty="0">
              <a:solidFill>
                <a:srgbClr val="FF0000"/>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a:t>
          </a:r>
          <a:r>
            <a:rPr lang="en-US" altLang="en-US" sz="1800" b="1" dirty="0">
              <a:solidFill>
                <a:srgbClr val="FF0000"/>
              </a:solidFill>
              <a:latin typeface="+mj-lt"/>
              <a:ea typeface="微軟正黑體" panose="020B0604030504040204" pitchFamily="34" charset="-120"/>
            </a:rPr>
            <a:t>11</a:t>
          </a:r>
          <a:r>
            <a:rPr lang="en-US" altLang="zh-TW" sz="1800" b="1" dirty="0">
              <a:solidFill>
                <a:srgbClr val="FF0000"/>
              </a:solidFill>
              <a:latin typeface="+mj-lt"/>
              <a:ea typeface="微軟正黑體" panose="020B0604030504040204" pitchFamily="34" charset="-120"/>
            </a:rPr>
            <a:t>5</a:t>
          </a:r>
          <a:r>
            <a:rPr lang="en-US" altLang="en-US" sz="1800" b="1" dirty="0">
              <a:solidFill>
                <a:srgbClr val="FF0000"/>
              </a:solidFill>
              <a:latin typeface="+mj-lt"/>
              <a:ea typeface="微軟正黑體" panose="020B0604030504040204" pitchFamily="34" charset="-120"/>
            </a:rPr>
            <a:t>.10.1</a:t>
          </a:r>
          <a:r>
            <a:rPr lang="en-US" altLang="zh-TW" sz="1800" b="1" dirty="0">
              <a:solidFill>
                <a:srgbClr val="FF0000"/>
              </a:solidFill>
              <a:latin typeface="+mj-lt"/>
              <a:ea typeface="微軟正黑體" panose="020B0604030504040204" pitchFamily="34" charset="-120"/>
            </a:rPr>
            <a:t>5</a:t>
          </a:r>
          <a:r>
            <a:rPr lang="en-US" altLang="en-US" sz="1800" b="1" dirty="0">
              <a:solidFill>
                <a:srgbClr val="FF0000"/>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四</a:t>
          </a:r>
          <a:r>
            <a:rPr lang="en-US" altLang="en-US" sz="1800" b="1" dirty="0">
              <a:solidFill>
                <a:srgbClr val="FF0000"/>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a:t>
          </a:r>
          <a:r>
            <a:rPr lang="en-US" altLang="en-US" sz="1800" b="1" dirty="0">
              <a:solidFill>
                <a:srgbClr val="FF0000"/>
              </a:solidFill>
              <a:latin typeface="+mj-lt"/>
              <a:ea typeface="微軟正黑體" panose="020B0604030504040204" pitchFamily="34" charset="-120"/>
            </a:rPr>
            <a:t>11</a:t>
          </a:r>
          <a:r>
            <a:rPr lang="en-US" altLang="zh-TW" sz="1800" b="1" dirty="0">
              <a:solidFill>
                <a:srgbClr val="FF0000"/>
              </a:solidFill>
              <a:latin typeface="+mj-lt"/>
              <a:ea typeface="微軟正黑體" panose="020B0604030504040204" pitchFamily="34" charset="-120"/>
            </a:rPr>
            <a:t>5</a:t>
          </a:r>
          <a:r>
            <a:rPr lang="en-US" altLang="en-US" sz="1800" b="1" dirty="0">
              <a:solidFill>
                <a:srgbClr val="FF0000"/>
              </a:solidFill>
              <a:latin typeface="+mj-lt"/>
              <a:ea typeface="微軟正黑體" panose="020B0604030504040204" pitchFamily="34" charset="-120"/>
            </a:rPr>
            <a:t>.11.</a:t>
          </a:r>
          <a:r>
            <a:rPr lang="en-US" altLang="zh-TW" sz="1800" b="1" dirty="0">
              <a:solidFill>
                <a:srgbClr val="FF0000"/>
              </a:solidFill>
              <a:latin typeface="+mj-lt"/>
              <a:ea typeface="微軟正黑體" panose="020B0604030504040204" pitchFamily="34" charset="-120"/>
            </a:rPr>
            <a:t>19</a:t>
          </a:r>
          <a:r>
            <a:rPr lang="en-US" altLang="en-US" sz="1800" b="1" dirty="0">
              <a:solidFill>
                <a:srgbClr val="FF0000"/>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四</a:t>
          </a:r>
          <a:r>
            <a:rPr lang="en-US" altLang="en-US" sz="1800" b="1" dirty="0">
              <a:solidFill>
                <a:srgbClr val="FF0000"/>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a:t>
          </a:r>
          <a:r>
            <a:rPr lang="en-US" altLang="en-US" sz="1800" b="1" dirty="0">
              <a:solidFill>
                <a:srgbClr val="FF0000"/>
              </a:solidFill>
              <a:latin typeface="+mj-lt"/>
              <a:ea typeface="微軟正黑體" panose="020B0604030504040204" pitchFamily="34" charset="-120"/>
            </a:rPr>
            <a:t>11</a:t>
          </a:r>
          <a:r>
            <a:rPr lang="en-US" altLang="zh-TW" sz="1800" b="1" dirty="0">
              <a:solidFill>
                <a:srgbClr val="FF0000"/>
              </a:solidFill>
              <a:latin typeface="+mj-lt"/>
              <a:ea typeface="微軟正黑體" panose="020B0604030504040204" pitchFamily="34" charset="-120"/>
            </a:rPr>
            <a:t>5</a:t>
          </a:r>
          <a:r>
            <a:rPr lang="en-US" altLang="en-US" sz="1800" b="1" dirty="0">
              <a:solidFill>
                <a:srgbClr val="FF0000"/>
              </a:solidFill>
              <a:latin typeface="+mj-lt"/>
              <a:ea typeface="微軟正黑體" panose="020B0604030504040204" pitchFamily="34" charset="-120"/>
            </a:rPr>
            <a:t>.12.1</a:t>
          </a:r>
          <a:r>
            <a:rPr lang="en-US" altLang="zh-TW" sz="1800" b="1" dirty="0">
              <a:solidFill>
                <a:srgbClr val="FF0000"/>
              </a:solidFill>
              <a:latin typeface="+mj-lt"/>
              <a:ea typeface="微軟正黑體" panose="020B0604030504040204" pitchFamily="34" charset="-120"/>
            </a:rPr>
            <a:t>7</a:t>
          </a:r>
          <a:r>
            <a:rPr lang="en-US" altLang="en-US" sz="1800" b="1" dirty="0">
              <a:solidFill>
                <a:srgbClr val="FF0000"/>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四</a:t>
          </a:r>
          <a:r>
            <a:rPr lang="en-US" altLang="en-US" sz="1800" b="1" dirty="0">
              <a:solidFill>
                <a:srgbClr val="FF0000"/>
              </a:solidFill>
              <a:latin typeface="+mj-lt"/>
              <a:ea typeface="微軟正黑體" panose="020B0604030504040204" pitchFamily="34" charset="-120"/>
            </a:rPr>
            <a:t>)</a:t>
          </a:r>
          <a:br>
            <a:rPr lang="en-US" altLang="en-US" sz="1800" b="1" dirty="0">
              <a:solidFill>
                <a:srgbClr val="FF0000"/>
              </a:solidFill>
              <a:latin typeface="+mj-lt"/>
              <a:ea typeface="微軟正黑體" panose="020B0604030504040204" pitchFamily="34" charset="-120"/>
            </a:rPr>
          </a:br>
          <a:r>
            <a:rPr lang="zh-TW" altLang="en-US" sz="1800" b="1" dirty="0">
              <a:solidFill>
                <a:srgbClr val="FF0000"/>
              </a:solidFill>
              <a:latin typeface="+mj-lt"/>
              <a:ea typeface="微軟正黑體" panose="020B0604030504040204" pitchFamily="34" charset="-120"/>
            </a:rPr>
            <a:t>、</a:t>
          </a:r>
          <a:r>
            <a:rPr lang="en-US" altLang="zh-TW" sz="1800" b="1" dirty="0">
              <a:solidFill>
                <a:srgbClr val="FF0000"/>
              </a:solidFill>
              <a:latin typeface="+mj-lt"/>
              <a:ea typeface="微軟正黑體" panose="020B0604030504040204" pitchFamily="34" charset="-120"/>
            </a:rPr>
            <a:t>116.2.25</a:t>
          </a:r>
          <a:r>
            <a:rPr lang="en-US" altLang="en-US" sz="1800" b="1" dirty="0">
              <a:solidFill>
                <a:srgbClr val="FF0000"/>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四</a:t>
          </a:r>
          <a:r>
            <a:rPr lang="en-US" altLang="en-US" sz="1800" b="1" dirty="0">
              <a:solidFill>
                <a:srgbClr val="FF0000"/>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a:t>
          </a:r>
          <a:r>
            <a:rPr lang="en-US" altLang="zh-TW" sz="1800" b="1" dirty="0">
              <a:solidFill>
                <a:srgbClr val="FF0000"/>
              </a:solidFill>
              <a:latin typeface="+mj-lt"/>
              <a:ea typeface="微軟正黑體" panose="020B0604030504040204" pitchFamily="34" charset="-120"/>
            </a:rPr>
            <a:t>116.3.18</a:t>
          </a:r>
          <a:r>
            <a:rPr lang="en-US" altLang="en-US" sz="1800" b="1" dirty="0">
              <a:solidFill>
                <a:srgbClr val="FF0000"/>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四</a:t>
          </a:r>
          <a:r>
            <a:rPr lang="en-US" altLang="en-US" sz="1800" b="1" dirty="0">
              <a:solidFill>
                <a:srgbClr val="FF0000"/>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a:t>
          </a:r>
          <a:r>
            <a:rPr lang="en-US" altLang="zh-TW" sz="1800" b="1" dirty="0">
              <a:solidFill>
                <a:srgbClr val="FF0000"/>
              </a:solidFill>
              <a:latin typeface="+mj-lt"/>
              <a:ea typeface="微軟正黑體" panose="020B0604030504040204" pitchFamily="34" charset="-120"/>
            </a:rPr>
            <a:t>116.4.15(</a:t>
          </a:r>
          <a:r>
            <a:rPr lang="zh-TW" altLang="en-US" sz="1800" b="1" dirty="0">
              <a:solidFill>
                <a:srgbClr val="FF0000"/>
              </a:solidFill>
              <a:latin typeface="+mj-lt"/>
              <a:ea typeface="微軟正黑體" panose="020B0604030504040204" pitchFamily="34" charset="-120"/>
            </a:rPr>
            <a:t>四</a:t>
          </a:r>
          <a:r>
            <a:rPr lang="en-US" altLang="zh-TW" sz="1800" b="1" dirty="0">
              <a:solidFill>
                <a:srgbClr val="FF0000"/>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a:t>
          </a:r>
          <a:r>
            <a:rPr lang="en-US" altLang="zh-TW" sz="1800" b="1" dirty="0">
              <a:solidFill>
                <a:srgbClr val="FF0000"/>
              </a:solidFill>
              <a:latin typeface="+mj-lt"/>
              <a:ea typeface="微軟正黑體" panose="020B0604030504040204" pitchFamily="34" charset="-120"/>
            </a:rPr>
            <a:t>116.5.20</a:t>
          </a:r>
          <a:r>
            <a:rPr lang="en-US" altLang="en-US" sz="1800" b="1" dirty="0">
              <a:solidFill>
                <a:srgbClr val="FF0000"/>
              </a:solidFill>
              <a:latin typeface="+mj-lt"/>
              <a:ea typeface="微軟正黑體" panose="020B0604030504040204" pitchFamily="34" charset="-120"/>
            </a:rPr>
            <a:t>(</a:t>
          </a:r>
          <a:r>
            <a:rPr lang="zh-TW" altLang="en-US" sz="1800" b="1" dirty="0">
              <a:solidFill>
                <a:srgbClr val="FF0000"/>
              </a:solidFill>
              <a:latin typeface="+mj-lt"/>
              <a:ea typeface="+mn-ea"/>
            </a:rPr>
            <a:t>四</a:t>
          </a:r>
          <a:r>
            <a:rPr lang="en-US" altLang="en-US" sz="1800" b="1" dirty="0">
              <a:solidFill>
                <a:srgbClr val="FF0000"/>
              </a:solidFill>
              <a:latin typeface="+mj-lt"/>
              <a:ea typeface="微軟正黑體" panose="020B0604030504040204" pitchFamily="34" charset="-120"/>
            </a:rPr>
            <a:t>)</a:t>
          </a:r>
          <a:r>
            <a:rPr lang="zh-TW" altLang="zh-TW" sz="1800" b="1" dirty="0">
              <a:solidFill>
                <a:srgbClr val="FF0000"/>
              </a:solidFill>
              <a:latin typeface="+mj-lt"/>
              <a:ea typeface="微軟正黑體" panose="020B0604030504040204" pitchFamily="34" charset="-120"/>
            </a:rPr>
            <a:t>或</a:t>
          </a:r>
          <a:r>
            <a:rPr lang="en-US" altLang="zh-TW" sz="1800" b="1" dirty="0">
              <a:solidFill>
                <a:srgbClr val="FF0000"/>
              </a:solidFill>
              <a:latin typeface="+mj-lt"/>
              <a:ea typeface="微軟正黑體" panose="020B0604030504040204" pitchFamily="34" charset="-120"/>
            </a:rPr>
            <a:t>116.5.27(</a:t>
          </a:r>
          <a:r>
            <a:rPr lang="zh-TW" altLang="en-US" sz="1800" b="1" dirty="0">
              <a:solidFill>
                <a:srgbClr val="FF0000"/>
              </a:solidFill>
              <a:latin typeface="+mj-lt"/>
              <a:ea typeface="微軟正黑體" panose="020B0604030504040204" pitchFamily="34" charset="-120"/>
            </a:rPr>
            <a:t>四</a:t>
          </a:r>
          <a:r>
            <a:rPr lang="en-US" altLang="zh-TW" sz="1800" b="1" dirty="0">
              <a:solidFill>
                <a:srgbClr val="FF0000"/>
              </a:solidFill>
              <a:latin typeface="+mj-lt"/>
              <a:ea typeface="微軟正黑體" panose="020B0604030504040204" pitchFamily="34" charset="-120"/>
            </a:rPr>
            <a:t>)(</a:t>
          </a:r>
          <a:r>
            <a:rPr lang="zh-TW" altLang="zh-TW" sz="1800" b="1" dirty="0">
              <a:solidFill>
                <a:srgbClr val="FF0000"/>
              </a:solidFill>
              <a:latin typeface="+mj-lt"/>
              <a:ea typeface="微軟正黑體" panose="020B0604030504040204" pitchFamily="34" charset="-120"/>
            </a:rPr>
            <a:t>視場地借得到的情況而定</a:t>
          </a:r>
          <a:r>
            <a:rPr lang="en-US" altLang="zh-TW" sz="1800" b="1" dirty="0">
              <a:solidFill>
                <a:srgbClr val="FF0000"/>
              </a:solidFill>
              <a:latin typeface="+mj-lt"/>
              <a:ea typeface="微軟正黑體" panose="020B0604030504040204" pitchFamily="34" charset="-120"/>
            </a:rPr>
            <a:t>)</a:t>
          </a:r>
          <a:endParaRPr lang="zh-TW" sz="1800" b="1" dirty="0">
            <a:solidFill>
              <a:srgbClr val="FF0000"/>
            </a:solidFill>
            <a:latin typeface="+mj-lt"/>
            <a:ea typeface="微軟正黑體" panose="020B0604030504040204" pitchFamily="34" charset="-120"/>
          </a:endParaRPr>
        </a:p>
      </dgm:t>
    </dgm:pt>
    <dgm:pt modelId="{DD1D548B-3B3C-4867-9E46-5E1756A50E60}" type="sibTrans" cxnId="{0B9693E7-7EBD-4A5C-A6E1-8269F47E9A4C}">
      <dgm:prSet/>
      <dgm:spPr/>
      <dgm:t>
        <a:bodyPr/>
        <a:lstStyle/>
        <a:p>
          <a:endParaRPr lang="zh-TW" altLang="en-US" sz="2000">
            <a:latin typeface="+mj-lt"/>
            <a:ea typeface="微軟正黑體" panose="020B0604030504040204" pitchFamily="34" charset="-120"/>
          </a:endParaRPr>
        </a:p>
      </dgm:t>
    </dgm:pt>
    <dgm:pt modelId="{C94652DF-FECD-4BFE-A7E7-0C64879ECD30}" type="parTrans" cxnId="{0B9693E7-7EBD-4A5C-A6E1-8269F47E9A4C}">
      <dgm:prSet/>
      <dgm:spPr/>
      <dgm:t>
        <a:bodyPr/>
        <a:lstStyle/>
        <a:p>
          <a:endParaRPr lang="zh-TW" altLang="en-US" sz="2000">
            <a:latin typeface="+mj-lt"/>
            <a:ea typeface="微軟正黑體" panose="020B0604030504040204" pitchFamily="34" charset="-120"/>
          </a:endParaRPr>
        </a:p>
      </dgm:t>
    </dgm:pt>
    <dgm:pt modelId="{4CA7E987-C0B9-4EDD-99A0-16601A4D189B}">
      <dgm:prSet custT="1"/>
      <dgm:spPr/>
      <dgm:t>
        <a:bodyPr/>
        <a:lstStyle/>
        <a:p>
          <a:pPr>
            <a:spcAft>
              <a:spcPct val="15000"/>
            </a:spcAft>
          </a:pPr>
          <a:r>
            <a:rPr lang="zh-TW" altLang="en-US" sz="1800" b="1" dirty="0">
              <a:solidFill>
                <a:schemeClr val="tx1"/>
              </a:solidFill>
              <a:latin typeface="微軟正黑體" panose="020B0604030504040204" pitchFamily="34" charset="-120"/>
              <a:ea typeface="微軟正黑體" panose="020B0604030504040204" pitchFamily="34" charset="-120"/>
              <a:cs typeface="Times New Roman" pitchFamily="18" charset="0"/>
            </a:rPr>
            <a:t>請記得於報到時先向主管說明並請假</a:t>
          </a:r>
          <a:r>
            <a:rPr lang="en-US" altLang="zh-TW" sz="1800" b="1" dirty="0">
              <a:solidFill>
                <a:schemeClr val="tx1"/>
              </a:solidFill>
              <a:latin typeface="微軟正黑體" panose="020B0604030504040204" pitchFamily="34" charset="-120"/>
              <a:ea typeface="微軟正黑體" panose="020B0604030504040204" pitchFamily="34" charset="-120"/>
              <a:cs typeface="Times New Roman" pitchFamily="18" charset="0"/>
            </a:rPr>
            <a:t>!!</a:t>
          </a:r>
          <a:endParaRPr lang="zh-TW" sz="1800" b="1" dirty="0">
            <a:latin typeface="+mj-lt"/>
            <a:ea typeface="微軟正黑體" panose="020B0604030504040204" pitchFamily="34" charset="-120"/>
          </a:endParaRPr>
        </a:p>
      </dgm:t>
    </dgm:pt>
    <dgm:pt modelId="{0F54ACBC-F6F0-477F-A25B-88ACD51EEDE5}" type="sibTrans" cxnId="{DE9A4668-4A0B-4670-B369-317766934B2D}">
      <dgm:prSet/>
      <dgm:spPr/>
      <dgm:t>
        <a:bodyPr/>
        <a:lstStyle/>
        <a:p>
          <a:endParaRPr lang="zh-TW" altLang="en-US" sz="2000">
            <a:latin typeface="+mj-lt"/>
            <a:ea typeface="微軟正黑體" panose="020B0604030504040204" pitchFamily="34" charset="-120"/>
          </a:endParaRPr>
        </a:p>
      </dgm:t>
    </dgm:pt>
    <dgm:pt modelId="{0CDAABF1-2D3B-4E74-81DB-9C76EC7D479F}" type="parTrans" cxnId="{DE9A4668-4A0B-4670-B369-317766934B2D}">
      <dgm:prSet/>
      <dgm:spPr/>
      <dgm:t>
        <a:bodyPr/>
        <a:lstStyle/>
        <a:p>
          <a:endParaRPr lang="zh-TW" altLang="en-US" sz="2000">
            <a:latin typeface="+mj-lt"/>
            <a:ea typeface="微軟正黑體" panose="020B0604030504040204" pitchFamily="34" charset="-120"/>
          </a:endParaRPr>
        </a:p>
      </dgm:t>
    </dgm:pt>
    <dgm:pt modelId="{596498BF-F06D-449F-AE8A-00CBDE05C018}">
      <dgm:prSet custT="1"/>
      <dgm:spPr/>
      <dgm:t>
        <a:bodyPr/>
        <a:lstStyle/>
        <a:p>
          <a:pPr>
            <a:spcAft>
              <a:spcPct val="15000"/>
            </a:spcAft>
          </a:pPr>
          <a:r>
            <a:rPr lang="zh-TW" altLang="en-US" sz="1800" b="1" dirty="0">
              <a:solidFill>
                <a:schemeClr val="tx1"/>
              </a:solidFill>
              <a:latin typeface="微軟正黑體" panose="020B0604030504040204" pitchFamily="34" charset="-120"/>
              <a:ea typeface="微軟正黑體" panose="020B0604030504040204" pitchFamily="34" charset="-120"/>
              <a:cs typeface="Times New Roman" pitchFamily="18" charset="0"/>
            </a:rPr>
            <a:t>返校日全體實習生皆須參加，因故</a:t>
          </a:r>
          <a:r>
            <a:rPr lang="en-US" altLang="zh-TW" sz="1800" b="1" dirty="0">
              <a:solidFill>
                <a:schemeClr val="tx1"/>
              </a:solidFill>
              <a:latin typeface="微軟正黑體" panose="020B0604030504040204" pitchFamily="34" charset="-120"/>
              <a:ea typeface="微軟正黑體" panose="020B0604030504040204" pitchFamily="34" charset="-120"/>
              <a:cs typeface="Times New Roman" pitchFamily="18" charset="0"/>
            </a:rPr>
            <a:t>/</a:t>
          </a:r>
          <a:r>
            <a:rPr lang="zh-TW" altLang="en-US" sz="1800" b="1" dirty="0">
              <a:solidFill>
                <a:schemeClr val="tx1"/>
              </a:solidFill>
              <a:latin typeface="微軟正黑體" panose="020B0604030504040204" pitchFamily="34" charset="-120"/>
              <a:ea typeface="微軟正黑體" panose="020B0604030504040204" pitchFamily="34" charset="-120"/>
              <a:cs typeface="Times New Roman" pitchFamily="18" charset="0"/>
            </a:rPr>
            <a:t>無故不到者</a:t>
          </a:r>
          <a:r>
            <a:rPr lang="zh-TW" altLang="en-US" sz="1800" b="1" dirty="0">
              <a:solidFill>
                <a:srgbClr val="FF0000"/>
              </a:solidFill>
              <a:latin typeface="微軟正黑體" panose="020B0604030504040204" pitchFamily="34" charset="-120"/>
              <a:ea typeface="微軟正黑體" panose="020B0604030504040204" pitchFamily="34" charset="-120"/>
              <a:cs typeface="Times New Roman" pitchFamily="18" charset="0"/>
            </a:rPr>
            <a:t>每次依實習評分規定總學期成績予以扣分</a:t>
          </a:r>
          <a:endParaRPr lang="zh-TW" sz="1800" b="1" dirty="0">
            <a:latin typeface="+mj-lt"/>
            <a:ea typeface="微軟正黑體" panose="020B0604030504040204" pitchFamily="34" charset="-120"/>
          </a:endParaRPr>
        </a:p>
      </dgm:t>
    </dgm:pt>
    <dgm:pt modelId="{907B05F1-EECE-4076-A62D-7BA4E68B1B08}" type="sibTrans" cxnId="{2C3D05D7-4FC0-4056-96BB-967F68060635}">
      <dgm:prSet/>
      <dgm:spPr/>
      <dgm:t>
        <a:bodyPr/>
        <a:lstStyle/>
        <a:p>
          <a:endParaRPr lang="zh-TW" altLang="en-US" sz="2000">
            <a:latin typeface="+mj-lt"/>
            <a:ea typeface="微軟正黑體" panose="020B0604030504040204" pitchFamily="34" charset="-120"/>
          </a:endParaRPr>
        </a:p>
      </dgm:t>
    </dgm:pt>
    <dgm:pt modelId="{6FF2FFDC-9A58-48DD-A888-D59E4BBBA03B}" type="parTrans" cxnId="{2C3D05D7-4FC0-4056-96BB-967F68060635}">
      <dgm:prSet/>
      <dgm:spPr/>
      <dgm:t>
        <a:bodyPr/>
        <a:lstStyle/>
        <a:p>
          <a:endParaRPr lang="zh-TW" altLang="en-US" sz="2000">
            <a:latin typeface="+mj-lt"/>
            <a:ea typeface="微軟正黑體" panose="020B0604030504040204" pitchFamily="34" charset="-120"/>
          </a:endParaRPr>
        </a:p>
      </dgm:t>
    </dgm:pt>
    <dgm:pt modelId="{D820C387-011D-4429-8924-305E81440C7A}">
      <dgm:prSet custT="1"/>
      <dgm:spPr/>
      <dgm:t>
        <a:bodyPr/>
        <a:lstStyle/>
        <a:p>
          <a:pPr>
            <a:lnSpc>
              <a:spcPct val="50000"/>
            </a:lnSpc>
          </a:pPr>
          <a:r>
            <a:rPr lang="zh-TW" altLang="en-US" sz="1800" b="1" dirty="0">
              <a:latin typeface="+mj-lt"/>
              <a:ea typeface="微軟正黑體" panose="020B0604030504040204" pitchFamily="34" charset="-120"/>
            </a:rPr>
            <a:t>請於每學期實習結束前輸入至</a:t>
          </a:r>
          <a:r>
            <a:rPr lang="zh-TW" altLang="en-US" sz="1800" b="1" dirty="0">
              <a:solidFill>
                <a:srgbClr val="FF0000"/>
              </a:solidFill>
              <a:latin typeface="+mj-lt"/>
              <a:ea typeface="微軟正黑體" panose="020B0604030504040204" pitchFamily="34" charset="-120"/>
            </a:rPr>
            <a:t>實習平台。</a:t>
          </a:r>
          <a:endParaRPr lang="zh-TW" sz="1800" b="1" dirty="0">
            <a:latin typeface="+mj-lt"/>
            <a:ea typeface="微軟正黑體" panose="020B0604030504040204" pitchFamily="34" charset="-120"/>
          </a:endParaRPr>
        </a:p>
      </dgm:t>
    </dgm:pt>
    <dgm:pt modelId="{909C1285-3D90-47A0-AA6D-036E10E01D68}" type="parTrans" cxnId="{3F162186-F8C1-44B8-BD07-CF2669253444}">
      <dgm:prSet/>
      <dgm:spPr/>
      <dgm:t>
        <a:bodyPr/>
        <a:lstStyle/>
        <a:p>
          <a:endParaRPr lang="zh-TW" altLang="en-US"/>
        </a:p>
      </dgm:t>
    </dgm:pt>
    <dgm:pt modelId="{289383F2-B218-4739-9C68-F7D1623875CA}" type="sibTrans" cxnId="{3F162186-F8C1-44B8-BD07-CF2669253444}">
      <dgm:prSet/>
      <dgm:spPr/>
      <dgm:t>
        <a:bodyPr/>
        <a:lstStyle/>
        <a:p>
          <a:endParaRPr lang="zh-TW" altLang="en-US"/>
        </a:p>
      </dgm:t>
    </dgm:pt>
    <dgm:pt modelId="{538CCB94-B5C7-416E-A97B-135DB101981B}" type="pres">
      <dgm:prSet presAssocID="{3EC674B6-5EAF-4732-ADD3-FAEEB02DF7A1}" presName="linear" presStyleCnt="0">
        <dgm:presLayoutVars>
          <dgm:dir/>
          <dgm:animLvl val="lvl"/>
          <dgm:resizeHandles val="exact"/>
        </dgm:presLayoutVars>
      </dgm:prSet>
      <dgm:spPr/>
    </dgm:pt>
    <dgm:pt modelId="{BC42924A-2025-4F72-89ED-00C629E8A5B7}" type="pres">
      <dgm:prSet presAssocID="{BCC9F9E4-E8D7-4CB8-857C-F21FE736FDE1}" presName="parentLin" presStyleCnt="0"/>
      <dgm:spPr/>
    </dgm:pt>
    <dgm:pt modelId="{50D7D197-D9A9-4282-AF59-90713FE6AB02}" type="pres">
      <dgm:prSet presAssocID="{BCC9F9E4-E8D7-4CB8-857C-F21FE736FDE1}" presName="parentLeftMargin" presStyleLbl="node1" presStyleIdx="0" presStyleCnt="4"/>
      <dgm:spPr/>
    </dgm:pt>
    <dgm:pt modelId="{259369F2-D866-4CE4-AD91-F3D699BB5BA0}" type="pres">
      <dgm:prSet presAssocID="{BCC9F9E4-E8D7-4CB8-857C-F21FE736FDE1}" presName="parentText" presStyleLbl="node1" presStyleIdx="0" presStyleCnt="4" custScaleY="163310" custLinFactNeighborX="2262" custLinFactNeighborY="-8794">
        <dgm:presLayoutVars>
          <dgm:chMax val="0"/>
          <dgm:bulletEnabled val="1"/>
        </dgm:presLayoutVars>
      </dgm:prSet>
      <dgm:spPr/>
    </dgm:pt>
    <dgm:pt modelId="{F33DC974-C2E7-43BC-8526-8215BDC0E301}" type="pres">
      <dgm:prSet presAssocID="{BCC9F9E4-E8D7-4CB8-857C-F21FE736FDE1}" presName="negativeSpace" presStyleCnt="0"/>
      <dgm:spPr/>
    </dgm:pt>
    <dgm:pt modelId="{54AC6F04-E28D-4F17-8E95-1E4970D583C7}" type="pres">
      <dgm:prSet presAssocID="{BCC9F9E4-E8D7-4CB8-857C-F21FE736FDE1}" presName="childText" presStyleLbl="conFgAcc1" presStyleIdx="0" presStyleCnt="4">
        <dgm:presLayoutVars>
          <dgm:bulletEnabled val="1"/>
        </dgm:presLayoutVars>
      </dgm:prSet>
      <dgm:spPr/>
    </dgm:pt>
    <dgm:pt modelId="{DCB191B9-6A4C-4D69-AF5E-7FD479AFE3B8}" type="pres">
      <dgm:prSet presAssocID="{184F5153-47CB-433D-BC9D-AE82D36C60BA}" presName="spaceBetweenRectangles" presStyleCnt="0"/>
      <dgm:spPr/>
    </dgm:pt>
    <dgm:pt modelId="{B0A1752B-9F83-4395-A6C1-8EABD9742F41}" type="pres">
      <dgm:prSet presAssocID="{EC4BD6E6-4ABF-4FD8-8EAE-89B898AEC5C3}" presName="parentLin" presStyleCnt="0"/>
      <dgm:spPr/>
    </dgm:pt>
    <dgm:pt modelId="{C381FC1D-3D57-4E16-9F7F-AC9CA4A9B85B}" type="pres">
      <dgm:prSet presAssocID="{EC4BD6E6-4ABF-4FD8-8EAE-89B898AEC5C3}" presName="parentLeftMargin" presStyleLbl="node1" presStyleIdx="0" presStyleCnt="4"/>
      <dgm:spPr/>
    </dgm:pt>
    <dgm:pt modelId="{7F8B93D7-71B7-436D-A2A4-FB197E16999B}" type="pres">
      <dgm:prSet presAssocID="{EC4BD6E6-4ABF-4FD8-8EAE-89B898AEC5C3}" presName="parentText" presStyleLbl="node1" presStyleIdx="1" presStyleCnt="4" custScaleX="100247" custScaleY="151215" custLinFactNeighborX="2263" custLinFactNeighborY="33702">
        <dgm:presLayoutVars>
          <dgm:chMax val="0"/>
          <dgm:bulletEnabled val="1"/>
        </dgm:presLayoutVars>
      </dgm:prSet>
      <dgm:spPr/>
    </dgm:pt>
    <dgm:pt modelId="{366EA02D-BB9D-449C-ABE0-E6862DD4CFEF}" type="pres">
      <dgm:prSet presAssocID="{EC4BD6E6-4ABF-4FD8-8EAE-89B898AEC5C3}" presName="negativeSpace" presStyleCnt="0"/>
      <dgm:spPr/>
    </dgm:pt>
    <dgm:pt modelId="{377069FB-3DED-4C4F-B301-8DAAD33CA175}" type="pres">
      <dgm:prSet presAssocID="{EC4BD6E6-4ABF-4FD8-8EAE-89B898AEC5C3}" presName="childText" presStyleLbl="conFgAcc1" presStyleIdx="1" presStyleCnt="4" custLinFactY="10883" custLinFactNeighborY="100000">
        <dgm:presLayoutVars>
          <dgm:bulletEnabled val="1"/>
        </dgm:presLayoutVars>
      </dgm:prSet>
      <dgm:spPr/>
    </dgm:pt>
    <dgm:pt modelId="{00FB436A-007E-4F39-89EF-AD927B9CD783}" type="pres">
      <dgm:prSet presAssocID="{9906E955-9313-422F-A54D-D1E80BE8DED8}" presName="spaceBetweenRectangles" presStyleCnt="0"/>
      <dgm:spPr/>
    </dgm:pt>
    <dgm:pt modelId="{E8C1B246-6A10-467E-B92F-498D51CAF3B4}" type="pres">
      <dgm:prSet presAssocID="{3EC1E2B0-99D2-4CD1-AAE1-F00473C36884}" presName="parentLin" presStyleCnt="0"/>
      <dgm:spPr/>
    </dgm:pt>
    <dgm:pt modelId="{726EF094-3FE4-479B-83F4-A97A562D9551}" type="pres">
      <dgm:prSet presAssocID="{3EC1E2B0-99D2-4CD1-AAE1-F00473C36884}" presName="parentLeftMargin" presStyleLbl="node1" presStyleIdx="1" presStyleCnt="4"/>
      <dgm:spPr/>
    </dgm:pt>
    <dgm:pt modelId="{0FEA2B65-B49B-4D61-A920-F60FF5E92E41}" type="pres">
      <dgm:prSet presAssocID="{3EC1E2B0-99D2-4CD1-AAE1-F00473C36884}" presName="parentText" presStyleLbl="node1" presStyleIdx="2" presStyleCnt="4" custScaleY="209287" custLinFactNeighborX="2263" custLinFactNeighborY="31686">
        <dgm:presLayoutVars>
          <dgm:chMax val="0"/>
          <dgm:bulletEnabled val="1"/>
        </dgm:presLayoutVars>
      </dgm:prSet>
      <dgm:spPr/>
    </dgm:pt>
    <dgm:pt modelId="{53202F17-E302-4A34-ABE2-8B45FA7CC664}" type="pres">
      <dgm:prSet presAssocID="{3EC1E2B0-99D2-4CD1-AAE1-F00473C36884}" presName="negativeSpace" presStyleCnt="0"/>
      <dgm:spPr/>
    </dgm:pt>
    <dgm:pt modelId="{BDFB53BA-BD09-4843-A139-57F77B5890DA}" type="pres">
      <dgm:prSet presAssocID="{3EC1E2B0-99D2-4CD1-AAE1-F00473C36884}" presName="childText" presStyleLbl="conFgAcc1" presStyleIdx="2" presStyleCnt="4" custScaleY="96835" custLinFactNeighborY="41406">
        <dgm:presLayoutVars>
          <dgm:bulletEnabled val="1"/>
        </dgm:presLayoutVars>
      </dgm:prSet>
      <dgm:spPr/>
    </dgm:pt>
    <dgm:pt modelId="{CDDC3328-BF3F-4FED-8644-90FE7BA1F572}" type="pres">
      <dgm:prSet presAssocID="{FDC4D200-EF4D-48FD-852D-61FBAC76B0F3}" presName="spaceBetweenRectangles" presStyleCnt="0"/>
      <dgm:spPr/>
    </dgm:pt>
    <dgm:pt modelId="{BA8CCEC4-2817-41F2-9115-4099F05C0851}" type="pres">
      <dgm:prSet presAssocID="{8BCE9A18-6CEF-4C20-8E57-4131433FF924}" presName="parentLin" presStyleCnt="0"/>
      <dgm:spPr/>
    </dgm:pt>
    <dgm:pt modelId="{D17C89A5-1524-483B-9024-9778FA352E78}" type="pres">
      <dgm:prSet presAssocID="{8BCE9A18-6CEF-4C20-8E57-4131433FF924}" presName="parentLeftMargin" presStyleLbl="node1" presStyleIdx="2" presStyleCnt="4"/>
      <dgm:spPr/>
    </dgm:pt>
    <dgm:pt modelId="{057456B0-7289-4A84-BF14-5C669D9C60AE}" type="pres">
      <dgm:prSet presAssocID="{8BCE9A18-6CEF-4C20-8E57-4131433FF924}" presName="parentText" presStyleLbl="node1" presStyleIdx="3" presStyleCnt="4" custScaleX="102497" custScaleY="162789" custLinFactNeighborX="2263" custLinFactNeighborY="-31751">
        <dgm:presLayoutVars>
          <dgm:chMax val="0"/>
          <dgm:bulletEnabled val="1"/>
        </dgm:presLayoutVars>
      </dgm:prSet>
      <dgm:spPr/>
    </dgm:pt>
    <dgm:pt modelId="{3827C578-E989-4BAF-9A95-4D5FCB4C3F85}" type="pres">
      <dgm:prSet presAssocID="{8BCE9A18-6CEF-4C20-8E57-4131433FF924}" presName="negativeSpace" presStyleCnt="0"/>
      <dgm:spPr/>
    </dgm:pt>
    <dgm:pt modelId="{B01D38A7-48D1-4D4C-83C8-C43CF564C1D6}" type="pres">
      <dgm:prSet presAssocID="{8BCE9A18-6CEF-4C20-8E57-4131433FF924}" presName="childText" presStyleLbl="conFgAcc1" presStyleIdx="3" presStyleCnt="4" custScaleY="141639" custLinFactNeighborY="36517">
        <dgm:presLayoutVars>
          <dgm:bulletEnabled val="1"/>
        </dgm:presLayoutVars>
      </dgm:prSet>
      <dgm:spPr/>
    </dgm:pt>
  </dgm:ptLst>
  <dgm:cxnLst>
    <dgm:cxn modelId="{76CABA20-D030-4FCB-8FA5-49EF1E82F81E}" type="presOf" srcId="{EC4BD6E6-4ABF-4FD8-8EAE-89B898AEC5C3}" destId="{7F8B93D7-71B7-436D-A2A4-FB197E16999B}" srcOrd="1" destOrd="0" presId="urn:microsoft.com/office/officeart/2005/8/layout/list1"/>
    <dgm:cxn modelId="{427D3E26-5CD5-4314-87B2-3AFD35C4CE07}" srcId="{3EC674B6-5EAF-4732-ADD3-FAEEB02DF7A1}" destId="{3EC1E2B0-99D2-4CD1-AAE1-F00473C36884}" srcOrd="2" destOrd="0" parTransId="{279DE51D-BF1C-4B91-AA09-9A409B3948F3}" sibTransId="{FDC4D200-EF4D-48FD-852D-61FBAC76B0F3}"/>
    <dgm:cxn modelId="{92CAD82A-1EC2-4595-8637-E48E2B03B666}" type="presOf" srcId="{4CA7E987-C0B9-4EDD-99A0-16601A4D189B}" destId="{BDFB53BA-BD09-4843-A139-57F77B5890DA}" srcOrd="0" destOrd="1" presId="urn:microsoft.com/office/officeart/2005/8/layout/list1"/>
    <dgm:cxn modelId="{772D312E-00C9-4710-A94D-28A70904BC30}" srcId="{BCC9F9E4-E8D7-4CB8-857C-F21FE736FDE1}" destId="{9BFD5911-50E2-4588-90A6-CD6A2FCDE4DB}" srcOrd="0" destOrd="0" parTransId="{0344D534-A2AD-40EB-8EC8-B23B48138A78}" sibTransId="{4B81D0D9-D657-44AA-88BC-D5A41F46312A}"/>
    <dgm:cxn modelId="{54754042-6A83-402D-B5EC-5E104B4487C2}" type="presOf" srcId="{3EC674B6-5EAF-4732-ADD3-FAEEB02DF7A1}" destId="{538CCB94-B5C7-416E-A97B-135DB101981B}" srcOrd="0" destOrd="0" presId="urn:microsoft.com/office/officeart/2005/8/layout/list1"/>
    <dgm:cxn modelId="{608FFC64-AF6B-410E-B767-FAA4D7C8B687}" srcId="{EC4BD6E6-4ABF-4FD8-8EAE-89B898AEC5C3}" destId="{57B05278-8881-4099-BFFE-CDF157877E97}" srcOrd="0" destOrd="0" parTransId="{34E6E6C9-6309-438C-9724-BE96305C351F}" sibTransId="{34EE57DE-CD81-4A0B-B639-C62C0B2C22FE}"/>
    <dgm:cxn modelId="{BBB57545-C51E-4F84-88D2-5AC763221C35}" srcId="{EC4BD6E6-4ABF-4FD8-8EAE-89B898AEC5C3}" destId="{9A3F6C2A-73F2-4272-A8E9-A9557115B6B1}" srcOrd="1" destOrd="0" parTransId="{37483E7F-0B51-4FDC-A6F1-5EAEF73DF54B}" sibTransId="{EC49C2B9-EF8B-4E9F-8B1D-39E86087B83B}"/>
    <dgm:cxn modelId="{DE9A4668-4A0B-4670-B369-317766934B2D}" srcId="{3EC1E2B0-99D2-4CD1-AAE1-F00473C36884}" destId="{4CA7E987-C0B9-4EDD-99A0-16601A4D189B}" srcOrd="1" destOrd="0" parTransId="{0CDAABF1-2D3B-4E74-81DB-9C76EC7D479F}" sibTransId="{0F54ACBC-F6F0-477F-A25B-88ACD51EEDE5}"/>
    <dgm:cxn modelId="{11550652-7029-48CF-BF7D-80747D7317B5}" type="presOf" srcId="{9A3F6C2A-73F2-4272-A8E9-A9557115B6B1}" destId="{377069FB-3DED-4C4F-B301-8DAAD33CA175}" srcOrd="0" destOrd="1" presId="urn:microsoft.com/office/officeart/2005/8/layout/list1"/>
    <dgm:cxn modelId="{636B9F7A-8C49-41AF-81AF-9BF5AFA949AE}" type="presOf" srcId="{BCC9F9E4-E8D7-4CB8-857C-F21FE736FDE1}" destId="{259369F2-D866-4CE4-AD91-F3D699BB5BA0}" srcOrd="1" destOrd="0" presId="urn:microsoft.com/office/officeart/2005/8/layout/list1"/>
    <dgm:cxn modelId="{3F162186-F8C1-44B8-BD07-CF2669253444}" srcId="{EC4BD6E6-4ABF-4FD8-8EAE-89B898AEC5C3}" destId="{D820C387-011D-4429-8924-305E81440C7A}" srcOrd="2" destOrd="0" parTransId="{909C1285-3D90-47A0-AA6D-036E10E01D68}" sibTransId="{289383F2-B218-4739-9C68-F7D1623875CA}"/>
    <dgm:cxn modelId="{A53FDB9C-5C4B-4864-9FA6-5649FE398D66}" type="presOf" srcId="{3EC1E2B0-99D2-4CD1-AAE1-F00473C36884}" destId="{726EF094-3FE4-479B-83F4-A97A562D9551}" srcOrd="0" destOrd="0" presId="urn:microsoft.com/office/officeart/2005/8/layout/list1"/>
    <dgm:cxn modelId="{C8562F9E-F514-4EDA-A311-77518EFC5BCA}" srcId="{3EC674B6-5EAF-4732-ADD3-FAEEB02DF7A1}" destId="{8BCE9A18-6CEF-4C20-8E57-4131433FF924}" srcOrd="3" destOrd="0" parTransId="{AFF5F8DC-E64A-41DB-917C-44DC3A790EA2}" sibTransId="{7EFC9D37-7691-4A3E-883C-CC0514FC21AB}"/>
    <dgm:cxn modelId="{CF5B6EA4-9746-4FC7-BE69-7542034D4F3E}" type="presOf" srcId="{596498BF-F06D-449F-AE8A-00CBDE05C018}" destId="{BDFB53BA-BD09-4843-A139-57F77B5890DA}" srcOrd="0" destOrd="2" presId="urn:microsoft.com/office/officeart/2005/8/layout/list1"/>
    <dgm:cxn modelId="{6D8D45B8-2057-440C-B89B-57553AAD1931}" srcId="{3EC674B6-5EAF-4732-ADD3-FAEEB02DF7A1}" destId="{BCC9F9E4-E8D7-4CB8-857C-F21FE736FDE1}" srcOrd="0" destOrd="0" parTransId="{08757E09-D536-44FA-8531-1002FE832E9A}" sibTransId="{184F5153-47CB-433D-BC9D-AE82D36C60BA}"/>
    <dgm:cxn modelId="{548979BF-15BD-43D6-B7DA-8F054A95B701}" srcId="{3EC674B6-5EAF-4732-ADD3-FAEEB02DF7A1}" destId="{EC4BD6E6-4ABF-4FD8-8EAE-89B898AEC5C3}" srcOrd="1" destOrd="0" parTransId="{6ABD0F79-7AC5-432D-9BE2-1A469101F1C0}" sibTransId="{9906E955-9313-422F-A54D-D1E80BE8DED8}"/>
    <dgm:cxn modelId="{D380A2CF-0426-4399-9F49-8E49EDC04F53}" type="presOf" srcId="{57B05278-8881-4099-BFFE-CDF157877E97}" destId="{377069FB-3DED-4C4F-B301-8DAAD33CA175}" srcOrd="0" destOrd="0" presId="urn:microsoft.com/office/officeart/2005/8/layout/list1"/>
    <dgm:cxn modelId="{74F8AFCF-331F-4B12-8269-B1632DEC5230}" type="presOf" srcId="{3EC1E2B0-99D2-4CD1-AAE1-F00473C36884}" destId="{0FEA2B65-B49B-4D61-A920-F60FF5E92E41}" srcOrd="1" destOrd="0" presId="urn:microsoft.com/office/officeart/2005/8/layout/list1"/>
    <dgm:cxn modelId="{B8184BD3-B289-452F-9A4A-18D81386ACA3}" type="presOf" srcId="{DF2D7BE0-464E-418F-82E1-7014AF59B12D}" destId="{B01D38A7-48D1-4D4C-83C8-C43CF564C1D6}" srcOrd="0" destOrd="0" presId="urn:microsoft.com/office/officeart/2005/8/layout/list1"/>
    <dgm:cxn modelId="{3258A2D5-17A9-4722-9BAF-D17A60046497}" type="presOf" srcId="{76C05558-45D5-42EA-9981-9EB5C18BB8BE}" destId="{BDFB53BA-BD09-4843-A139-57F77B5890DA}" srcOrd="0" destOrd="0" presId="urn:microsoft.com/office/officeart/2005/8/layout/list1"/>
    <dgm:cxn modelId="{2C3D05D7-4FC0-4056-96BB-967F68060635}" srcId="{3EC1E2B0-99D2-4CD1-AAE1-F00473C36884}" destId="{596498BF-F06D-449F-AE8A-00CBDE05C018}" srcOrd="2" destOrd="0" parTransId="{6FF2FFDC-9A58-48DD-A888-D59E4BBBA03B}" sibTransId="{907B05F1-EECE-4076-A62D-7BA4E68B1B08}"/>
    <dgm:cxn modelId="{4EB491DB-AF9E-4547-93A3-D5B6A74DAA18}" type="presOf" srcId="{8BCE9A18-6CEF-4C20-8E57-4131433FF924}" destId="{057456B0-7289-4A84-BF14-5C669D9C60AE}" srcOrd="1" destOrd="0" presId="urn:microsoft.com/office/officeart/2005/8/layout/list1"/>
    <dgm:cxn modelId="{0B9693E7-7EBD-4A5C-A6E1-8269F47E9A4C}" srcId="{3EC1E2B0-99D2-4CD1-AAE1-F00473C36884}" destId="{76C05558-45D5-42EA-9981-9EB5C18BB8BE}" srcOrd="0" destOrd="0" parTransId="{C94652DF-FECD-4BFE-A7E7-0C64879ECD30}" sibTransId="{DD1D548B-3B3C-4867-9E46-5E1756A50E60}"/>
    <dgm:cxn modelId="{CB2BC8EA-299F-4248-ADBA-4E961F479136}" srcId="{8BCE9A18-6CEF-4C20-8E57-4131433FF924}" destId="{DF2D7BE0-464E-418F-82E1-7014AF59B12D}" srcOrd="0" destOrd="0" parTransId="{325372CA-BB2C-46A8-8224-6C55F9F7587F}" sibTransId="{605A85E7-E6F7-4C0F-9EC5-79A69A2C6297}"/>
    <dgm:cxn modelId="{271A8BED-0081-478C-AF5B-185A01D4DD45}" type="presOf" srcId="{8BCE9A18-6CEF-4C20-8E57-4131433FF924}" destId="{D17C89A5-1524-483B-9024-9778FA352E78}" srcOrd="0" destOrd="0" presId="urn:microsoft.com/office/officeart/2005/8/layout/list1"/>
    <dgm:cxn modelId="{52F69DF2-E92B-4364-92F8-ACC9258D4A2D}" type="presOf" srcId="{D820C387-011D-4429-8924-305E81440C7A}" destId="{377069FB-3DED-4C4F-B301-8DAAD33CA175}" srcOrd="0" destOrd="2" presId="urn:microsoft.com/office/officeart/2005/8/layout/list1"/>
    <dgm:cxn modelId="{569AEAF2-562B-41DD-A7C2-3F5BBA669D5A}" type="presOf" srcId="{9BFD5911-50E2-4588-90A6-CD6A2FCDE4DB}" destId="{54AC6F04-E28D-4F17-8E95-1E4970D583C7}" srcOrd="0" destOrd="0" presId="urn:microsoft.com/office/officeart/2005/8/layout/list1"/>
    <dgm:cxn modelId="{7BE373FB-D8C9-4C06-9251-473FD2FC4A26}" type="presOf" srcId="{EC4BD6E6-4ABF-4FD8-8EAE-89B898AEC5C3}" destId="{C381FC1D-3D57-4E16-9F7F-AC9CA4A9B85B}" srcOrd="0" destOrd="0" presId="urn:microsoft.com/office/officeart/2005/8/layout/list1"/>
    <dgm:cxn modelId="{B2A402FD-E7D3-40B0-8BCF-FBC61EF581D1}" type="presOf" srcId="{BCC9F9E4-E8D7-4CB8-857C-F21FE736FDE1}" destId="{50D7D197-D9A9-4282-AF59-90713FE6AB02}" srcOrd="0" destOrd="0" presId="urn:microsoft.com/office/officeart/2005/8/layout/list1"/>
    <dgm:cxn modelId="{4BECA0BD-18F6-4483-8FDC-84A4AB537D0F}" type="presParOf" srcId="{538CCB94-B5C7-416E-A97B-135DB101981B}" destId="{BC42924A-2025-4F72-89ED-00C629E8A5B7}" srcOrd="0" destOrd="0" presId="urn:microsoft.com/office/officeart/2005/8/layout/list1"/>
    <dgm:cxn modelId="{BE2DD972-F5EB-4999-B61E-14B2791E5A99}" type="presParOf" srcId="{BC42924A-2025-4F72-89ED-00C629E8A5B7}" destId="{50D7D197-D9A9-4282-AF59-90713FE6AB02}" srcOrd="0" destOrd="0" presId="urn:microsoft.com/office/officeart/2005/8/layout/list1"/>
    <dgm:cxn modelId="{5599EF66-99C0-4F0B-AC0F-0402AAB07D83}" type="presParOf" srcId="{BC42924A-2025-4F72-89ED-00C629E8A5B7}" destId="{259369F2-D866-4CE4-AD91-F3D699BB5BA0}" srcOrd="1" destOrd="0" presId="urn:microsoft.com/office/officeart/2005/8/layout/list1"/>
    <dgm:cxn modelId="{8CCC62B6-EB6B-43E3-B8E9-7356430456E9}" type="presParOf" srcId="{538CCB94-B5C7-416E-A97B-135DB101981B}" destId="{F33DC974-C2E7-43BC-8526-8215BDC0E301}" srcOrd="1" destOrd="0" presId="urn:microsoft.com/office/officeart/2005/8/layout/list1"/>
    <dgm:cxn modelId="{68241498-F260-4C88-9849-7D0AD5832577}" type="presParOf" srcId="{538CCB94-B5C7-416E-A97B-135DB101981B}" destId="{54AC6F04-E28D-4F17-8E95-1E4970D583C7}" srcOrd="2" destOrd="0" presId="urn:microsoft.com/office/officeart/2005/8/layout/list1"/>
    <dgm:cxn modelId="{8F05964F-1BAD-4979-B6C1-6B6EBFFCCECC}" type="presParOf" srcId="{538CCB94-B5C7-416E-A97B-135DB101981B}" destId="{DCB191B9-6A4C-4D69-AF5E-7FD479AFE3B8}" srcOrd="3" destOrd="0" presId="urn:microsoft.com/office/officeart/2005/8/layout/list1"/>
    <dgm:cxn modelId="{92E4E7B9-B911-45F1-A5CE-5C9D51B3A8E5}" type="presParOf" srcId="{538CCB94-B5C7-416E-A97B-135DB101981B}" destId="{B0A1752B-9F83-4395-A6C1-8EABD9742F41}" srcOrd="4" destOrd="0" presId="urn:microsoft.com/office/officeart/2005/8/layout/list1"/>
    <dgm:cxn modelId="{007F10A1-B622-43E7-9D88-DD6A51F2F840}" type="presParOf" srcId="{B0A1752B-9F83-4395-A6C1-8EABD9742F41}" destId="{C381FC1D-3D57-4E16-9F7F-AC9CA4A9B85B}" srcOrd="0" destOrd="0" presId="urn:microsoft.com/office/officeart/2005/8/layout/list1"/>
    <dgm:cxn modelId="{B028097A-7AA5-416E-98FE-55BD2357F261}" type="presParOf" srcId="{B0A1752B-9F83-4395-A6C1-8EABD9742F41}" destId="{7F8B93D7-71B7-436D-A2A4-FB197E16999B}" srcOrd="1" destOrd="0" presId="urn:microsoft.com/office/officeart/2005/8/layout/list1"/>
    <dgm:cxn modelId="{49D137BB-C4B6-4DEF-A114-86BCE6BAFEE6}" type="presParOf" srcId="{538CCB94-B5C7-416E-A97B-135DB101981B}" destId="{366EA02D-BB9D-449C-ABE0-E6862DD4CFEF}" srcOrd="5" destOrd="0" presId="urn:microsoft.com/office/officeart/2005/8/layout/list1"/>
    <dgm:cxn modelId="{13298485-74A6-4C37-82D9-CF1BDAFF55EA}" type="presParOf" srcId="{538CCB94-B5C7-416E-A97B-135DB101981B}" destId="{377069FB-3DED-4C4F-B301-8DAAD33CA175}" srcOrd="6" destOrd="0" presId="urn:microsoft.com/office/officeart/2005/8/layout/list1"/>
    <dgm:cxn modelId="{D65174A3-3B0B-4CB6-872F-6469C00B8AF9}" type="presParOf" srcId="{538CCB94-B5C7-416E-A97B-135DB101981B}" destId="{00FB436A-007E-4F39-89EF-AD927B9CD783}" srcOrd="7" destOrd="0" presId="urn:microsoft.com/office/officeart/2005/8/layout/list1"/>
    <dgm:cxn modelId="{88A8BA92-E7D2-4CFB-9B5E-F6E24ABE3AA6}" type="presParOf" srcId="{538CCB94-B5C7-416E-A97B-135DB101981B}" destId="{E8C1B246-6A10-467E-B92F-498D51CAF3B4}" srcOrd="8" destOrd="0" presId="urn:microsoft.com/office/officeart/2005/8/layout/list1"/>
    <dgm:cxn modelId="{3B06992B-C68E-4B9F-B6C9-B0695990C422}" type="presParOf" srcId="{E8C1B246-6A10-467E-B92F-498D51CAF3B4}" destId="{726EF094-3FE4-479B-83F4-A97A562D9551}" srcOrd="0" destOrd="0" presId="urn:microsoft.com/office/officeart/2005/8/layout/list1"/>
    <dgm:cxn modelId="{9AC54430-D84A-41B5-B65F-C7A5AE129AF7}" type="presParOf" srcId="{E8C1B246-6A10-467E-B92F-498D51CAF3B4}" destId="{0FEA2B65-B49B-4D61-A920-F60FF5E92E41}" srcOrd="1" destOrd="0" presId="urn:microsoft.com/office/officeart/2005/8/layout/list1"/>
    <dgm:cxn modelId="{AEAB52E7-2D1F-4ECA-8646-AA329ECAFC94}" type="presParOf" srcId="{538CCB94-B5C7-416E-A97B-135DB101981B}" destId="{53202F17-E302-4A34-ABE2-8B45FA7CC664}" srcOrd="9" destOrd="0" presId="urn:microsoft.com/office/officeart/2005/8/layout/list1"/>
    <dgm:cxn modelId="{09F647C0-327B-47F5-945E-1987F326EB8A}" type="presParOf" srcId="{538CCB94-B5C7-416E-A97B-135DB101981B}" destId="{BDFB53BA-BD09-4843-A139-57F77B5890DA}" srcOrd="10" destOrd="0" presId="urn:microsoft.com/office/officeart/2005/8/layout/list1"/>
    <dgm:cxn modelId="{29808D82-75A8-48BF-8DA4-2C0728308DA4}" type="presParOf" srcId="{538CCB94-B5C7-416E-A97B-135DB101981B}" destId="{CDDC3328-BF3F-4FED-8644-90FE7BA1F572}" srcOrd="11" destOrd="0" presId="urn:microsoft.com/office/officeart/2005/8/layout/list1"/>
    <dgm:cxn modelId="{CE06089B-C381-4267-88FC-18458D9949D5}" type="presParOf" srcId="{538CCB94-B5C7-416E-A97B-135DB101981B}" destId="{BA8CCEC4-2817-41F2-9115-4099F05C0851}" srcOrd="12" destOrd="0" presId="urn:microsoft.com/office/officeart/2005/8/layout/list1"/>
    <dgm:cxn modelId="{27F276D2-2249-45CA-9AC4-9F0E49B00ACD}" type="presParOf" srcId="{BA8CCEC4-2817-41F2-9115-4099F05C0851}" destId="{D17C89A5-1524-483B-9024-9778FA352E78}" srcOrd="0" destOrd="0" presId="urn:microsoft.com/office/officeart/2005/8/layout/list1"/>
    <dgm:cxn modelId="{6C0C98B1-F508-4236-A8A8-67A976D1BABB}" type="presParOf" srcId="{BA8CCEC4-2817-41F2-9115-4099F05C0851}" destId="{057456B0-7289-4A84-BF14-5C669D9C60AE}" srcOrd="1" destOrd="0" presId="urn:microsoft.com/office/officeart/2005/8/layout/list1"/>
    <dgm:cxn modelId="{AE14BD1F-368A-42AF-9F09-4CFBE63C3C15}" type="presParOf" srcId="{538CCB94-B5C7-416E-A97B-135DB101981B}" destId="{3827C578-E989-4BAF-9A95-4D5FCB4C3F85}" srcOrd="13" destOrd="0" presId="urn:microsoft.com/office/officeart/2005/8/layout/list1"/>
    <dgm:cxn modelId="{C71A4885-80E5-484E-AD5F-70FC8BDA9B59}" type="presParOf" srcId="{538CCB94-B5C7-416E-A97B-135DB101981B}" destId="{B01D38A7-48D1-4D4C-83C8-C43CF564C1D6}"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A6D3A23-1B38-4B8A-9FDD-4930E45A3063}" type="doc">
      <dgm:prSet loTypeId="urn:microsoft.com/office/officeart/2005/8/layout/process5" loCatId="process" qsTypeId="urn:microsoft.com/office/officeart/2005/8/quickstyle/3d2" qsCatId="3D" csTypeId="urn:microsoft.com/office/officeart/2005/8/colors/colorful1" csCatId="colorful" phldr="1"/>
      <dgm:spPr/>
      <dgm:t>
        <a:bodyPr/>
        <a:lstStyle/>
        <a:p>
          <a:endParaRPr lang="zh-TW" altLang="en-US"/>
        </a:p>
      </dgm:t>
    </dgm:pt>
    <dgm:pt modelId="{472F42B9-B053-4F0B-A63C-2A87807562BB}">
      <dgm:prSet custT="1"/>
      <dgm:spPr/>
      <dgm:t>
        <a:bodyPr/>
        <a:lstStyle/>
        <a:p>
          <a:r>
            <a:rPr lang="zh-TW" sz="1400" b="1" dirty="0">
              <a:solidFill>
                <a:schemeClr val="tx1"/>
              </a:solidFill>
              <a:latin typeface="微軟正黑體" panose="020B0604030504040204" pitchFamily="34" charset="-120"/>
              <a:ea typeface="微軟正黑體" panose="020B0604030504040204" pitchFamily="34" charset="-120"/>
            </a:rPr>
            <a:t>請假時數</a:t>
          </a:r>
          <a:r>
            <a:rPr lang="en-US" sz="1400" b="1" dirty="0">
              <a:solidFill>
                <a:schemeClr val="tx1"/>
              </a:solidFill>
              <a:latin typeface="微軟正黑體" panose="020B0604030504040204" pitchFamily="34" charset="-120"/>
              <a:ea typeface="微軟正黑體" panose="020B0604030504040204" pitchFamily="34" charset="-120"/>
            </a:rPr>
            <a:t>(</a:t>
          </a:r>
          <a:r>
            <a:rPr lang="zh-TW" sz="1400" b="1" dirty="0">
              <a:solidFill>
                <a:schemeClr val="tx1"/>
              </a:solidFill>
              <a:latin typeface="微軟正黑體" panose="020B0604030504040204" pitchFamily="34" charset="-120"/>
              <a:ea typeface="微軟正黑體" panose="020B0604030504040204" pitchFamily="34" charset="-120"/>
            </a:rPr>
            <a:t>含公事病假</a:t>
          </a:r>
          <a:r>
            <a:rPr lang="en-US" sz="1400" b="1" dirty="0">
              <a:solidFill>
                <a:schemeClr val="tx1"/>
              </a:solidFill>
              <a:latin typeface="微軟正黑體" panose="020B0604030504040204" pitchFamily="34" charset="-120"/>
              <a:ea typeface="微軟正黑體" panose="020B0604030504040204" pitchFamily="34" charset="-120"/>
            </a:rPr>
            <a:t>)</a:t>
          </a:r>
          <a:r>
            <a:rPr lang="zh-TW" sz="1400" b="1" dirty="0">
              <a:solidFill>
                <a:schemeClr val="tx1"/>
              </a:solidFill>
              <a:latin typeface="微軟正黑體" panose="020B0604030504040204" pitchFamily="34" charset="-120"/>
              <a:ea typeface="微軟正黑體" panose="020B0604030504040204" pitchFamily="34" charset="-120"/>
            </a:rPr>
            <a:t>超過應實習總時數</a:t>
          </a:r>
          <a:r>
            <a:rPr lang="zh-TW" sz="1400" b="1" dirty="0">
              <a:solidFill>
                <a:srgbClr val="3366FF"/>
              </a:solidFill>
              <a:latin typeface="微軟正黑體" panose="020B0604030504040204" pitchFamily="34" charset="-120"/>
              <a:ea typeface="微軟正黑體" panose="020B0604030504040204" pitchFamily="34" charset="-120"/>
            </a:rPr>
            <a:t>三分之一</a:t>
          </a:r>
          <a:r>
            <a:rPr lang="en-US" sz="1400" b="1" dirty="0">
              <a:solidFill>
                <a:schemeClr val="tx1"/>
              </a:solidFill>
              <a:latin typeface="微軟正黑體" panose="020B0604030504040204" pitchFamily="34" charset="-120"/>
              <a:ea typeface="微軟正黑體" panose="020B0604030504040204" pitchFamily="34" charset="-120"/>
            </a:rPr>
            <a:t>(</a:t>
          </a:r>
          <a:r>
            <a:rPr lang="zh-TW" sz="1400" b="1" dirty="0">
              <a:solidFill>
                <a:schemeClr val="tx1"/>
              </a:solidFill>
              <a:latin typeface="微軟正黑體" panose="020B0604030504040204" pitchFamily="34" charset="-120"/>
              <a:ea typeface="微軟正黑體" panose="020B0604030504040204" pitchFamily="34" charset="-120"/>
            </a:rPr>
            <a:t>含</a:t>
          </a:r>
          <a:r>
            <a:rPr lang="en-US" sz="1400" b="1" dirty="0">
              <a:solidFill>
                <a:schemeClr val="tx1"/>
              </a:solidFill>
              <a:latin typeface="微軟正黑體" panose="020B0604030504040204" pitchFamily="34" charset="-120"/>
              <a:ea typeface="微軟正黑體" panose="020B0604030504040204" pitchFamily="34" charset="-120"/>
            </a:rPr>
            <a:t>)</a:t>
          </a:r>
          <a:r>
            <a:rPr lang="zh-TW" sz="1400" b="1" dirty="0">
              <a:solidFill>
                <a:schemeClr val="tx1"/>
              </a:solidFill>
              <a:latin typeface="微軟正黑體" panose="020B0604030504040204" pitchFamily="34" charset="-120"/>
              <a:ea typeface="微軟正黑體" panose="020B0604030504040204" pitchFamily="34" charset="-120"/>
            </a:rPr>
            <a:t>以上者</a:t>
          </a:r>
          <a:endParaRPr lang="en-US" altLang="zh-TW" sz="1400" b="1" dirty="0">
            <a:solidFill>
              <a:schemeClr val="tx1"/>
            </a:solidFill>
            <a:latin typeface="微軟正黑體" panose="020B0604030504040204" pitchFamily="34" charset="-120"/>
            <a:ea typeface="微軟正黑體" panose="020B0604030504040204" pitchFamily="34" charset="-120"/>
          </a:endParaRPr>
        </a:p>
        <a:p>
          <a:r>
            <a:rPr lang="zh-TW" sz="1400" b="1" dirty="0">
              <a:solidFill>
                <a:schemeClr val="tx1"/>
              </a:solidFill>
              <a:latin typeface="微軟正黑體" panose="020B0604030504040204" pitchFamily="34" charset="-120"/>
              <a:ea typeface="微軟正黑體" panose="020B0604030504040204" pitchFamily="34" charset="-120"/>
            </a:rPr>
            <a:t> </a:t>
          </a:r>
          <a:r>
            <a:rPr lang="en-US" sz="1400" b="1" dirty="0">
              <a:solidFill>
                <a:schemeClr val="tx1"/>
              </a:solidFill>
              <a:latin typeface="微軟正黑體" panose="020B0604030504040204" pitchFamily="34" charset="-120"/>
              <a:ea typeface="微軟正黑體" panose="020B0604030504040204" pitchFamily="34" charset="-120"/>
            </a:rPr>
            <a:t>(648</a:t>
          </a:r>
          <a:r>
            <a:rPr lang="zh-TW" sz="1400" b="1" dirty="0">
              <a:solidFill>
                <a:schemeClr val="tx1"/>
              </a:solidFill>
              <a:latin typeface="微軟正黑體" panose="020B0604030504040204" pitchFamily="34" charset="-120"/>
              <a:ea typeface="微軟正黑體" panose="020B0604030504040204" pitchFamily="34" charset="-120"/>
            </a:rPr>
            <a:t>小時 </a:t>
          </a:r>
          <a:r>
            <a:rPr lang="en-US" sz="1400" b="1" dirty="0">
              <a:solidFill>
                <a:schemeClr val="tx1"/>
              </a:solidFill>
              <a:latin typeface="微軟正黑體" panose="020B0604030504040204" pitchFamily="34" charset="-120"/>
              <a:ea typeface="微軟正黑體" panose="020B0604030504040204" pitchFamily="34" charset="-120"/>
            </a:rPr>
            <a:t>X 1/3=216</a:t>
          </a:r>
          <a:r>
            <a:rPr lang="zh-TW" sz="1400" b="1" dirty="0">
              <a:solidFill>
                <a:schemeClr val="tx1"/>
              </a:solidFill>
              <a:latin typeface="微軟正黑體" panose="020B0604030504040204" pitchFamily="34" charset="-120"/>
              <a:ea typeface="微軟正黑體" panose="020B0604030504040204" pitchFamily="34" charset="-120"/>
            </a:rPr>
            <a:t>小時</a:t>
          </a:r>
          <a:r>
            <a:rPr lang="en-US" sz="1400" b="1" dirty="0">
              <a:solidFill>
                <a:schemeClr val="tx1"/>
              </a:solidFill>
              <a:latin typeface="微軟正黑體" panose="020B0604030504040204" pitchFamily="34" charset="-120"/>
              <a:ea typeface="微軟正黑體" panose="020B0604030504040204" pitchFamily="34" charset="-120"/>
            </a:rPr>
            <a:t>)</a:t>
          </a:r>
          <a:r>
            <a:rPr lang="zh-TW" sz="1400" b="1" dirty="0">
              <a:latin typeface="微軟正黑體" panose="020B0604030504040204" pitchFamily="34" charset="-120"/>
              <a:ea typeface="微軟正黑體" panose="020B0604030504040204" pitchFamily="34" charset="-120"/>
            </a:rPr>
            <a:t> </a:t>
          </a:r>
        </a:p>
      </dgm:t>
    </dgm:pt>
    <dgm:pt modelId="{84581F7E-693C-49AA-A9DE-31FF5E841AD4}" type="parTrans" cxnId="{7CD78AB4-925C-450A-B88C-172C497E8A3C}">
      <dgm:prSet/>
      <dgm:spPr/>
      <dgm:t>
        <a:bodyPr/>
        <a:lstStyle/>
        <a:p>
          <a:endParaRPr lang="zh-TW" altLang="en-US" sz="2000">
            <a:latin typeface="微軟正黑體" panose="020B0604030504040204" pitchFamily="34" charset="-120"/>
            <a:ea typeface="微軟正黑體" panose="020B0604030504040204" pitchFamily="34" charset="-120"/>
          </a:endParaRPr>
        </a:p>
      </dgm:t>
    </dgm:pt>
    <dgm:pt modelId="{9AC50DD9-7A1F-4189-9691-5EDEC12E33F3}" type="sibTrans" cxnId="{7CD78AB4-925C-450A-B88C-172C497E8A3C}">
      <dgm:prSet custT="1"/>
      <dgm:spPr/>
      <dgm:t>
        <a:bodyPr/>
        <a:lstStyle/>
        <a:p>
          <a:endParaRPr lang="zh-TW" altLang="en-US" sz="1050">
            <a:latin typeface="微軟正黑體" panose="020B0604030504040204" pitchFamily="34" charset="-120"/>
            <a:ea typeface="微軟正黑體" panose="020B0604030504040204" pitchFamily="34" charset="-120"/>
          </a:endParaRPr>
        </a:p>
      </dgm:t>
    </dgm:pt>
    <dgm:pt modelId="{3EC8C914-45EB-4D24-AF29-B87CD89B2247}">
      <dgm:prSet custT="1"/>
      <dgm:spPr/>
      <dgm:t>
        <a:bodyPr/>
        <a:lstStyle/>
        <a:p>
          <a:r>
            <a:rPr lang="zh-TW" sz="1400" b="1" dirty="0">
              <a:solidFill>
                <a:schemeClr val="tx1"/>
              </a:solidFill>
              <a:latin typeface="微軟正黑體" panose="020B0604030504040204" pitchFamily="34" charset="-120"/>
              <a:ea typeface="微軟正黑體" panose="020B0604030504040204" pitchFamily="34" charset="-120"/>
            </a:rPr>
            <a:t>不按實習單位規定請假達三次</a:t>
          </a:r>
          <a:r>
            <a:rPr lang="en-US" sz="1400" b="1" dirty="0">
              <a:solidFill>
                <a:schemeClr val="tx1"/>
              </a:solidFill>
              <a:latin typeface="微軟正黑體" panose="020B0604030504040204" pitchFamily="34" charset="-120"/>
              <a:ea typeface="微軟正黑體" panose="020B0604030504040204" pitchFamily="34" charset="-120"/>
            </a:rPr>
            <a:t>(</a:t>
          </a:r>
          <a:r>
            <a:rPr lang="zh-TW" sz="1400" b="1" dirty="0">
              <a:solidFill>
                <a:schemeClr val="tx1"/>
              </a:solidFill>
              <a:latin typeface="微軟正黑體" panose="020B0604030504040204" pitchFamily="34" charset="-120"/>
              <a:ea typeface="微軟正黑體" panose="020B0604030504040204" pitchFamily="34" charset="-120"/>
            </a:rPr>
            <a:t>含</a:t>
          </a:r>
          <a:r>
            <a:rPr lang="en-US" sz="1400" b="1" dirty="0">
              <a:solidFill>
                <a:schemeClr val="tx1"/>
              </a:solidFill>
              <a:latin typeface="微軟正黑體" panose="020B0604030504040204" pitchFamily="34" charset="-120"/>
              <a:ea typeface="微軟正黑體" panose="020B0604030504040204" pitchFamily="34" charset="-120"/>
            </a:rPr>
            <a:t>)</a:t>
          </a:r>
          <a:r>
            <a:rPr lang="zh-TW" sz="1400" b="1" dirty="0">
              <a:solidFill>
                <a:schemeClr val="tx1"/>
              </a:solidFill>
              <a:latin typeface="微軟正黑體" panose="020B0604030504040204" pitchFamily="34" charset="-120"/>
              <a:ea typeface="微軟正黑體" panose="020B0604030504040204" pitchFamily="34" charset="-120"/>
            </a:rPr>
            <a:t>以上者</a:t>
          </a:r>
        </a:p>
      </dgm:t>
    </dgm:pt>
    <dgm:pt modelId="{AC53EBA1-927E-46E2-A5BE-A7C4AD571D6C}" type="parTrans" cxnId="{9B02C7D8-CC0D-46E9-A284-53CE45594C5B}">
      <dgm:prSet/>
      <dgm:spPr/>
      <dgm:t>
        <a:bodyPr/>
        <a:lstStyle/>
        <a:p>
          <a:endParaRPr lang="zh-TW" altLang="en-US" sz="2000">
            <a:latin typeface="微軟正黑體" panose="020B0604030504040204" pitchFamily="34" charset="-120"/>
            <a:ea typeface="微軟正黑體" panose="020B0604030504040204" pitchFamily="34" charset="-120"/>
          </a:endParaRPr>
        </a:p>
      </dgm:t>
    </dgm:pt>
    <dgm:pt modelId="{BA6EE523-5C4B-47D0-8BB2-4E5FDBEB9046}" type="sibTrans" cxnId="{9B02C7D8-CC0D-46E9-A284-53CE45594C5B}">
      <dgm:prSet custT="1"/>
      <dgm:spPr/>
      <dgm:t>
        <a:bodyPr/>
        <a:lstStyle/>
        <a:p>
          <a:endParaRPr lang="zh-TW" altLang="en-US" sz="1050">
            <a:latin typeface="微軟正黑體" panose="020B0604030504040204" pitchFamily="34" charset="-120"/>
            <a:ea typeface="微軟正黑體" panose="020B0604030504040204" pitchFamily="34" charset="-120"/>
          </a:endParaRPr>
        </a:p>
      </dgm:t>
    </dgm:pt>
    <dgm:pt modelId="{DCCC2136-2565-4E06-876A-74983B36964B}">
      <dgm:prSet custT="1"/>
      <dgm:spPr/>
      <dgm:t>
        <a:bodyPr/>
        <a:lstStyle/>
        <a:p>
          <a:r>
            <a:rPr lang="zh-TW" sz="1400" b="1" dirty="0">
              <a:solidFill>
                <a:schemeClr val="tx1"/>
              </a:solidFill>
              <a:latin typeface="微軟正黑體" panose="020B0604030504040204" pitchFamily="34" charset="-120"/>
              <a:ea typeface="微軟正黑體" panose="020B0604030504040204" pitchFamily="34" charset="-120"/>
            </a:rPr>
            <a:t>連續三天</a:t>
          </a:r>
          <a:r>
            <a:rPr lang="en-US" sz="1400" b="1" dirty="0">
              <a:solidFill>
                <a:schemeClr val="tx1"/>
              </a:solidFill>
              <a:latin typeface="微軟正黑體" panose="020B0604030504040204" pitchFamily="34" charset="-120"/>
              <a:ea typeface="微軟正黑體" panose="020B0604030504040204" pitchFamily="34" charset="-120"/>
            </a:rPr>
            <a:t>(</a:t>
          </a:r>
          <a:r>
            <a:rPr lang="zh-TW" sz="1400" b="1" dirty="0">
              <a:solidFill>
                <a:schemeClr val="tx1"/>
              </a:solidFill>
              <a:latin typeface="微軟正黑體" panose="020B0604030504040204" pitchFamily="34" charset="-120"/>
              <a:ea typeface="微軟正黑體" panose="020B0604030504040204" pitchFamily="34" charset="-120"/>
            </a:rPr>
            <a:t>含</a:t>
          </a:r>
          <a:r>
            <a:rPr lang="en-US" sz="1400" b="1" dirty="0">
              <a:solidFill>
                <a:schemeClr val="tx1"/>
              </a:solidFill>
              <a:latin typeface="微軟正黑體" panose="020B0604030504040204" pitchFamily="34" charset="-120"/>
              <a:ea typeface="微軟正黑體" panose="020B0604030504040204" pitchFamily="34" charset="-120"/>
            </a:rPr>
            <a:t>)</a:t>
          </a:r>
          <a:r>
            <a:rPr lang="zh-TW" sz="1400" b="1" dirty="0">
              <a:solidFill>
                <a:schemeClr val="tx1"/>
              </a:solidFill>
              <a:latin typeface="微軟正黑體" panose="020B0604030504040204" pitchFamily="34" charset="-120"/>
              <a:ea typeface="微軟正黑體" panose="020B0604030504040204" pitchFamily="34" charset="-120"/>
            </a:rPr>
            <a:t>以上未依公司規定辦理請假，而不到班者</a:t>
          </a:r>
        </a:p>
      </dgm:t>
    </dgm:pt>
    <dgm:pt modelId="{DA924412-72A3-401F-A723-534BC1CD0D19}" type="parTrans" cxnId="{0DBE9C3E-6EF4-4CAA-AD16-99CC8E6BABFE}">
      <dgm:prSet/>
      <dgm:spPr/>
      <dgm:t>
        <a:bodyPr/>
        <a:lstStyle/>
        <a:p>
          <a:endParaRPr lang="zh-TW" altLang="en-US" sz="2000">
            <a:latin typeface="微軟正黑體" panose="020B0604030504040204" pitchFamily="34" charset="-120"/>
            <a:ea typeface="微軟正黑體" panose="020B0604030504040204" pitchFamily="34" charset="-120"/>
          </a:endParaRPr>
        </a:p>
      </dgm:t>
    </dgm:pt>
    <dgm:pt modelId="{36BEFA08-6F32-46AD-B6A4-C4B81A8EA3FE}" type="sibTrans" cxnId="{0DBE9C3E-6EF4-4CAA-AD16-99CC8E6BABFE}">
      <dgm:prSet custT="1"/>
      <dgm:spPr/>
      <dgm:t>
        <a:bodyPr/>
        <a:lstStyle/>
        <a:p>
          <a:endParaRPr lang="zh-TW" altLang="en-US" sz="1050">
            <a:latin typeface="微軟正黑體" panose="020B0604030504040204" pitchFamily="34" charset="-120"/>
            <a:ea typeface="微軟正黑體" panose="020B0604030504040204" pitchFamily="34" charset="-120"/>
          </a:endParaRPr>
        </a:p>
      </dgm:t>
    </dgm:pt>
    <dgm:pt modelId="{B4625FAE-F29A-434A-B584-A9EAE5386F66}">
      <dgm:prSet custT="1"/>
      <dgm:spPr/>
      <dgm:t>
        <a:bodyPr/>
        <a:lstStyle/>
        <a:p>
          <a:r>
            <a:rPr lang="zh-TW" altLang="en-US" sz="1400" b="1" dirty="0">
              <a:solidFill>
                <a:schemeClr val="tx1"/>
              </a:solidFill>
              <a:latin typeface="微軟正黑體" panose="020B0604030504040204" pitchFamily="34" charset="-120"/>
              <a:ea typeface="微軟正黑體" panose="020B0604030504040204" pitchFamily="34" charset="-120"/>
            </a:rPr>
            <a:t>經醫師證明，不宜繼續實習者</a:t>
          </a:r>
        </a:p>
      </dgm:t>
    </dgm:pt>
    <dgm:pt modelId="{D6240E1A-114B-4A2D-9E2C-4145299C143C}" type="parTrans" cxnId="{E3B301E3-49D7-47B5-9B6F-4863F0EEF8A6}">
      <dgm:prSet/>
      <dgm:spPr/>
      <dgm:t>
        <a:bodyPr/>
        <a:lstStyle/>
        <a:p>
          <a:endParaRPr lang="zh-TW" altLang="en-US" sz="2000">
            <a:latin typeface="微軟正黑體" panose="020B0604030504040204" pitchFamily="34" charset="-120"/>
            <a:ea typeface="微軟正黑體" panose="020B0604030504040204" pitchFamily="34" charset="-120"/>
          </a:endParaRPr>
        </a:p>
      </dgm:t>
    </dgm:pt>
    <dgm:pt modelId="{5EA116F1-BC0A-458B-94BC-581DE926D24D}" type="sibTrans" cxnId="{E3B301E3-49D7-47B5-9B6F-4863F0EEF8A6}">
      <dgm:prSet custT="1"/>
      <dgm:spPr/>
      <dgm:t>
        <a:bodyPr/>
        <a:lstStyle/>
        <a:p>
          <a:endParaRPr lang="zh-TW" altLang="en-US" sz="1050">
            <a:latin typeface="微軟正黑體" panose="020B0604030504040204" pitchFamily="34" charset="-120"/>
            <a:ea typeface="微軟正黑體" panose="020B0604030504040204" pitchFamily="34" charset="-120"/>
          </a:endParaRPr>
        </a:p>
      </dgm:t>
    </dgm:pt>
    <dgm:pt modelId="{233E2E86-7BD2-4D2F-B1D8-D72E89C47C89}">
      <dgm:prSet custT="1"/>
      <dgm:spPr/>
      <dgm:t>
        <a:bodyPr/>
        <a:lstStyle/>
        <a:p>
          <a:r>
            <a:rPr lang="zh-TW" altLang="en-US" sz="1400" b="1" dirty="0">
              <a:solidFill>
                <a:schemeClr val="tx1"/>
              </a:solidFill>
              <a:latin typeface="微軟正黑體" panose="020B0604030504040204" pitchFamily="34" charset="-120"/>
              <a:ea typeface="微軟正黑體" panose="020B0604030504040204" pitchFamily="34" charset="-120"/>
            </a:rPr>
            <a:t>違反校規情節嚴重，經學校決議退學者</a:t>
          </a:r>
        </a:p>
      </dgm:t>
    </dgm:pt>
    <dgm:pt modelId="{D46BEC07-B04A-4839-B259-3FEDFA9AF449}" type="parTrans" cxnId="{6F225AA7-43C0-4246-AFCB-23FA0942EB81}">
      <dgm:prSet/>
      <dgm:spPr/>
      <dgm:t>
        <a:bodyPr/>
        <a:lstStyle/>
        <a:p>
          <a:endParaRPr lang="zh-TW" altLang="en-US" sz="2000">
            <a:latin typeface="微軟正黑體" panose="020B0604030504040204" pitchFamily="34" charset="-120"/>
            <a:ea typeface="微軟正黑體" panose="020B0604030504040204" pitchFamily="34" charset="-120"/>
          </a:endParaRPr>
        </a:p>
      </dgm:t>
    </dgm:pt>
    <dgm:pt modelId="{FA80ED74-3C87-441A-B3E4-E318EB1A646B}" type="sibTrans" cxnId="{6F225AA7-43C0-4246-AFCB-23FA0942EB81}">
      <dgm:prSet custT="1"/>
      <dgm:spPr/>
      <dgm:t>
        <a:bodyPr/>
        <a:lstStyle/>
        <a:p>
          <a:endParaRPr lang="zh-TW" altLang="en-US" sz="1050">
            <a:latin typeface="微軟正黑體" panose="020B0604030504040204" pitchFamily="34" charset="-120"/>
            <a:ea typeface="微軟正黑體" panose="020B0604030504040204" pitchFamily="34" charset="-120"/>
          </a:endParaRPr>
        </a:p>
      </dgm:t>
    </dgm:pt>
    <dgm:pt modelId="{42D54F08-09D0-43FB-80A0-B7A6B085D006}">
      <dgm:prSet custT="1"/>
      <dgm:spPr/>
      <dgm:t>
        <a:bodyPr/>
        <a:lstStyle/>
        <a:p>
          <a:r>
            <a:rPr lang="zh-TW" altLang="en-US" sz="1400" b="1" dirty="0">
              <a:solidFill>
                <a:schemeClr val="tx1"/>
              </a:solidFill>
              <a:latin typeface="微軟正黑體" panose="020B0604030504040204" pitchFamily="34" charset="-120"/>
              <a:ea typeface="微軟正黑體" panose="020B0604030504040204" pitchFamily="34" charset="-120"/>
            </a:rPr>
            <a:t>其他因重大原因而經實習委員會認定無法繼續實習者</a:t>
          </a:r>
        </a:p>
      </dgm:t>
    </dgm:pt>
    <dgm:pt modelId="{43634321-BD29-4280-B9B8-F24495171F19}" type="parTrans" cxnId="{7804BCA0-30FA-4574-87DD-677A1E32BBE9}">
      <dgm:prSet/>
      <dgm:spPr/>
      <dgm:t>
        <a:bodyPr/>
        <a:lstStyle/>
        <a:p>
          <a:endParaRPr lang="zh-TW" altLang="en-US" sz="2000">
            <a:latin typeface="微軟正黑體" panose="020B0604030504040204" pitchFamily="34" charset="-120"/>
            <a:ea typeface="微軟正黑體" panose="020B0604030504040204" pitchFamily="34" charset="-120"/>
          </a:endParaRPr>
        </a:p>
      </dgm:t>
    </dgm:pt>
    <dgm:pt modelId="{5D2AFBA1-5C39-4C3B-B9DD-FFC315EDBE13}" type="sibTrans" cxnId="{7804BCA0-30FA-4574-87DD-677A1E32BBE9}">
      <dgm:prSet/>
      <dgm:spPr/>
      <dgm:t>
        <a:bodyPr/>
        <a:lstStyle/>
        <a:p>
          <a:endParaRPr lang="zh-TW" altLang="en-US" sz="2000">
            <a:latin typeface="微軟正黑體" panose="020B0604030504040204" pitchFamily="34" charset="-120"/>
            <a:ea typeface="微軟正黑體" panose="020B0604030504040204" pitchFamily="34" charset="-120"/>
          </a:endParaRPr>
        </a:p>
      </dgm:t>
    </dgm:pt>
    <dgm:pt modelId="{6BD8BD96-1AB5-4969-91B5-913D5D415BA1}" type="pres">
      <dgm:prSet presAssocID="{7A6D3A23-1B38-4B8A-9FDD-4930E45A3063}" presName="diagram" presStyleCnt="0">
        <dgm:presLayoutVars>
          <dgm:dir/>
          <dgm:resizeHandles val="exact"/>
        </dgm:presLayoutVars>
      </dgm:prSet>
      <dgm:spPr/>
    </dgm:pt>
    <dgm:pt modelId="{8F8BD465-6DA1-401C-BC53-73453E66AB16}" type="pres">
      <dgm:prSet presAssocID="{472F42B9-B053-4F0B-A63C-2A87807562BB}" presName="node" presStyleLbl="node1" presStyleIdx="0" presStyleCnt="6" custScaleX="106064" custScaleY="117690">
        <dgm:presLayoutVars>
          <dgm:bulletEnabled val="1"/>
        </dgm:presLayoutVars>
      </dgm:prSet>
      <dgm:spPr/>
    </dgm:pt>
    <dgm:pt modelId="{B6DA8544-0F1B-4B26-B747-5A72F7F81923}" type="pres">
      <dgm:prSet presAssocID="{9AC50DD9-7A1F-4189-9691-5EDEC12E33F3}" presName="sibTrans" presStyleLbl="sibTrans2D1" presStyleIdx="0" presStyleCnt="5"/>
      <dgm:spPr/>
    </dgm:pt>
    <dgm:pt modelId="{89D9EFC0-BC67-44A3-AA77-BFB149064923}" type="pres">
      <dgm:prSet presAssocID="{9AC50DD9-7A1F-4189-9691-5EDEC12E33F3}" presName="connectorText" presStyleLbl="sibTrans2D1" presStyleIdx="0" presStyleCnt="5"/>
      <dgm:spPr/>
    </dgm:pt>
    <dgm:pt modelId="{E2E4EE34-AAD5-4DFD-A942-2A2075D4342E}" type="pres">
      <dgm:prSet presAssocID="{3EC8C914-45EB-4D24-AF29-B87CD89B2247}" presName="node" presStyleLbl="node1" presStyleIdx="1" presStyleCnt="6">
        <dgm:presLayoutVars>
          <dgm:bulletEnabled val="1"/>
        </dgm:presLayoutVars>
      </dgm:prSet>
      <dgm:spPr/>
    </dgm:pt>
    <dgm:pt modelId="{BADF9D6F-22A8-4E3A-B059-B6E36E94F96B}" type="pres">
      <dgm:prSet presAssocID="{BA6EE523-5C4B-47D0-8BB2-4E5FDBEB9046}" presName="sibTrans" presStyleLbl="sibTrans2D1" presStyleIdx="1" presStyleCnt="5"/>
      <dgm:spPr/>
    </dgm:pt>
    <dgm:pt modelId="{89BAE59A-571C-4F96-9395-2A1AE3C9FC6C}" type="pres">
      <dgm:prSet presAssocID="{BA6EE523-5C4B-47D0-8BB2-4E5FDBEB9046}" presName="connectorText" presStyleLbl="sibTrans2D1" presStyleIdx="1" presStyleCnt="5"/>
      <dgm:spPr/>
    </dgm:pt>
    <dgm:pt modelId="{F1A5EEA6-9D89-46CB-AF00-74C220D727C0}" type="pres">
      <dgm:prSet presAssocID="{DCCC2136-2565-4E06-876A-74983B36964B}" presName="node" presStyleLbl="node1" presStyleIdx="2" presStyleCnt="6">
        <dgm:presLayoutVars>
          <dgm:bulletEnabled val="1"/>
        </dgm:presLayoutVars>
      </dgm:prSet>
      <dgm:spPr/>
    </dgm:pt>
    <dgm:pt modelId="{4A1CA00F-4D5D-4949-B0DB-B4BC43D36C16}" type="pres">
      <dgm:prSet presAssocID="{36BEFA08-6F32-46AD-B6A4-C4B81A8EA3FE}" presName="sibTrans" presStyleLbl="sibTrans2D1" presStyleIdx="2" presStyleCnt="5"/>
      <dgm:spPr/>
    </dgm:pt>
    <dgm:pt modelId="{BA45631F-52D7-4D75-8A4C-2B1DC5A82281}" type="pres">
      <dgm:prSet presAssocID="{36BEFA08-6F32-46AD-B6A4-C4B81A8EA3FE}" presName="connectorText" presStyleLbl="sibTrans2D1" presStyleIdx="2" presStyleCnt="5"/>
      <dgm:spPr/>
    </dgm:pt>
    <dgm:pt modelId="{E32C7A0B-FAAA-4D03-BED3-B31A69D7C63C}" type="pres">
      <dgm:prSet presAssocID="{B4625FAE-F29A-434A-B584-A9EAE5386F66}" presName="node" presStyleLbl="node1" presStyleIdx="3" presStyleCnt="6">
        <dgm:presLayoutVars>
          <dgm:bulletEnabled val="1"/>
        </dgm:presLayoutVars>
      </dgm:prSet>
      <dgm:spPr/>
    </dgm:pt>
    <dgm:pt modelId="{B106EF54-C888-42AC-9593-AFC2E1D0C8E5}" type="pres">
      <dgm:prSet presAssocID="{5EA116F1-BC0A-458B-94BC-581DE926D24D}" presName="sibTrans" presStyleLbl="sibTrans2D1" presStyleIdx="3" presStyleCnt="5"/>
      <dgm:spPr/>
    </dgm:pt>
    <dgm:pt modelId="{4E695320-E538-4A63-8383-C8EB5AA9E9EB}" type="pres">
      <dgm:prSet presAssocID="{5EA116F1-BC0A-458B-94BC-581DE926D24D}" presName="connectorText" presStyleLbl="sibTrans2D1" presStyleIdx="3" presStyleCnt="5"/>
      <dgm:spPr/>
    </dgm:pt>
    <dgm:pt modelId="{5A79790F-9310-4FBD-A3B5-177754A3FD73}" type="pres">
      <dgm:prSet presAssocID="{233E2E86-7BD2-4D2F-B1D8-D72E89C47C89}" presName="node" presStyleLbl="node1" presStyleIdx="4" presStyleCnt="6">
        <dgm:presLayoutVars>
          <dgm:bulletEnabled val="1"/>
        </dgm:presLayoutVars>
      </dgm:prSet>
      <dgm:spPr/>
    </dgm:pt>
    <dgm:pt modelId="{EE506B37-C0EE-4CB8-91B1-BCC15E75DA1B}" type="pres">
      <dgm:prSet presAssocID="{FA80ED74-3C87-441A-B3E4-E318EB1A646B}" presName="sibTrans" presStyleLbl="sibTrans2D1" presStyleIdx="4" presStyleCnt="5"/>
      <dgm:spPr/>
    </dgm:pt>
    <dgm:pt modelId="{4E347573-282C-4654-A8EB-A341015C3B48}" type="pres">
      <dgm:prSet presAssocID="{FA80ED74-3C87-441A-B3E4-E318EB1A646B}" presName="connectorText" presStyleLbl="sibTrans2D1" presStyleIdx="4" presStyleCnt="5"/>
      <dgm:spPr/>
    </dgm:pt>
    <dgm:pt modelId="{A1A1B12F-0226-4BF2-BB4D-A37B0F0530E8}" type="pres">
      <dgm:prSet presAssocID="{42D54F08-09D0-43FB-80A0-B7A6B085D006}" presName="node" presStyleLbl="node1" presStyleIdx="5" presStyleCnt="6">
        <dgm:presLayoutVars>
          <dgm:bulletEnabled val="1"/>
        </dgm:presLayoutVars>
      </dgm:prSet>
      <dgm:spPr/>
    </dgm:pt>
  </dgm:ptLst>
  <dgm:cxnLst>
    <dgm:cxn modelId="{F7618D09-8E56-4236-8EE5-F4CC894FEFB8}" type="presOf" srcId="{FA80ED74-3C87-441A-B3E4-E318EB1A646B}" destId="{EE506B37-C0EE-4CB8-91B1-BCC15E75DA1B}" srcOrd="0" destOrd="0" presId="urn:microsoft.com/office/officeart/2005/8/layout/process5"/>
    <dgm:cxn modelId="{1C1EF611-F40E-4D97-AE81-8C9112DC5D37}" type="presOf" srcId="{3EC8C914-45EB-4D24-AF29-B87CD89B2247}" destId="{E2E4EE34-AAD5-4DFD-A942-2A2075D4342E}" srcOrd="0" destOrd="0" presId="urn:microsoft.com/office/officeart/2005/8/layout/process5"/>
    <dgm:cxn modelId="{8FEA8D15-CCE7-4286-8AA0-B4F108BE9448}" type="presOf" srcId="{B4625FAE-F29A-434A-B584-A9EAE5386F66}" destId="{E32C7A0B-FAAA-4D03-BED3-B31A69D7C63C}" srcOrd="0" destOrd="0" presId="urn:microsoft.com/office/officeart/2005/8/layout/process5"/>
    <dgm:cxn modelId="{308C4A3C-9B20-4F94-A98F-6E91C2D857C8}" type="presOf" srcId="{BA6EE523-5C4B-47D0-8BB2-4E5FDBEB9046}" destId="{BADF9D6F-22A8-4E3A-B059-B6E36E94F96B}" srcOrd="0" destOrd="0" presId="urn:microsoft.com/office/officeart/2005/8/layout/process5"/>
    <dgm:cxn modelId="{0DBE9C3E-6EF4-4CAA-AD16-99CC8E6BABFE}" srcId="{7A6D3A23-1B38-4B8A-9FDD-4930E45A3063}" destId="{DCCC2136-2565-4E06-876A-74983B36964B}" srcOrd="2" destOrd="0" parTransId="{DA924412-72A3-401F-A723-534BC1CD0D19}" sibTransId="{36BEFA08-6F32-46AD-B6A4-C4B81A8EA3FE}"/>
    <dgm:cxn modelId="{6D02134A-BE70-4008-85D0-CF7F61A0D17C}" type="presOf" srcId="{7A6D3A23-1B38-4B8A-9FDD-4930E45A3063}" destId="{6BD8BD96-1AB5-4969-91B5-913D5D415BA1}" srcOrd="0" destOrd="0" presId="urn:microsoft.com/office/officeart/2005/8/layout/process5"/>
    <dgm:cxn modelId="{91DF3350-1176-40CA-A094-B880CAC33D03}" type="presOf" srcId="{BA6EE523-5C4B-47D0-8BB2-4E5FDBEB9046}" destId="{89BAE59A-571C-4F96-9395-2A1AE3C9FC6C}" srcOrd="1" destOrd="0" presId="urn:microsoft.com/office/officeart/2005/8/layout/process5"/>
    <dgm:cxn modelId="{DE8B7F53-B9B4-4D2D-9156-B484B25476ED}" type="presOf" srcId="{42D54F08-09D0-43FB-80A0-B7A6B085D006}" destId="{A1A1B12F-0226-4BF2-BB4D-A37B0F0530E8}" srcOrd="0" destOrd="0" presId="urn:microsoft.com/office/officeart/2005/8/layout/process5"/>
    <dgm:cxn modelId="{DD349095-4619-44B1-8B7C-2140A71B234D}" type="presOf" srcId="{472F42B9-B053-4F0B-A63C-2A87807562BB}" destId="{8F8BD465-6DA1-401C-BC53-73453E66AB16}" srcOrd="0" destOrd="0" presId="urn:microsoft.com/office/officeart/2005/8/layout/process5"/>
    <dgm:cxn modelId="{B0842898-30C3-495F-A171-996D9CB0678C}" type="presOf" srcId="{36BEFA08-6F32-46AD-B6A4-C4B81A8EA3FE}" destId="{4A1CA00F-4D5D-4949-B0DB-B4BC43D36C16}" srcOrd="0" destOrd="0" presId="urn:microsoft.com/office/officeart/2005/8/layout/process5"/>
    <dgm:cxn modelId="{175FEB9B-4F4F-480C-A584-C3FA7601AE7A}" type="presOf" srcId="{5EA116F1-BC0A-458B-94BC-581DE926D24D}" destId="{B106EF54-C888-42AC-9593-AFC2E1D0C8E5}" srcOrd="0" destOrd="0" presId="urn:microsoft.com/office/officeart/2005/8/layout/process5"/>
    <dgm:cxn modelId="{4CA7DD9D-09F8-45BE-9564-B0FB272A6D22}" type="presOf" srcId="{9AC50DD9-7A1F-4189-9691-5EDEC12E33F3}" destId="{B6DA8544-0F1B-4B26-B747-5A72F7F81923}" srcOrd="0" destOrd="0" presId="urn:microsoft.com/office/officeart/2005/8/layout/process5"/>
    <dgm:cxn modelId="{04154B9F-7299-4D56-94B7-CD56066E94AA}" type="presOf" srcId="{FA80ED74-3C87-441A-B3E4-E318EB1A646B}" destId="{4E347573-282C-4654-A8EB-A341015C3B48}" srcOrd="1" destOrd="0" presId="urn:microsoft.com/office/officeart/2005/8/layout/process5"/>
    <dgm:cxn modelId="{7804BCA0-30FA-4574-87DD-677A1E32BBE9}" srcId="{7A6D3A23-1B38-4B8A-9FDD-4930E45A3063}" destId="{42D54F08-09D0-43FB-80A0-B7A6B085D006}" srcOrd="5" destOrd="0" parTransId="{43634321-BD29-4280-B9B8-F24495171F19}" sibTransId="{5D2AFBA1-5C39-4C3B-B9DD-FFC315EDBE13}"/>
    <dgm:cxn modelId="{6F225AA7-43C0-4246-AFCB-23FA0942EB81}" srcId="{7A6D3A23-1B38-4B8A-9FDD-4930E45A3063}" destId="{233E2E86-7BD2-4D2F-B1D8-D72E89C47C89}" srcOrd="4" destOrd="0" parTransId="{D46BEC07-B04A-4839-B259-3FEDFA9AF449}" sibTransId="{FA80ED74-3C87-441A-B3E4-E318EB1A646B}"/>
    <dgm:cxn modelId="{3D241DB4-E478-40CB-938B-41FE225DFD44}" type="presOf" srcId="{9AC50DD9-7A1F-4189-9691-5EDEC12E33F3}" destId="{89D9EFC0-BC67-44A3-AA77-BFB149064923}" srcOrd="1" destOrd="0" presId="urn:microsoft.com/office/officeart/2005/8/layout/process5"/>
    <dgm:cxn modelId="{7CD78AB4-925C-450A-B88C-172C497E8A3C}" srcId="{7A6D3A23-1B38-4B8A-9FDD-4930E45A3063}" destId="{472F42B9-B053-4F0B-A63C-2A87807562BB}" srcOrd="0" destOrd="0" parTransId="{84581F7E-693C-49AA-A9DE-31FF5E841AD4}" sibTransId="{9AC50DD9-7A1F-4189-9691-5EDEC12E33F3}"/>
    <dgm:cxn modelId="{0588E7C5-D7D9-49DC-8A8C-576B107A9FFA}" type="presOf" srcId="{36BEFA08-6F32-46AD-B6A4-C4B81A8EA3FE}" destId="{BA45631F-52D7-4D75-8A4C-2B1DC5A82281}" srcOrd="1" destOrd="0" presId="urn:microsoft.com/office/officeart/2005/8/layout/process5"/>
    <dgm:cxn modelId="{993B39D0-3AA8-49AA-A492-1641A2B6481D}" type="presOf" srcId="{DCCC2136-2565-4E06-876A-74983B36964B}" destId="{F1A5EEA6-9D89-46CB-AF00-74C220D727C0}" srcOrd="0" destOrd="0" presId="urn:microsoft.com/office/officeart/2005/8/layout/process5"/>
    <dgm:cxn modelId="{9B02C7D8-CC0D-46E9-A284-53CE45594C5B}" srcId="{7A6D3A23-1B38-4B8A-9FDD-4930E45A3063}" destId="{3EC8C914-45EB-4D24-AF29-B87CD89B2247}" srcOrd="1" destOrd="0" parTransId="{AC53EBA1-927E-46E2-A5BE-A7C4AD571D6C}" sibTransId="{BA6EE523-5C4B-47D0-8BB2-4E5FDBEB9046}"/>
    <dgm:cxn modelId="{4A8377E1-9455-471D-9860-0A7248C02C67}" type="presOf" srcId="{5EA116F1-BC0A-458B-94BC-581DE926D24D}" destId="{4E695320-E538-4A63-8383-C8EB5AA9E9EB}" srcOrd="1" destOrd="0" presId="urn:microsoft.com/office/officeart/2005/8/layout/process5"/>
    <dgm:cxn modelId="{E3B301E3-49D7-47B5-9B6F-4863F0EEF8A6}" srcId="{7A6D3A23-1B38-4B8A-9FDD-4930E45A3063}" destId="{B4625FAE-F29A-434A-B584-A9EAE5386F66}" srcOrd="3" destOrd="0" parTransId="{D6240E1A-114B-4A2D-9E2C-4145299C143C}" sibTransId="{5EA116F1-BC0A-458B-94BC-581DE926D24D}"/>
    <dgm:cxn modelId="{E94018F8-F9AD-4A2D-BEED-73267CEFAC0B}" type="presOf" srcId="{233E2E86-7BD2-4D2F-B1D8-D72E89C47C89}" destId="{5A79790F-9310-4FBD-A3B5-177754A3FD73}" srcOrd="0" destOrd="0" presId="urn:microsoft.com/office/officeart/2005/8/layout/process5"/>
    <dgm:cxn modelId="{19C3D9AA-4BE8-44F1-BEDA-34280224DE11}" type="presParOf" srcId="{6BD8BD96-1AB5-4969-91B5-913D5D415BA1}" destId="{8F8BD465-6DA1-401C-BC53-73453E66AB16}" srcOrd="0" destOrd="0" presId="urn:microsoft.com/office/officeart/2005/8/layout/process5"/>
    <dgm:cxn modelId="{17BE30B4-2A1C-4755-9637-16FC7EA3992F}" type="presParOf" srcId="{6BD8BD96-1AB5-4969-91B5-913D5D415BA1}" destId="{B6DA8544-0F1B-4B26-B747-5A72F7F81923}" srcOrd="1" destOrd="0" presId="urn:microsoft.com/office/officeart/2005/8/layout/process5"/>
    <dgm:cxn modelId="{0A4E3D4A-A2DC-424C-A565-23DDF929CCB3}" type="presParOf" srcId="{B6DA8544-0F1B-4B26-B747-5A72F7F81923}" destId="{89D9EFC0-BC67-44A3-AA77-BFB149064923}" srcOrd="0" destOrd="0" presId="urn:microsoft.com/office/officeart/2005/8/layout/process5"/>
    <dgm:cxn modelId="{2F67D4F6-EB5B-422E-AF99-288EE2C20E9E}" type="presParOf" srcId="{6BD8BD96-1AB5-4969-91B5-913D5D415BA1}" destId="{E2E4EE34-AAD5-4DFD-A942-2A2075D4342E}" srcOrd="2" destOrd="0" presId="urn:microsoft.com/office/officeart/2005/8/layout/process5"/>
    <dgm:cxn modelId="{0ACAC456-93A4-4301-A692-E915B8B66E50}" type="presParOf" srcId="{6BD8BD96-1AB5-4969-91B5-913D5D415BA1}" destId="{BADF9D6F-22A8-4E3A-B059-B6E36E94F96B}" srcOrd="3" destOrd="0" presId="urn:microsoft.com/office/officeart/2005/8/layout/process5"/>
    <dgm:cxn modelId="{4C321E66-3CAD-46F5-9D4F-C81240CADE78}" type="presParOf" srcId="{BADF9D6F-22A8-4E3A-B059-B6E36E94F96B}" destId="{89BAE59A-571C-4F96-9395-2A1AE3C9FC6C}" srcOrd="0" destOrd="0" presId="urn:microsoft.com/office/officeart/2005/8/layout/process5"/>
    <dgm:cxn modelId="{3DAFBCF5-07FF-4B62-92B0-04D79408827A}" type="presParOf" srcId="{6BD8BD96-1AB5-4969-91B5-913D5D415BA1}" destId="{F1A5EEA6-9D89-46CB-AF00-74C220D727C0}" srcOrd="4" destOrd="0" presId="urn:microsoft.com/office/officeart/2005/8/layout/process5"/>
    <dgm:cxn modelId="{6F554D28-9EC4-447F-A9E6-7DA462DB10CD}" type="presParOf" srcId="{6BD8BD96-1AB5-4969-91B5-913D5D415BA1}" destId="{4A1CA00F-4D5D-4949-B0DB-B4BC43D36C16}" srcOrd="5" destOrd="0" presId="urn:microsoft.com/office/officeart/2005/8/layout/process5"/>
    <dgm:cxn modelId="{35DDCC73-9D82-4BE9-93C5-59142C050B94}" type="presParOf" srcId="{4A1CA00F-4D5D-4949-B0DB-B4BC43D36C16}" destId="{BA45631F-52D7-4D75-8A4C-2B1DC5A82281}" srcOrd="0" destOrd="0" presId="urn:microsoft.com/office/officeart/2005/8/layout/process5"/>
    <dgm:cxn modelId="{20A8C5EF-84AA-442C-AEC0-CD8568BB5B05}" type="presParOf" srcId="{6BD8BD96-1AB5-4969-91B5-913D5D415BA1}" destId="{E32C7A0B-FAAA-4D03-BED3-B31A69D7C63C}" srcOrd="6" destOrd="0" presId="urn:microsoft.com/office/officeart/2005/8/layout/process5"/>
    <dgm:cxn modelId="{FA5D9BCB-A7CA-4D0D-BB66-C27D2664AD34}" type="presParOf" srcId="{6BD8BD96-1AB5-4969-91B5-913D5D415BA1}" destId="{B106EF54-C888-42AC-9593-AFC2E1D0C8E5}" srcOrd="7" destOrd="0" presId="urn:microsoft.com/office/officeart/2005/8/layout/process5"/>
    <dgm:cxn modelId="{E69A1E0C-4385-4E68-B46E-60565BCD985E}" type="presParOf" srcId="{B106EF54-C888-42AC-9593-AFC2E1D0C8E5}" destId="{4E695320-E538-4A63-8383-C8EB5AA9E9EB}" srcOrd="0" destOrd="0" presId="urn:microsoft.com/office/officeart/2005/8/layout/process5"/>
    <dgm:cxn modelId="{3A1AD58C-65E8-4128-B435-A7A7DCBEB5C1}" type="presParOf" srcId="{6BD8BD96-1AB5-4969-91B5-913D5D415BA1}" destId="{5A79790F-9310-4FBD-A3B5-177754A3FD73}" srcOrd="8" destOrd="0" presId="urn:microsoft.com/office/officeart/2005/8/layout/process5"/>
    <dgm:cxn modelId="{77CE6440-BABA-4CA2-B7B9-1A63B425D36B}" type="presParOf" srcId="{6BD8BD96-1AB5-4969-91B5-913D5D415BA1}" destId="{EE506B37-C0EE-4CB8-91B1-BCC15E75DA1B}" srcOrd="9" destOrd="0" presId="urn:microsoft.com/office/officeart/2005/8/layout/process5"/>
    <dgm:cxn modelId="{E8B1E3A6-615D-40B3-8D89-87C5C514524B}" type="presParOf" srcId="{EE506B37-C0EE-4CB8-91B1-BCC15E75DA1B}" destId="{4E347573-282C-4654-A8EB-A341015C3B48}" srcOrd="0" destOrd="0" presId="urn:microsoft.com/office/officeart/2005/8/layout/process5"/>
    <dgm:cxn modelId="{31FAFD20-7458-4E6E-83FC-A880A5015787}" type="presParOf" srcId="{6BD8BD96-1AB5-4969-91B5-913D5D415BA1}" destId="{A1A1B12F-0226-4BF2-BB4D-A37B0F0530E8}" srcOrd="10"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1427242-6983-40CA-B427-731AF6DABA33}" type="doc">
      <dgm:prSet loTypeId="urn:microsoft.com/office/officeart/2005/8/layout/bProcess3" loCatId="process" qsTypeId="urn:microsoft.com/office/officeart/2005/8/quickstyle/3d1" qsCatId="3D" csTypeId="urn:microsoft.com/office/officeart/2005/8/colors/colorful1" csCatId="colorful" phldr="1"/>
      <dgm:spPr/>
      <dgm:t>
        <a:bodyPr/>
        <a:lstStyle/>
        <a:p>
          <a:endParaRPr lang="zh-TW" altLang="en-US"/>
        </a:p>
      </dgm:t>
    </dgm:pt>
    <dgm:pt modelId="{146C6D2C-BBBC-441C-9989-DD4255B6CC86}">
      <dgm:prSet custT="1"/>
      <dgm:spPr/>
      <dgm:t>
        <a:bodyPr/>
        <a:lstStyle/>
        <a:p>
          <a:r>
            <a:rPr lang="zh-TW" altLang="en-US" sz="1800" b="1" dirty="0">
              <a:solidFill>
                <a:schemeClr val="tx1"/>
              </a:solidFill>
              <a:latin typeface="+mj-lt"/>
              <a:ea typeface="微軟正黑體" panose="020B0604030504040204" pitchFamily="34" charset="-120"/>
            </a:rPr>
            <a:t>一學年實習</a:t>
          </a:r>
          <a:r>
            <a:rPr lang="en-US" sz="1800" b="1" dirty="0">
              <a:solidFill>
                <a:schemeClr val="tx1"/>
              </a:solidFill>
              <a:latin typeface="+mj-lt"/>
              <a:ea typeface="微軟正黑體" panose="020B0604030504040204" pitchFamily="34" charset="-120"/>
            </a:rPr>
            <a:t> </a:t>
          </a:r>
          <a:r>
            <a:rPr lang="en-US" altLang="zh-TW" sz="1800" b="1" dirty="0">
              <a:solidFill>
                <a:schemeClr val="tx1"/>
              </a:solidFill>
              <a:latin typeface="+mj-lt"/>
              <a:ea typeface="微軟正黑體" panose="020B0604030504040204" pitchFamily="34" charset="-120"/>
            </a:rPr>
            <a:t>115/8/1</a:t>
          </a:r>
          <a:r>
            <a:rPr lang="en-US" sz="1800" b="1" dirty="0">
              <a:solidFill>
                <a:schemeClr val="tx1"/>
              </a:solidFill>
              <a:latin typeface="+mj-lt"/>
              <a:ea typeface="微軟正黑體" panose="020B0604030504040204" pitchFamily="34" charset="-120"/>
            </a:rPr>
            <a:t>~</a:t>
          </a:r>
          <a:r>
            <a:rPr lang="en-US" altLang="zh-TW" sz="1800" b="1" dirty="0">
              <a:solidFill>
                <a:schemeClr val="tx1"/>
              </a:solidFill>
              <a:latin typeface="+mj-lt"/>
              <a:ea typeface="微軟正黑體" panose="020B0604030504040204" pitchFamily="34" charset="-120"/>
            </a:rPr>
            <a:t>116/5/31</a:t>
          </a:r>
        </a:p>
        <a:p>
          <a:r>
            <a:rPr lang="en-US" altLang="zh-TW" sz="1800" b="1" dirty="0">
              <a:solidFill>
                <a:srgbClr val="FF0000"/>
              </a:solidFill>
              <a:latin typeface="+mj-lt"/>
              <a:ea typeface="微軟正黑體" panose="020B0604030504040204" pitchFamily="34" charset="-120"/>
            </a:rPr>
            <a:t>(</a:t>
          </a:r>
          <a:r>
            <a:rPr lang="zh-TW" altLang="en-US" sz="1800" b="1" dirty="0">
              <a:solidFill>
                <a:srgbClr val="FF0000"/>
              </a:solidFill>
              <a:latin typeface="+mj-lt"/>
              <a:ea typeface="微軟正黑體" panose="020B0604030504040204" pitchFamily="34" charset="-120"/>
            </a:rPr>
            <a:t>依合約時間而定</a:t>
          </a:r>
          <a:r>
            <a:rPr lang="en-US" altLang="zh-TW" sz="1800" b="1" dirty="0">
              <a:solidFill>
                <a:srgbClr val="FF0000"/>
              </a:solidFill>
              <a:latin typeface="+mj-lt"/>
              <a:ea typeface="微軟正黑體" panose="020B0604030504040204" pitchFamily="34" charset="-120"/>
            </a:rPr>
            <a:t>)</a:t>
          </a:r>
          <a:endParaRPr lang="zh-TW" sz="1800" b="1" dirty="0">
            <a:solidFill>
              <a:srgbClr val="FF0000"/>
            </a:solidFill>
            <a:latin typeface="+mj-lt"/>
            <a:ea typeface="微軟正黑體" panose="020B0604030504040204" pitchFamily="34" charset="-120"/>
          </a:endParaRPr>
        </a:p>
      </dgm:t>
    </dgm:pt>
    <dgm:pt modelId="{BF004076-4449-44FF-8CFF-DAE328FA0E5D}" type="parTrans" cxnId="{9D943FA4-690C-48E5-B36D-D34B6BDCDDA7}">
      <dgm:prSet/>
      <dgm:spPr/>
      <dgm:t>
        <a:bodyPr/>
        <a:lstStyle/>
        <a:p>
          <a:endParaRPr lang="zh-TW" altLang="en-US" sz="3600">
            <a:latin typeface="+mj-lt"/>
            <a:ea typeface="微軟正黑體" panose="020B0604030504040204" pitchFamily="34" charset="-120"/>
          </a:endParaRPr>
        </a:p>
      </dgm:t>
    </dgm:pt>
    <dgm:pt modelId="{0F3DF47F-B121-455D-976A-7E876B8FE60B}" type="sibTrans" cxnId="{9D943FA4-690C-48E5-B36D-D34B6BDCDDA7}">
      <dgm:prSet custT="1"/>
      <dgm:spPr>
        <a:ln w="25400"/>
      </dgm:spPr>
      <dgm:t>
        <a:bodyPr/>
        <a:lstStyle/>
        <a:p>
          <a:endParaRPr lang="zh-TW" altLang="en-US" sz="3600">
            <a:latin typeface="+mj-lt"/>
            <a:ea typeface="微軟正黑體" panose="020B0604030504040204" pitchFamily="34" charset="-120"/>
          </a:endParaRPr>
        </a:p>
      </dgm:t>
    </dgm:pt>
    <dgm:pt modelId="{35620B8E-0F01-49D6-B3C6-56B22DE1DD03}">
      <dgm:prSet custT="1"/>
      <dgm:spPr/>
      <dgm:t>
        <a:bodyPr/>
        <a:lstStyle/>
        <a:p>
          <a:r>
            <a:rPr lang="zh-TW" sz="1800" b="1" dirty="0">
              <a:solidFill>
                <a:srgbClr val="FFFF00"/>
              </a:solidFill>
              <a:latin typeface="+mj-lt"/>
              <a:ea typeface="微軟正黑體" panose="020B0604030504040204" pitchFamily="34" charset="-120"/>
            </a:rPr>
            <a:t>上學期</a:t>
          </a:r>
          <a:r>
            <a:rPr lang="en-US" altLang="zh-TW" sz="1800" b="1" dirty="0">
              <a:solidFill>
                <a:srgbClr val="FFFF00"/>
              </a:solidFill>
              <a:latin typeface="+mj-lt"/>
              <a:ea typeface="微軟正黑體" panose="020B0604030504040204" pitchFamily="34" charset="-120"/>
            </a:rPr>
            <a:t>:</a:t>
          </a:r>
          <a:r>
            <a:rPr lang="zh-TW" altLang="en-US" sz="1800" b="1" dirty="0">
              <a:solidFill>
                <a:srgbClr val="FFFF00"/>
              </a:solidFill>
              <a:latin typeface="+mj-lt"/>
              <a:ea typeface="微軟正黑體" panose="020B0604030504040204" pitchFamily="34" charset="-120"/>
            </a:rPr>
            <a:t> </a:t>
          </a:r>
          <a:r>
            <a:rPr lang="en-US" altLang="zh-TW" sz="1800" b="1" dirty="0">
              <a:solidFill>
                <a:schemeClr val="tx1"/>
              </a:solidFill>
              <a:latin typeface="+mj-lt"/>
              <a:ea typeface="微軟正黑體" panose="020B0604030504040204" pitchFamily="34" charset="-120"/>
            </a:rPr>
            <a:t>115/8/1~115/12/31</a:t>
          </a:r>
        </a:p>
        <a:p>
          <a:r>
            <a:rPr lang="zh-TW" sz="1800" b="1" dirty="0">
              <a:solidFill>
                <a:srgbClr val="FFFF00"/>
              </a:solidFill>
              <a:latin typeface="+mj-lt"/>
              <a:ea typeface="微軟正黑體" panose="020B0604030504040204" pitchFamily="34" charset="-120"/>
            </a:rPr>
            <a:t>下學期</a:t>
          </a:r>
          <a:r>
            <a:rPr lang="en-US" altLang="zh-TW" sz="1800" b="1" dirty="0">
              <a:solidFill>
                <a:srgbClr val="FFFF00"/>
              </a:solidFill>
              <a:latin typeface="+mj-lt"/>
              <a:ea typeface="微軟正黑體" panose="020B0604030504040204" pitchFamily="34" charset="-120"/>
            </a:rPr>
            <a:t>:</a:t>
          </a:r>
          <a:r>
            <a:rPr lang="zh-TW" altLang="en-US" sz="1800" b="1" dirty="0">
              <a:solidFill>
                <a:srgbClr val="FFFF00"/>
              </a:solidFill>
              <a:latin typeface="+mj-lt"/>
              <a:ea typeface="微軟正黑體" panose="020B0604030504040204" pitchFamily="34" charset="-120"/>
            </a:rPr>
            <a:t> </a:t>
          </a:r>
          <a:r>
            <a:rPr lang="en-US" sz="1800" b="1" dirty="0">
              <a:solidFill>
                <a:schemeClr val="tx1"/>
              </a:solidFill>
              <a:latin typeface="+mj-lt"/>
              <a:ea typeface="微軟正黑體" panose="020B0604030504040204" pitchFamily="34" charset="-120"/>
            </a:rPr>
            <a:t>11</a:t>
          </a:r>
          <a:r>
            <a:rPr lang="en-US" altLang="zh-TW" sz="1800" b="1" dirty="0">
              <a:solidFill>
                <a:schemeClr val="tx1"/>
              </a:solidFill>
              <a:latin typeface="+mj-lt"/>
              <a:ea typeface="微軟正黑體" panose="020B0604030504040204" pitchFamily="34" charset="-120"/>
            </a:rPr>
            <a:t>6/1/1</a:t>
          </a:r>
          <a:r>
            <a:rPr lang="en-US" sz="1800" b="1" dirty="0">
              <a:solidFill>
                <a:schemeClr val="tx1"/>
              </a:solidFill>
              <a:latin typeface="+mj-lt"/>
              <a:ea typeface="微軟正黑體" panose="020B0604030504040204" pitchFamily="34" charset="-120"/>
            </a:rPr>
            <a:t>~</a:t>
          </a:r>
          <a:r>
            <a:rPr lang="en-US" altLang="zh-TW" sz="1800" b="1" dirty="0">
              <a:solidFill>
                <a:schemeClr val="tx1"/>
              </a:solidFill>
              <a:latin typeface="+mj-lt"/>
              <a:ea typeface="微軟正黑體" panose="020B0604030504040204" pitchFamily="34" charset="-120"/>
            </a:rPr>
            <a:t>116/5/31</a:t>
          </a:r>
          <a:endParaRPr lang="zh-TW" sz="1800" b="1" dirty="0">
            <a:solidFill>
              <a:schemeClr val="tx1"/>
            </a:solidFill>
            <a:latin typeface="+mj-lt"/>
            <a:ea typeface="微軟正黑體" panose="020B0604030504040204" pitchFamily="34" charset="-120"/>
          </a:endParaRPr>
        </a:p>
      </dgm:t>
    </dgm:pt>
    <dgm:pt modelId="{003F1CBD-63B5-4376-911F-4579E5D21BEB}" type="parTrans" cxnId="{CD2BD0F6-CC73-44F3-965B-21462D53C4D5}">
      <dgm:prSet/>
      <dgm:spPr/>
      <dgm:t>
        <a:bodyPr/>
        <a:lstStyle/>
        <a:p>
          <a:endParaRPr lang="zh-TW" altLang="en-US" sz="3600">
            <a:latin typeface="+mj-lt"/>
            <a:ea typeface="微軟正黑體" panose="020B0604030504040204" pitchFamily="34" charset="-120"/>
          </a:endParaRPr>
        </a:p>
      </dgm:t>
    </dgm:pt>
    <dgm:pt modelId="{B9DCF1F2-362B-4BBD-A197-07A9F3B1A64E}" type="sibTrans" cxnId="{CD2BD0F6-CC73-44F3-965B-21462D53C4D5}">
      <dgm:prSet/>
      <dgm:spPr>
        <a:ln w="25400"/>
      </dgm:spPr>
      <dgm:t>
        <a:bodyPr/>
        <a:lstStyle/>
        <a:p>
          <a:endParaRPr lang="zh-TW" altLang="en-US" sz="3600">
            <a:latin typeface="+mj-lt"/>
            <a:ea typeface="微軟正黑體" panose="020B0604030504040204" pitchFamily="34" charset="-120"/>
          </a:endParaRPr>
        </a:p>
      </dgm:t>
    </dgm:pt>
    <dgm:pt modelId="{FBE209F6-4058-464A-8C82-2BEB5AC16E57}">
      <dgm:prSet custT="1"/>
      <dgm:spPr/>
      <dgm:t>
        <a:bodyPr/>
        <a:lstStyle/>
        <a:p>
          <a:pPr>
            <a:spcAft>
              <a:spcPts val="0"/>
            </a:spcAft>
          </a:pPr>
          <a:r>
            <a:rPr lang="zh-TW" sz="2000" b="1" dirty="0">
              <a:solidFill>
                <a:schemeClr val="tx1"/>
              </a:solidFill>
              <a:latin typeface="+mj-lt"/>
              <a:ea typeface="微軟正黑體" panose="020B0604030504040204" pitchFamily="34" charset="-120"/>
            </a:rPr>
            <a:t>實習時數：</a:t>
          </a:r>
          <a:endParaRPr lang="en-US" altLang="zh-TW" sz="2000" b="1" dirty="0">
            <a:solidFill>
              <a:schemeClr val="tx1"/>
            </a:solidFill>
            <a:latin typeface="+mj-lt"/>
            <a:ea typeface="微軟正黑體" panose="020B0604030504040204" pitchFamily="34" charset="-120"/>
          </a:endParaRPr>
        </a:p>
        <a:p>
          <a:pPr>
            <a:spcAft>
              <a:spcPts val="0"/>
            </a:spcAft>
          </a:pPr>
          <a:r>
            <a:rPr lang="zh-TW" altLang="en-US" sz="2000" b="1" dirty="0">
              <a:solidFill>
                <a:srgbClr val="FF0000"/>
              </a:solidFill>
              <a:latin typeface="+mj-lt"/>
              <a:ea typeface="微軟正黑體" panose="020B0604030504040204" pitchFamily="34" charset="-120"/>
            </a:rPr>
            <a:t>每</a:t>
          </a:r>
          <a:r>
            <a:rPr lang="zh-TW" sz="2000" b="1" dirty="0">
              <a:solidFill>
                <a:srgbClr val="FF0000"/>
              </a:solidFill>
              <a:latin typeface="+mj-lt"/>
              <a:ea typeface="微軟正黑體" panose="020B0604030504040204" pitchFamily="34" charset="-120"/>
            </a:rPr>
            <a:t>學期</a:t>
          </a:r>
          <a:r>
            <a:rPr lang="en-US" sz="2000" b="1" dirty="0">
              <a:solidFill>
                <a:srgbClr val="FF0000"/>
              </a:solidFill>
              <a:latin typeface="+mj-lt"/>
              <a:ea typeface="微軟正黑體" panose="020B0604030504040204" pitchFamily="34" charset="-120"/>
            </a:rPr>
            <a:t>648</a:t>
          </a:r>
          <a:r>
            <a:rPr lang="zh-TW" sz="2000" b="1" dirty="0">
              <a:solidFill>
                <a:srgbClr val="FF0000"/>
              </a:solidFill>
              <a:latin typeface="+mj-lt"/>
              <a:ea typeface="微軟正黑體" panose="020B0604030504040204" pitchFamily="34" charset="-120"/>
            </a:rPr>
            <a:t>小時</a:t>
          </a:r>
          <a:br>
            <a:rPr lang="en-US" altLang="zh-TW" sz="2000" b="1" dirty="0">
              <a:solidFill>
                <a:srgbClr val="FF0000"/>
              </a:solidFill>
              <a:latin typeface="+mj-lt"/>
              <a:ea typeface="微軟正黑體" panose="020B0604030504040204" pitchFamily="34" charset="-120"/>
            </a:rPr>
          </a:br>
          <a:r>
            <a:rPr lang="zh-TW" altLang="en-US" sz="2000" b="1" dirty="0">
              <a:solidFill>
                <a:srgbClr val="FF0000"/>
              </a:solidFill>
              <a:latin typeface="+mj-lt"/>
              <a:ea typeface="微軟正黑體" panose="020B0604030504040204" pitchFamily="34" charset="-120"/>
            </a:rPr>
            <a:t>以上，不超過</a:t>
          </a:r>
          <a:r>
            <a:rPr lang="en-US" altLang="zh-TW" sz="2000" b="1" dirty="0">
              <a:solidFill>
                <a:srgbClr val="FF0000"/>
              </a:solidFill>
              <a:latin typeface="+mj-lt"/>
              <a:ea typeface="微軟正黑體" panose="020B0604030504040204" pitchFamily="34" charset="-120"/>
            </a:rPr>
            <a:t>720</a:t>
          </a:r>
          <a:r>
            <a:rPr lang="zh-TW" altLang="en-US" sz="2000" b="1" dirty="0">
              <a:solidFill>
                <a:srgbClr val="FF0000"/>
              </a:solidFill>
              <a:latin typeface="+mj-lt"/>
              <a:ea typeface="微軟正黑體" panose="020B0604030504040204" pitchFamily="34" charset="-120"/>
            </a:rPr>
            <a:t>小時</a:t>
          </a:r>
          <a:endParaRPr lang="en-US" altLang="zh-TW" sz="2000" b="1" dirty="0">
            <a:solidFill>
              <a:srgbClr val="FF0000"/>
            </a:solidFill>
            <a:latin typeface="+mj-lt"/>
            <a:ea typeface="微軟正黑體" panose="020B0604030504040204" pitchFamily="34" charset="-120"/>
          </a:endParaRPr>
        </a:p>
      </dgm:t>
    </dgm:pt>
    <dgm:pt modelId="{7846B113-6074-4504-AD2A-C06E8F0D6982}" type="parTrans" cxnId="{FBDB49E1-AA61-429E-BF0E-88AD1C013EB7}">
      <dgm:prSet/>
      <dgm:spPr/>
      <dgm:t>
        <a:bodyPr/>
        <a:lstStyle/>
        <a:p>
          <a:endParaRPr lang="zh-TW" altLang="en-US" sz="3600">
            <a:latin typeface="+mj-lt"/>
            <a:ea typeface="微軟正黑體" panose="020B0604030504040204" pitchFamily="34" charset="-120"/>
          </a:endParaRPr>
        </a:p>
      </dgm:t>
    </dgm:pt>
    <dgm:pt modelId="{D46F03B8-3C64-41E0-89B8-1B68922B907B}" type="sibTrans" cxnId="{FBDB49E1-AA61-429E-BF0E-88AD1C013EB7}">
      <dgm:prSet custT="1"/>
      <dgm:spPr>
        <a:ln w="25400"/>
      </dgm:spPr>
      <dgm:t>
        <a:bodyPr/>
        <a:lstStyle/>
        <a:p>
          <a:endParaRPr lang="zh-TW" altLang="en-US" sz="3600">
            <a:latin typeface="+mj-lt"/>
            <a:ea typeface="微軟正黑體" panose="020B0604030504040204" pitchFamily="34" charset="-120"/>
          </a:endParaRPr>
        </a:p>
      </dgm:t>
    </dgm:pt>
    <dgm:pt modelId="{2BAC8672-6FB4-4CB7-AB39-35661FC3343A}">
      <dgm:prSet custT="1"/>
      <dgm:spPr/>
      <dgm:t>
        <a:bodyPr/>
        <a:lstStyle/>
        <a:p>
          <a:pPr>
            <a:spcAft>
              <a:spcPts val="0"/>
            </a:spcAft>
          </a:pPr>
          <a:r>
            <a:rPr lang="zh-TW" altLang="en-US" sz="1300" b="1" dirty="0">
              <a:solidFill>
                <a:schemeClr val="tx1"/>
              </a:solidFill>
              <a:latin typeface="+mj-lt"/>
              <a:ea typeface="微軟正黑體" panose="020B0604030504040204" pitchFamily="34" charset="-120"/>
            </a:rPr>
            <a:t>接受輔導老師訪視四次</a:t>
          </a:r>
          <a:r>
            <a:rPr lang="en-US" altLang="zh-TW" sz="1300" b="1" dirty="0">
              <a:solidFill>
                <a:schemeClr val="tx1"/>
              </a:solidFill>
              <a:latin typeface="+mj-lt"/>
              <a:ea typeface="微軟正黑體" panose="020B0604030504040204" pitchFamily="34" charset="-120"/>
            </a:rPr>
            <a:t>/</a:t>
          </a:r>
          <a:r>
            <a:rPr lang="zh-TW" altLang="en-US" sz="1300" b="1" dirty="0">
              <a:solidFill>
                <a:schemeClr val="tx1"/>
              </a:solidFill>
              <a:latin typeface="+mj-lt"/>
              <a:ea typeface="微軟正黑體" panose="020B0604030504040204" pitchFamily="34" charset="-120"/>
            </a:rPr>
            <a:t>學期</a:t>
          </a:r>
          <a:endParaRPr lang="zh-TW" sz="1300" b="1" dirty="0">
            <a:solidFill>
              <a:schemeClr val="tx1"/>
            </a:solidFill>
            <a:latin typeface="+mj-lt"/>
            <a:ea typeface="微軟正黑體" panose="020B0604030504040204" pitchFamily="34" charset="-120"/>
          </a:endParaRPr>
        </a:p>
      </dgm:t>
    </dgm:pt>
    <dgm:pt modelId="{7B08692F-C868-444F-9031-E92D4DFEEE71}" type="parTrans" cxnId="{6831D1F8-B68D-40CF-A694-1DC2467CB29C}">
      <dgm:prSet/>
      <dgm:spPr/>
      <dgm:t>
        <a:bodyPr/>
        <a:lstStyle/>
        <a:p>
          <a:endParaRPr lang="zh-TW" altLang="en-US" sz="3600">
            <a:latin typeface="+mj-lt"/>
            <a:ea typeface="微軟正黑體" panose="020B0604030504040204" pitchFamily="34" charset="-120"/>
          </a:endParaRPr>
        </a:p>
      </dgm:t>
    </dgm:pt>
    <dgm:pt modelId="{2B61BD4F-13F6-4D54-AB8D-3109DDD0A18E}" type="sibTrans" cxnId="{6831D1F8-B68D-40CF-A694-1DC2467CB29C}">
      <dgm:prSet custT="1"/>
      <dgm:spPr>
        <a:ln w="25400"/>
      </dgm:spPr>
      <dgm:t>
        <a:bodyPr/>
        <a:lstStyle/>
        <a:p>
          <a:endParaRPr lang="zh-TW" altLang="en-US" sz="3600">
            <a:latin typeface="+mj-lt"/>
            <a:ea typeface="微軟正黑體" panose="020B0604030504040204" pitchFamily="34" charset="-120"/>
          </a:endParaRPr>
        </a:p>
      </dgm:t>
    </dgm:pt>
    <dgm:pt modelId="{BB3EC688-2E0A-428B-A0EC-D0687F787EBE}">
      <dgm:prSet custT="1"/>
      <dgm:spPr/>
      <dgm:t>
        <a:bodyPr/>
        <a:lstStyle/>
        <a:p>
          <a:pPr marL="0" indent="0"/>
          <a:r>
            <a:rPr lang="en-US" altLang="zh-TW" sz="1800" b="1" dirty="0">
              <a:solidFill>
                <a:schemeClr val="tx1"/>
              </a:solidFill>
              <a:latin typeface="+mj-lt"/>
              <a:ea typeface="微軟正黑體" panose="020B0604030504040204" pitchFamily="34" charset="-120"/>
            </a:rPr>
            <a:t>116</a:t>
          </a:r>
          <a:r>
            <a:rPr lang="zh-TW" altLang="en-US" sz="1800" b="1" dirty="0">
              <a:solidFill>
                <a:schemeClr val="tx1"/>
              </a:solidFill>
              <a:latin typeface="+mj-lt"/>
              <a:ea typeface="微軟正黑體" panose="020B0604030504040204" pitchFamily="34" charset="-120"/>
            </a:rPr>
            <a:t>年</a:t>
          </a:r>
          <a:r>
            <a:rPr lang="en-US" altLang="zh-TW" sz="1800" b="1" dirty="0">
              <a:solidFill>
                <a:schemeClr val="tx1"/>
              </a:solidFill>
              <a:latin typeface="+mj-lt"/>
              <a:ea typeface="微軟正黑體" panose="020B0604030504040204" pitchFamily="34" charset="-120"/>
            </a:rPr>
            <a:t>5</a:t>
          </a:r>
          <a:r>
            <a:rPr lang="zh-TW" altLang="en-US" sz="1800" b="1" dirty="0">
              <a:solidFill>
                <a:schemeClr val="tx1"/>
              </a:solidFill>
              <a:latin typeface="+mj-lt"/>
              <a:ea typeface="微軟正黑體" panose="020B0604030504040204" pitchFamily="34" charset="-120"/>
            </a:rPr>
            <a:t>月</a:t>
          </a:r>
          <a:r>
            <a:rPr lang="en-US" altLang="zh-TW" sz="1800" b="1" dirty="0">
              <a:solidFill>
                <a:schemeClr val="tx1"/>
              </a:solidFill>
              <a:latin typeface="+mj-lt"/>
              <a:ea typeface="微軟正黑體" panose="020B0604030504040204" pitchFamily="34" charset="-120"/>
            </a:rPr>
            <a:t>21</a:t>
          </a:r>
          <a:r>
            <a:rPr lang="zh-TW" altLang="en-US" sz="1800" b="1" dirty="0">
              <a:solidFill>
                <a:schemeClr val="tx1"/>
              </a:solidFill>
              <a:latin typeface="+mj-lt"/>
              <a:ea typeface="微軟正黑體" panose="020B0604030504040204" pitchFamily="34" charset="-120"/>
            </a:rPr>
            <a:t>日</a:t>
          </a:r>
          <a:r>
            <a:rPr lang="en-US" altLang="zh-TW" sz="1800" b="1" dirty="0">
              <a:solidFill>
                <a:schemeClr val="tx1"/>
              </a:solidFill>
              <a:latin typeface="+mj-lt"/>
              <a:ea typeface="微軟正黑體" panose="020B0604030504040204" pitchFamily="34" charset="-120"/>
            </a:rPr>
            <a:t>(</a:t>
          </a:r>
          <a:r>
            <a:rPr lang="zh-TW" altLang="en-US" sz="1800" b="1" dirty="0">
              <a:solidFill>
                <a:schemeClr val="tx1"/>
              </a:solidFill>
              <a:latin typeface="+mj-lt"/>
              <a:ea typeface="微軟正黑體" panose="020B0604030504040204" pitchFamily="34" charset="-120"/>
            </a:rPr>
            <a:t>四</a:t>
          </a:r>
          <a:r>
            <a:rPr lang="en-US" altLang="zh-TW" sz="1800" b="1" dirty="0">
              <a:solidFill>
                <a:schemeClr val="tx1"/>
              </a:solidFill>
              <a:latin typeface="+mj-lt"/>
              <a:ea typeface="微軟正黑體" panose="020B0604030504040204" pitchFamily="34" charset="-120"/>
            </a:rPr>
            <a:t>)</a:t>
          </a:r>
        </a:p>
        <a:p>
          <a:pPr marL="0"/>
          <a:r>
            <a:rPr lang="zh-TW" sz="2000" b="1" dirty="0">
              <a:solidFill>
                <a:schemeClr val="tx1"/>
              </a:solidFill>
              <a:latin typeface="+mj-lt"/>
              <a:ea typeface="微軟正黑體" panose="020B0604030504040204" pitchFamily="34" charset="-120"/>
            </a:rPr>
            <a:t>期末成果</a:t>
          </a:r>
          <a:r>
            <a:rPr lang="zh-TW" altLang="en-US" sz="2000" b="1" dirty="0">
              <a:solidFill>
                <a:schemeClr val="tx1"/>
              </a:solidFill>
              <a:latin typeface="+mj-lt"/>
              <a:ea typeface="微軟正黑體" panose="020B0604030504040204" pitchFamily="34" charset="-120"/>
            </a:rPr>
            <a:t>簡報競賽</a:t>
          </a:r>
          <a:endParaRPr lang="zh-TW" sz="2000" b="1" dirty="0">
            <a:solidFill>
              <a:schemeClr val="tx1"/>
            </a:solidFill>
            <a:latin typeface="+mj-lt"/>
            <a:ea typeface="微軟正黑體" panose="020B0604030504040204" pitchFamily="34" charset="-120"/>
          </a:endParaRPr>
        </a:p>
      </dgm:t>
    </dgm:pt>
    <dgm:pt modelId="{4F4F7351-4A0B-4928-91CD-E2318C2733A7}" type="parTrans" cxnId="{44511A3B-D855-4D39-B515-9C8482E547CF}">
      <dgm:prSet/>
      <dgm:spPr/>
      <dgm:t>
        <a:bodyPr/>
        <a:lstStyle/>
        <a:p>
          <a:endParaRPr lang="zh-TW" altLang="en-US" sz="3600">
            <a:latin typeface="+mj-lt"/>
            <a:ea typeface="微軟正黑體" panose="020B0604030504040204" pitchFamily="34" charset="-120"/>
          </a:endParaRPr>
        </a:p>
      </dgm:t>
    </dgm:pt>
    <dgm:pt modelId="{CA047FEE-EB2E-475A-A556-86C0982573AA}" type="sibTrans" cxnId="{44511A3B-D855-4D39-B515-9C8482E547CF}">
      <dgm:prSet/>
      <dgm:spPr>
        <a:ln w="25400"/>
      </dgm:spPr>
      <dgm:t>
        <a:bodyPr/>
        <a:lstStyle/>
        <a:p>
          <a:endParaRPr lang="zh-TW" altLang="en-US" sz="3600">
            <a:latin typeface="+mj-lt"/>
            <a:ea typeface="微軟正黑體" panose="020B0604030504040204" pitchFamily="34" charset="-120"/>
          </a:endParaRPr>
        </a:p>
      </dgm:t>
    </dgm:pt>
    <dgm:pt modelId="{B3E2E78E-BA62-42C0-8A19-CD776C8C3207}">
      <dgm:prSet custT="1"/>
      <dgm:spPr/>
      <dgm:t>
        <a:bodyPr/>
        <a:lstStyle/>
        <a:p>
          <a:r>
            <a:rPr lang="zh-TW" sz="1600" b="1" kern="1200" dirty="0">
              <a:solidFill>
                <a:schemeClr val="tx1"/>
              </a:solidFill>
              <a:latin typeface="+mj-lt"/>
              <a:ea typeface="微軟正黑體" panose="020B0604030504040204" pitchFamily="34" charset="-120"/>
            </a:rPr>
            <a:t>實習</a:t>
          </a:r>
          <a:r>
            <a:rPr lang="zh-TW" altLang="en-US" sz="1600" b="1" kern="1200" dirty="0">
              <a:solidFill>
                <a:schemeClr val="tx1"/>
              </a:solidFill>
              <a:latin typeface="+mj-lt"/>
              <a:ea typeface="微軟正黑體" panose="020B0604030504040204" pitchFamily="34" charset="-120"/>
            </a:rPr>
            <a:t>機構</a:t>
          </a:r>
          <a:r>
            <a:rPr lang="zh-TW" sz="1600" b="1" kern="1200" dirty="0">
              <a:solidFill>
                <a:schemeClr val="tx1"/>
              </a:solidFill>
              <a:latin typeface="+mj-lt"/>
              <a:ea typeface="微軟正黑體" panose="020B0604030504040204" pitchFamily="34" charset="-120"/>
            </a:rPr>
            <a:t>考評表</a:t>
          </a:r>
          <a:r>
            <a:rPr lang="en-US" sz="1600" b="1" kern="1200" dirty="0">
              <a:solidFill>
                <a:schemeClr val="tx1"/>
              </a:solidFill>
              <a:latin typeface="+mj-lt"/>
              <a:ea typeface="微軟正黑體" panose="020B0604030504040204" pitchFamily="34" charset="-120"/>
            </a:rPr>
            <a:t>(</a:t>
          </a:r>
          <a:r>
            <a:rPr lang="zh-TW" sz="1600" b="1" kern="1200" dirty="0">
              <a:solidFill>
                <a:prstClr val="black"/>
              </a:solidFill>
              <a:latin typeface="Franklin Gothic Book" panose="020B0503020102020204"/>
              <a:ea typeface="微軟正黑體" panose="020B0604030504040204" pitchFamily="34" charset="-120"/>
              <a:cs typeface="+mn-cs"/>
              <a:hlinkClick xmlns:r="http://schemas.openxmlformats.org/officeDocument/2006/relationships" r:id="rId1" action="ppaction://hlinksldjump">
                <a:extLst>
                  <a:ext uri="{A12FA001-AC4F-418D-AE19-62706E023703}">
                    <ahyp:hlinkClr xmlns:ahyp="http://schemas.microsoft.com/office/drawing/2018/hyperlinkcolor" val="tx"/>
                  </a:ext>
                </a:extLst>
              </a:hlinkClick>
            </a:rPr>
            <a:t>附表</a:t>
          </a:r>
          <a:r>
            <a:rPr lang="en-US" altLang="zh-TW" sz="1600" b="1" kern="1200" dirty="0">
              <a:solidFill>
                <a:prstClr val="black"/>
              </a:solidFill>
              <a:latin typeface="Franklin Gothic Book" panose="020B0503020102020204"/>
              <a:ea typeface="微軟正黑體" panose="020B0604030504040204" pitchFamily="34" charset="-120"/>
              <a:cs typeface="+mn-cs"/>
            </a:rPr>
            <a:t>1</a:t>
          </a:r>
          <a:r>
            <a:rPr lang="en-US" altLang="zh-TW" sz="1600" b="1" kern="1200" dirty="0">
              <a:solidFill>
                <a:schemeClr val="tx1"/>
              </a:solidFill>
              <a:latin typeface="+mj-lt"/>
              <a:ea typeface="微軟正黑體" panose="020B0604030504040204" pitchFamily="34" charset="-120"/>
            </a:rPr>
            <a:t>2</a:t>
          </a:r>
          <a:r>
            <a:rPr lang="en-US" sz="1600" b="1" kern="1200" dirty="0">
              <a:solidFill>
                <a:schemeClr val="tx1"/>
              </a:solidFill>
              <a:latin typeface="+mj-lt"/>
              <a:ea typeface="微軟正黑體" panose="020B0604030504040204" pitchFamily="34" charset="-120"/>
            </a:rPr>
            <a:t>)</a:t>
          </a:r>
          <a:r>
            <a:rPr lang="zh-TW" sz="1600" b="1" kern="1200" dirty="0">
              <a:solidFill>
                <a:schemeClr val="tx1"/>
              </a:solidFill>
              <a:latin typeface="+mj-lt"/>
              <a:ea typeface="微軟正黑體" panose="020B0604030504040204" pitchFamily="34" charset="-120"/>
            </a:rPr>
            <a:t> </a:t>
          </a:r>
          <a:r>
            <a:rPr lang="en-US" sz="1600" b="1" kern="1200" dirty="0">
              <a:solidFill>
                <a:schemeClr val="tx1"/>
              </a:solidFill>
              <a:latin typeface="+mj-lt"/>
              <a:ea typeface="微軟正黑體" panose="020B0604030504040204" pitchFamily="34" charset="-120"/>
            </a:rPr>
            <a:t>(</a:t>
          </a:r>
          <a:r>
            <a:rPr lang="zh-TW" sz="1600" b="1" kern="1200" dirty="0">
              <a:solidFill>
                <a:schemeClr val="tx1"/>
              </a:solidFill>
              <a:latin typeface="+mj-lt"/>
              <a:ea typeface="微軟正黑體" panose="020B0604030504040204" pitchFamily="34" charset="-120"/>
            </a:rPr>
            <a:t>實習單位蓋章</a:t>
          </a:r>
          <a:r>
            <a:rPr lang="en-US" sz="1600" b="1" kern="1200" dirty="0">
              <a:solidFill>
                <a:schemeClr val="tx1"/>
              </a:solidFill>
              <a:latin typeface="+mj-lt"/>
              <a:ea typeface="微軟正黑體" panose="020B0604030504040204" pitchFamily="34" charset="-120"/>
            </a:rPr>
            <a:t>)</a:t>
          </a:r>
        </a:p>
        <a:p>
          <a:r>
            <a:rPr lang="zh-TW" sz="1600" b="1" kern="1200" dirty="0">
              <a:solidFill>
                <a:schemeClr val="tx1"/>
              </a:solidFill>
              <a:latin typeface="+mj-lt"/>
              <a:ea typeface="微軟正黑體" panose="020B0604030504040204" pitchFamily="34" charset="-120"/>
            </a:rPr>
            <a:t>實習證明書</a:t>
          </a:r>
          <a:r>
            <a:rPr lang="en-US" sz="1600" b="1" kern="1200" dirty="0">
              <a:solidFill>
                <a:schemeClr val="tx1"/>
              </a:solidFill>
              <a:latin typeface="+mj-lt"/>
              <a:ea typeface="微軟正黑體" panose="020B0604030504040204" pitchFamily="34" charset="-120"/>
            </a:rPr>
            <a:t>(</a:t>
          </a:r>
          <a:r>
            <a:rPr lang="zh-TW" sz="1600" b="1" kern="1200" dirty="0">
              <a:solidFill>
                <a:prstClr val="black"/>
              </a:solidFill>
              <a:latin typeface="Franklin Gothic Book" panose="020B0503020102020204"/>
              <a:ea typeface="微軟正黑體" panose="020B0604030504040204" pitchFamily="34" charset="-120"/>
              <a:cs typeface="+mn-cs"/>
              <a:hlinkClick xmlns:r="http://schemas.openxmlformats.org/officeDocument/2006/relationships" r:id="rId2" action="ppaction://hlinksldjump">
                <a:extLst>
                  <a:ext uri="{A12FA001-AC4F-418D-AE19-62706E023703}">
                    <ahyp:hlinkClr xmlns:ahyp="http://schemas.microsoft.com/office/drawing/2018/hyperlinkcolor" val="tx"/>
                  </a:ext>
                </a:extLst>
              </a:hlinkClick>
            </a:rPr>
            <a:t>附表</a:t>
          </a:r>
          <a:r>
            <a:rPr lang="en-US" altLang="zh-TW" sz="1600" b="1" kern="1200" dirty="0">
              <a:solidFill>
                <a:schemeClr val="tx1"/>
              </a:solidFill>
              <a:latin typeface="+mj-lt"/>
              <a:ea typeface="微軟正黑體" panose="020B0604030504040204" pitchFamily="34" charset="-120"/>
            </a:rPr>
            <a:t>14</a:t>
          </a:r>
          <a:r>
            <a:rPr lang="en-US" sz="1600" b="1" kern="1200" dirty="0">
              <a:solidFill>
                <a:schemeClr val="tx1"/>
              </a:solidFill>
              <a:latin typeface="+mj-lt"/>
              <a:ea typeface="微軟正黑體" panose="020B0604030504040204" pitchFamily="34" charset="-120"/>
            </a:rPr>
            <a:t>)</a:t>
          </a:r>
          <a:r>
            <a:rPr lang="zh-TW" altLang="en-US" sz="1600" b="1" kern="1200" dirty="0">
              <a:solidFill>
                <a:schemeClr val="tx1"/>
              </a:solidFill>
              <a:latin typeface="+mj-lt"/>
              <a:ea typeface="微軟正黑體" panose="020B0604030504040204" pitchFamily="34" charset="-120"/>
            </a:rPr>
            <a:t>       </a:t>
          </a:r>
          <a:br>
            <a:rPr lang="en-US" altLang="zh-TW" sz="1600" b="1" kern="1200" dirty="0">
              <a:solidFill>
                <a:schemeClr val="tx1"/>
              </a:solidFill>
              <a:latin typeface="+mj-lt"/>
              <a:ea typeface="微軟正黑體" panose="020B0604030504040204" pitchFamily="34" charset="-120"/>
            </a:rPr>
          </a:br>
          <a:r>
            <a:rPr lang="zh-TW" sz="1600" b="1" kern="1200" dirty="0">
              <a:solidFill>
                <a:schemeClr val="tx1"/>
              </a:solidFill>
              <a:latin typeface="+mj-lt"/>
              <a:ea typeface="微軟正黑體" panose="020B0604030504040204" pitchFamily="34" charset="-120"/>
            </a:rPr>
            <a:t> </a:t>
          </a:r>
          <a:r>
            <a:rPr lang="en-US" sz="1600" b="1" kern="1200" dirty="0">
              <a:solidFill>
                <a:schemeClr val="tx1"/>
              </a:solidFill>
              <a:latin typeface="+mj-lt"/>
              <a:ea typeface="微軟正黑體" panose="020B0604030504040204" pitchFamily="34" charset="-120"/>
            </a:rPr>
            <a:t>(</a:t>
          </a:r>
          <a:r>
            <a:rPr lang="zh-TW" sz="1600" b="1" kern="1200" dirty="0">
              <a:solidFill>
                <a:schemeClr val="tx1"/>
              </a:solidFill>
              <a:latin typeface="+mj-lt"/>
              <a:ea typeface="微軟正黑體" panose="020B0604030504040204" pitchFamily="34" charset="-120"/>
            </a:rPr>
            <a:t>實習單位蓋章</a:t>
          </a:r>
          <a:r>
            <a:rPr lang="en-US" sz="1600" b="1" kern="1200" dirty="0">
              <a:solidFill>
                <a:schemeClr val="tx1"/>
              </a:solidFill>
              <a:latin typeface="+mj-lt"/>
              <a:ea typeface="微軟正黑體" panose="020B0604030504040204" pitchFamily="34" charset="-120"/>
            </a:rPr>
            <a:t>)</a:t>
          </a:r>
          <a:endParaRPr lang="zh-TW" sz="1600" b="1" kern="1200" dirty="0">
            <a:solidFill>
              <a:schemeClr val="tx1"/>
            </a:solidFill>
            <a:latin typeface="+mj-lt"/>
            <a:ea typeface="微軟正黑體" panose="020B0604030504040204" pitchFamily="34" charset="-120"/>
          </a:endParaRPr>
        </a:p>
      </dgm:t>
    </dgm:pt>
    <dgm:pt modelId="{DF3D5ADD-31FB-4B7C-B5D4-5F8340505DF3}" type="parTrans" cxnId="{95CFED67-FBCC-489D-957D-460ADAEE4209}">
      <dgm:prSet/>
      <dgm:spPr/>
      <dgm:t>
        <a:bodyPr/>
        <a:lstStyle/>
        <a:p>
          <a:endParaRPr lang="zh-TW" altLang="en-US" sz="3600">
            <a:latin typeface="+mj-lt"/>
            <a:ea typeface="微軟正黑體" panose="020B0604030504040204" pitchFamily="34" charset="-120"/>
          </a:endParaRPr>
        </a:p>
      </dgm:t>
    </dgm:pt>
    <dgm:pt modelId="{B347785A-3C52-4913-AB74-8C8D70AF589B}" type="sibTrans" cxnId="{95CFED67-FBCC-489D-957D-460ADAEE4209}">
      <dgm:prSet custT="1"/>
      <dgm:spPr>
        <a:ln w="25400"/>
      </dgm:spPr>
      <dgm:t>
        <a:bodyPr/>
        <a:lstStyle/>
        <a:p>
          <a:endParaRPr lang="zh-TW" altLang="en-US" sz="3600">
            <a:latin typeface="+mj-lt"/>
            <a:ea typeface="微軟正黑體" panose="020B0604030504040204" pitchFamily="34" charset="-120"/>
          </a:endParaRPr>
        </a:p>
      </dgm:t>
    </dgm:pt>
    <dgm:pt modelId="{8EA564AE-D8A7-43F9-8BBF-6F43F41B4069}">
      <dgm:prSet custT="1"/>
      <dgm:spPr/>
      <dgm:t>
        <a:bodyPr/>
        <a:lstStyle/>
        <a:p>
          <a:r>
            <a:rPr lang="zh-TW" sz="1600" b="1" dirty="0">
              <a:solidFill>
                <a:schemeClr val="tx1"/>
              </a:solidFill>
              <a:latin typeface="+mj-lt"/>
              <a:ea typeface="微軟正黑體" panose="020B0604030504040204" pitchFamily="34" charset="-120"/>
            </a:rPr>
            <a:t>符合所有規定</a:t>
          </a:r>
          <a:r>
            <a:rPr lang="zh-TW" altLang="en-US" sz="1600" b="1" dirty="0">
              <a:solidFill>
                <a:schemeClr val="tx1"/>
              </a:solidFill>
              <a:latin typeface="+mj-lt"/>
              <a:ea typeface="微軟正黑體" panose="020B0604030504040204" pitchFamily="34" charset="-120"/>
            </a:rPr>
            <a:t>和實習時數須達</a:t>
          </a:r>
          <a:r>
            <a:rPr lang="en-US" altLang="zh-TW" sz="1600" b="1" dirty="0">
              <a:solidFill>
                <a:schemeClr val="tx1"/>
              </a:solidFill>
              <a:latin typeface="+mj-lt"/>
              <a:ea typeface="微軟正黑體" panose="020B0604030504040204" pitchFamily="34" charset="-120"/>
            </a:rPr>
            <a:t>648</a:t>
          </a:r>
          <a:r>
            <a:rPr lang="zh-TW" altLang="en-US" sz="1600" b="1" dirty="0">
              <a:solidFill>
                <a:schemeClr val="tx1"/>
              </a:solidFill>
              <a:latin typeface="+mj-lt"/>
              <a:ea typeface="微軟正黑體" panose="020B0604030504040204" pitchFamily="34" charset="-120"/>
            </a:rPr>
            <a:t>小時以及</a:t>
          </a:r>
          <a:r>
            <a:rPr lang="zh-TW" sz="1600" b="1" dirty="0">
              <a:solidFill>
                <a:schemeClr val="tx1"/>
              </a:solidFill>
              <a:latin typeface="+mj-lt"/>
              <a:ea typeface="微軟正黑體" panose="020B0604030504040204" pitchFamily="34" charset="-120"/>
            </a:rPr>
            <a:t>實習成績考核達</a:t>
          </a:r>
          <a:r>
            <a:rPr lang="en-US" sz="1600" b="1" dirty="0">
              <a:solidFill>
                <a:srgbClr val="002060"/>
              </a:solidFill>
              <a:latin typeface="+mj-lt"/>
              <a:ea typeface="微軟正黑體" panose="020B0604030504040204" pitchFamily="34" charset="-120"/>
            </a:rPr>
            <a:t>60</a:t>
          </a:r>
          <a:r>
            <a:rPr lang="zh-TW" sz="1600" b="1" dirty="0">
              <a:solidFill>
                <a:srgbClr val="002060"/>
              </a:solidFill>
              <a:latin typeface="+mj-lt"/>
              <a:ea typeface="微軟正黑體" panose="020B0604030504040204" pitchFamily="34" charset="-120"/>
            </a:rPr>
            <a:t>分</a:t>
          </a:r>
          <a:r>
            <a:rPr lang="en-US" sz="1600" b="1" dirty="0">
              <a:solidFill>
                <a:srgbClr val="002060"/>
              </a:solidFill>
              <a:latin typeface="+mj-lt"/>
              <a:ea typeface="微軟正黑體" panose="020B0604030504040204" pitchFamily="34" charset="-120"/>
            </a:rPr>
            <a:t>(</a:t>
          </a:r>
          <a:r>
            <a:rPr lang="zh-TW" sz="1600" b="1" dirty="0">
              <a:solidFill>
                <a:srgbClr val="002060"/>
              </a:solidFill>
              <a:latin typeface="+mj-lt"/>
              <a:ea typeface="微軟正黑體" panose="020B0604030504040204" pitchFamily="34" charset="-120"/>
            </a:rPr>
            <a:t>含</a:t>
          </a:r>
          <a:r>
            <a:rPr lang="en-US" sz="1600" b="1" dirty="0">
              <a:solidFill>
                <a:srgbClr val="002060"/>
              </a:solidFill>
              <a:latin typeface="+mj-lt"/>
              <a:ea typeface="微軟正黑體" panose="020B0604030504040204" pitchFamily="34" charset="-120"/>
            </a:rPr>
            <a:t>)</a:t>
          </a:r>
          <a:r>
            <a:rPr lang="zh-TW" sz="1600" b="1" dirty="0">
              <a:solidFill>
                <a:srgbClr val="002060"/>
              </a:solidFill>
              <a:latin typeface="+mj-lt"/>
              <a:ea typeface="微軟正黑體" panose="020B0604030504040204" pitchFamily="34" charset="-120"/>
            </a:rPr>
            <a:t>以上</a:t>
          </a:r>
          <a:r>
            <a:rPr lang="zh-TW" sz="1600" b="1" dirty="0">
              <a:solidFill>
                <a:schemeClr val="tx1"/>
              </a:solidFill>
              <a:latin typeface="+mj-lt"/>
              <a:ea typeface="微軟正黑體" panose="020B0604030504040204" pitchFamily="34" charset="-120"/>
            </a:rPr>
            <a:t>，方可取得「專業實習」課程上下學期各</a:t>
          </a:r>
          <a:r>
            <a:rPr lang="en-US" sz="1600" b="1" dirty="0">
              <a:solidFill>
                <a:schemeClr val="tx1"/>
              </a:solidFill>
              <a:latin typeface="+mj-lt"/>
              <a:ea typeface="微軟正黑體" panose="020B0604030504040204" pitchFamily="34" charset="-120"/>
            </a:rPr>
            <a:t>9</a:t>
          </a:r>
          <a:r>
            <a:rPr lang="zh-TW" sz="1600" b="1" dirty="0">
              <a:solidFill>
                <a:schemeClr val="tx1"/>
              </a:solidFill>
              <a:latin typeface="+mj-lt"/>
              <a:ea typeface="微軟正黑體" panose="020B0604030504040204" pitchFamily="34" charset="-120"/>
            </a:rPr>
            <a:t>學分共</a:t>
          </a:r>
          <a:r>
            <a:rPr lang="en-US" sz="1600" b="1" dirty="0">
              <a:solidFill>
                <a:schemeClr val="tx1"/>
              </a:solidFill>
              <a:latin typeface="+mj-lt"/>
              <a:ea typeface="微軟正黑體" panose="020B0604030504040204" pitchFamily="34" charset="-120"/>
            </a:rPr>
            <a:t>18</a:t>
          </a:r>
          <a:r>
            <a:rPr lang="zh-TW" sz="1600" b="1" dirty="0">
              <a:solidFill>
                <a:schemeClr val="tx1"/>
              </a:solidFill>
              <a:latin typeface="+mj-lt"/>
              <a:ea typeface="微軟正黑體" panose="020B0604030504040204" pitchFamily="34" charset="-120"/>
            </a:rPr>
            <a:t>學分</a:t>
          </a:r>
        </a:p>
      </dgm:t>
    </dgm:pt>
    <dgm:pt modelId="{0FF99D6E-77ED-4C17-BBFE-9A403A9F5E8C}" type="parTrans" cxnId="{1FADD312-9BB3-4533-BDD4-B7AB88079DAC}">
      <dgm:prSet/>
      <dgm:spPr/>
      <dgm:t>
        <a:bodyPr/>
        <a:lstStyle/>
        <a:p>
          <a:endParaRPr lang="zh-TW" altLang="en-US" sz="3600">
            <a:latin typeface="+mj-lt"/>
            <a:ea typeface="微軟正黑體" panose="020B0604030504040204" pitchFamily="34" charset="-120"/>
          </a:endParaRPr>
        </a:p>
      </dgm:t>
    </dgm:pt>
    <dgm:pt modelId="{4AC1791F-BEC5-4D8E-9092-32D87831D9B8}" type="sibTrans" cxnId="{1FADD312-9BB3-4533-BDD4-B7AB88079DAC}">
      <dgm:prSet/>
      <dgm:spPr/>
      <dgm:t>
        <a:bodyPr/>
        <a:lstStyle/>
        <a:p>
          <a:endParaRPr lang="zh-TW" altLang="en-US" sz="3600">
            <a:latin typeface="+mj-lt"/>
            <a:ea typeface="微軟正黑體" panose="020B0604030504040204" pitchFamily="34" charset="-120"/>
          </a:endParaRPr>
        </a:p>
      </dgm:t>
    </dgm:pt>
    <dgm:pt modelId="{4CB80AE0-0872-47F2-B55E-99CC6ED93C60}">
      <dgm:prSet custT="1"/>
      <dgm:spPr/>
      <dgm:t>
        <a:bodyPr/>
        <a:lstStyle/>
        <a:p>
          <a:pPr>
            <a:spcAft>
              <a:spcPct val="15000"/>
            </a:spcAft>
          </a:pPr>
          <a:r>
            <a:rPr lang="zh-TW" sz="1300" b="1" dirty="0">
              <a:solidFill>
                <a:schemeClr val="tx1"/>
              </a:solidFill>
              <a:latin typeface="+mj-lt"/>
              <a:ea typeface="微軟正黑體" panose="020B0604030504040204" pitchFamily="34" charset="-120"/>
            </a:rPr>
            <a:t>定期出席實習生返校座談會</a:t>
          </a:r>
          <a:r>
            <a:rPr lang="en-US" sz="1300" b="1" dirty="0">
              <a:solidFill>
                <a:schemeClr val="tx1"/>
              </a:solidFill>
              <a:latin typeface="+mj-lt"/>
              <a:ea typeface="微軟正黑體" panose="020B0604030504040204" pitchFamily="34" charset="-120"/>
            </a:rPr>
            <a:t>(</a:t>
          </a:r>
          <a:r>
            <a:rPr lang="zh-TW" sz="1300" b="1" dirty="0">
              <a:solidFill>
                <a:schemeClr val="tx1"/>
              </a:solidFill>
              <a:latin typeface="+mj-lt"/>
              <a:ea typeface="微軟正黑體" panose="020B0604030504040204" pitchFamily="34" charset="-120"/>
            </a:rPr>
            <a:t>缺席一次扣總分</a:t>
          </a:r>
          <a:r>
            <a:rPr lang="en-US" sz="1300" b="1" dirty="0">
              <a:solidFill>
                <a:schemeClr val="tx1"/>
              </a:solidFill>
              <a:latin typeface="+mj-lt"/>
              <a:ea typeface="微軟正黑體" panose="020B0604030504040204" pitchFamily="34" charset="-120"/>
            </a:rPr>
            <a:t>5</a:t>
          </a:r>
          <a:r>
            <a:rPr lang="zh-TW" sz="1300" b="1" dirty="0">
              <a:solidFill>
                <a:schemeClr val="tx1"/>
              </a:solidFill>
              <a:latin typeface="+mj-lt"/>
              <a:ea typeface="微軟正黑體" panose="020B0604030504040204" pitchFamily="34" charset="-120"/>
            </a:rPr>
            <a:t>分</a:t>
          </a:r>
          <a:r>
            <a:rPr lang="en-US" sz="1300" b="1" dirty="0">
              <a:solidFill>
                <a:schemeClr val="tx1"/>
              </a:solidFill>
              <a:latin typeface="+mj-lt"/>
              <a:ea typeface="微軟正黑體" panose="020B0604030504040204" pitchFamily="34" charset="-120"/>
            </a:rPr>
            <a:t>)</a:t>
          </a:r>
          <a:endParaRPr lang="zh-TW" sz="1300" b="1" dirty="0">
            <a:solidFill>
              <a:schemeClr val="tx1"/>
            </a:solidFill>
            <a:latin typeface="+mj-lt"/>
            <a:ea typeface="微軟正黑體" panose="020B0604030504040204" pitchFamily="34" charset="-120"/>
          </a:endParaRPr>
        </a:p>
      </dgm:t>
    </dgm:pt>
    <dgm:pt modelId="{79D25FBA-38A8-40DC-B0EE-8E511351F8ED}" type="sibTrans" cxnId="{38F289C5-F270-4D64-9154-3411057ACE0F}">
      <dgm:prSet/>
      <dgm:spPr/>
      <dgm:t>
        <a:bodyPr/>
        <a:lstStyle/>
        <a:p>
          <a:endParaRPr lang="zh-TW" altLang="en-US" sz="3600">
            <a:latin typeface="+mj-lt"/>
            <a:ea typeface="微軟正黑體" panose="020B0604030504040204" pitchFamily="34" charset="-120"/>
          </a:endParaRPr>
        </a:p>
      </dgm:t>
    </dgm:pt>
    <dgm:pt modelId="{D8A2EC3D-99B4-483C-B0F9-79A5CC81E8CA}" type="parTrans" cxnId="{38F289C5-F270-4D64-9154-3411057ACE0F}">
      <dgm:prSet/>
      <dgm:spPr/>
      <dgm:t>
        <a:bodyPr/>
        <a:lstStyle/>
        <a:p>
          <a:endParaRPr lang="zh-TW" altLang="en-US" sz="3600">
            <a:latin typeface="+mj-lt"/>
            <a:ea typeface="微軟正黑體" panose="020B0604030504040204" pitchFamily="34" charset="-120"/>
          </a:endParaRPr>
        </a:p>
      </dgm:t>
    </dgm:pt>
    <dgm:pt modelId="{D2829D35-E47B-480A-8566-FC765AD65524}">
      <dgm:prSet custT="1"/>
      <dgm:spPr/>
      <dgm:t>
        <a:bodyPr/>
        <a:lstStyle/>
        <a:p>
          <a:pPr>
            <a:spcAft>
              <a:spcPct val="15000"/>
            </a:spcAft>
          </a:pPr>
          <a:endParaRPr lang="zh-TW" altLang="en-US" sz="1300" b="1" dirty="0">
            <a:solidFill>
              <a:schemeClr val="tx1"/>
            </a:solidFill>
            <a:latin typeface="+mj-lt"/>
            <a:ea typeface="微軟正黑體" panose="020B0604030504040204" pitchFamily="34" charset="-120"/>
          </a:endParaRPr>
        </a:p>
      </dgm:t>
    </dgm:pt>
    <dgm:pt modelId="{C88A731D-CE03-47E0-98A5-91863DB4756A}" type="parTrans" cxnId="{830EDE85-BDBC-4728-B9D7-1F40F08350A2}">
      <dgm:prSet/>
      <dgm:spPr/>
      <dgm:t>
        <a:bodyPr/>
        <a:lstStyle/>
        <a:p>
          <a:endParaRPr lang="zh-TW" altLang="en-US"/>
        </a:p>
      </dgm:t>
    </dgm:pt>
    <dgm:pt modelId="{98721560-64A8-410B-8C0D-B83B58556548}" type="sibTrans" cxnId="{830EDE85-BDBC-4728-B9D7-1F40F08350A2}">
      <dgm:prSet/>
      <dgm:spPr/>
      <dgm:t>
        <a:bodyPr/>
        <a:lstStyle/>
        <a:p>
          <a:endParaRPr lang="zh-TW" altLang="en-US"/>
        </a:p>
      </dgm:t>
    </dgm:pt>
    <dgm:pt modelId="{977327E7-5CCF-451A-870F-0FCB945BCF6F}">
      <dgm:prSet custT="1"/>
      <dgm:spPr/>
      <dgm:t>
        <a:bodyPr/>
        <a:lstStyle/>
        <a:p>
          <a:pPr>
            <a:spcAft>
              <a:spcPct val="15000"/>
            </a:spcAft>
          </a:pPr>
          <a:r>
            <a:rPr lang="zh-TW" sz="1300" b="1" dirty="0">
              <a:solidFill>
                <a:schemeClr val="tx1"/>
              </a:solidFill>
              <a:latin typeface="+mj-lt"/>
              <a:ea typeface="微軟正黑體" panose="020B0604030504040204" pitchFamily="34" charset="-120"/>
            </a:rPr>
            <a:t>每週填寫實習工作週記</a:t>
          </a:r>
          <a:r>
            <a:rPr lang="en-US" sz="1300" b="1" dirty="0">
              <a:solidFill>
                <a:schemeClr val="tx1"/>
              </a:solidFill>
              <a:latin typeface="+mj-lt"/>
              <a:ea typeface="微軟正黑體" panose="020B0604030504040204" pitchFamily="34" charset="-120"/>
            </a:rPr>
            <a:t>(</a:t>
          </a:r>
          <a:r>
            <a:rPr lang="zh-TW" sz="1300" b="1" dirty="0">
              <a:solidFill>
                <a:schemeClr val="tx1"/>
              </a:solidFill>
              <a:latin typeface="+mj-lt"/>
              <a:ea typeface="微軟正黑體" panose="020B0604030504040204" pitchFamily="34" charset="-120"/>
            </a:rPr>
            <a:t>日誌</a:t>
          </a:r>
          <a:r>
            <a:rPr lang="en-US" sz="1300" b="1" dirty="0">
              <a:solidFill>
                <a:schemeClr val="tx1"/>
              </a:solidFill>
              <a:latin typeface="+mj-lt"/>
              <a:ea typeface="微軟正黑體" panose="020B0604030504040204" pitchFamily="34" charset="-120"/>
            </a:rPr>
            <a:t>)</a:t>
          </a:r>
          <a:endParaRPr lang="zh-TW" altLang="en-US" sz="1300" b="1" dirty="0">
            <a:solidFill>
              <a:schemeClr val="tx1"/>
            </a:solidFill>
            <a:latin typeface="+mj-lt"/>
            <a:ea typeface="微軟正黑體" panose="020B0604030504040204" pitchFamily="34" charset="-120"/>
          </a:endParaRPr>
        </a:p>
      </dgm:t>
    </dgm:pt>
    <dgm:pt modelId="{6FF74624-F673-4586-A53C-CF1AC66DD69C}" type="parTrans" cxnId="{08F6DB8D-A276-4886-84DE-FB1902F99A4C}">
      <dgm:prSet/>
      <dgm:spPr/>
      <dgm:t>
        <a:bodyPr/>
        <a:lstStyle/>
        <a:p>
          <a:endParaRPr lang="zh-TW" altLang="en-US"/>
        </a:p>
      </dgm:t>
    </dgm:pt>
    <dgm:pt modelId="{9452EDFD-A7C3-46EB-A6C8-6BEFB0243E78}" type="sibTrans" cxnId="{08F6DB8D-A276-4886-84DE-FB1902F99A4C}">
      <dgm:prSet/>
      <dgm:spPr/>
      <dgm:t>
        <a:bodyPr/>
        <a:lstStyle/>
        <a:p>
          <a:endParaRPr lang="zh-TW" altLang="en-US"/>
        </a:p>
      </dgm:t>
    </dgm:pt>
    <dgm:pt modelId="{A4922059-ED1C-4497-9E80-F7CEB4C2AE76}">
      <dgm:prSet custT="1"/>
      <dgm:spPr/>
      <dgm:t>
        <a:bodyPr/>
        <a:lstStyle/>
        <a:p>
          <a:pPr>
            <a:spcAft>
              <a:spcPct val="15000"/>
            </a:spcAft>
          </a:pPr>
          <a:r>
            <a:rPr lang="zh-TW" altLang="en-US" sz="1300" b="1" dirty="0">
              <a:solidFill>
                <a:schemeClr val="tx1"/>
              </a:solidFill>
              <a:latin typeface="+mj-lt"/>
              <a:ea typeface="微軟正黑體" panose="020B0604030504040204" pitchFamily="34" charset="-120"/>
            </a:rPr>
            <a:t>繳交期末心得報告</a:t>
          </a:r>
        </a:p>
      </dgm:t>
    </dgm:pt>
    <dgm:pt modelId="{C1E4A00F-25E8-4056-9170-D916CE02BFC4}" type="parTrans" cxnId="{5214182B-CB0E-4040-A902-AA559DC0D4B2}">
      <dgm:prSet/>
      <dgm:spPr/>
      <dgm:t>
        <a:bodyPr/>
        <a:lstStyle/>
        <a:p>
          <a:endParaRPr lang="zh-TW" altLang="en-US"/>
        </a:p>
      </dgm:t>
    </dgm:pt>
    <dgm:pt modelId="{E355A3F4-6BF8-4342-A5F8-1E5B1F6CB049}" type="sibTrans" cxnId="{5214182B-CB0E-4040-A902-AA559DC0D4B2}">
      <dgm:prSet/>
      <dgm:spPr/>
      <dgm:t>
        <a:bodyPr/>
        <a:lstStyle/>
        <a:p>
          <a:endParaRPr lang="zh-TW" altLang="en-US"/>
        </a:p>
      </dgm:t>
    </dgm:pt>
    <dgm:pt modelId="{9F0DB9EB-DCF5-461D-9711-6F909F592B16}" type="pres">
      <dgm:prSet presAssocID="{F1427242-6983-40CA-B427-731AF6DABA33}" presName="Name0" presStyleCnt="0">
        <dgm:presLayoutVars>
          <dgm:dir/>
          <dgm:resizeHandles val="exact"/>
        </dgm:presLayoutVars>
      </dgm:prSet>
      <dgm:spPr/>
    </dgm:pt>
    <dgm:pt modelId="{0A74E3F2-D467-4AAD-A025-BB946199A58D}" type="pres">
      <dgm:prSet presAssocID="{146C6D2C-BBBC-441C-9989-DD4255B6CC86}" presName="node" presStyleLbl="node1" presStyleIdx="0" presStyleCnt="7" custLinFactNeighborX="1416" custLinFactNeighborY="15681">
        <dgm:presLayoutVars>
          <dgm:bulletEnabled val="1"/>
        </dgm:presLayoutVars>
      </dgm:prSet>
      <dgm:spPr/>
    </dgm:pt>
    <dgm:pt modelId="{B99E9B43-A613-4D93-9B2B-3A176E069ABD}" type="pres">
      <dgm:prSet presAssocID="{0F3DF47F-B121-455D-976A-7E876B8FE60B}" presName="sibTrans" presStyleLbl="sibTrans1D1" presStyleIdx="0" presStyleCnt="6"/>
      <dgm:spPr/>
    </dgm:pt>
    <dgm:pt modelId="{6531157E-30B9-4088-986C-D527CB171D9B}" type="pres">
      <dgm:prSet presAssocID="{0F3DF47F-B121-455D-976A-7E876B8FE60B}" presName="connectorText" presStyleLbl="sibTrans1D1" presStyleIdx="0" presStyleCnt="6"/>
      <dgm:spPr/>
    </dgm:pt>
    <dgm:pt modelId="{1BDF7534-A65C-44E6-A181-335CC248A952}" type="pres">
      <dgm:prSet presAssocID="{35620B8E-0F01-49D6-B3C6-56B22DE1DD03}" presName="node" presStyleLbl="node1" presStyleIdx="1" presStyleCnt="7" custLinFactNeighborX="683" custLinFactNeighborY="20533">
        <dgm:presLayoutVars>
          <dgm:bulletEnabled val="1"/>
        </dgm:presLayoutVars>
      </dgm:prSet>
      <dgm:spPr/>
    </dgm:pt>
    <dgm:pt modelId="{44236C4D-447C-4BB2-8D42-2BD4D7673595}" type="pres">
      <dgm:prSet presAssocID="{B9DCF1F2-362B-4BBD-A197-07A9F3B1A64E}" presName="sibTrans" presStyleLbl="sibTrans1D1" presStyleIdx="1" presStyleCnt="6"/>
      <dgm:spPr/>
    </dgm:pt>
    <dgm:pt modelId="{1CFED50E-AE2F-42C6-94BA-ADAF3AD5BF91}" type="pres">
      <dgm:prSet presAssocID="{B9DCF1F2-362B-4BBD-A197-07A9F3B1A64E}" presName="connectorText" presStyleLbl="sibTrans1D1" presStyleIdx="1" presStyleCnt="6"/>
      <dgm:spPr/>
    </dgm:pt>
    <dgm:pt modelId="{D372032A-3251-41B9-A4DB-5CF7148F0BCE}" type="pres">
      <dgm:prSet presAssocID="{FBE209F6-4058-464A-8C82-2BEB5AC16E57}" presName="node" presStyleLbl="node1" presStyleIdx="2" presStyleCnt="7" custLinFactNeighborX="-50" custLinFactNeighborY="15681">
        <dgm:presLayoutVars>
          <dgm:bulletEnabled val="1"/>
        </dgm:presLayoutVars>
      </dgm:prSet>
      <dgm:spPr/>
    </dgm:pt>
    <dgm:pt modelId="{79FE1A49-35AF-45A9-9384-A5E4138AF6A8}" type="pres">
      <dgm:prSet presAssocID="{D46F03B8-3C64-41E0-89B8-1B68922B907B}" presName="sibTrans" presStyleLbl="sibTrans1D1" presStyleIdx="2" presStyleCnt="6"/>
      <dgm:spPr/>
    </dgm:pt>
    <dgm:pt modelId="{7EEF44E2-0402-4E41-BE62-5EAFDDACC8C0}" type="pres">
      <dgm:prSet presAssocID="{D46F03B8-3C64-41E0-89B8-1B68922B907B}" presName="connectorText" presStyleLbl="sibTrans1D1" presStyleIdx="2" presStyleCnt="6"/>
      <dgm:spPr/>
    </dgm:pt>
    <dgm:pt modelId="{4FAE192B-7268-4698-9843-589AD351752E}" type="pres">
      <dgm:prSet presAssocID="{2BAC8672-6FB4-4CB7-AB39-35661FC3343A}" presName="node" presStyleLbl="node1" presStyleIdx="3" presStyleCnt="7" custScaleX="108839" custScaleY="128730" custLinFactNeighborX="1424" custLinFactNeighborY="-1369">
        <dgm:presLayoutVars>
          <dgm:bulletEnabled val="1"/>
        </dgm:presLayoutVars>
      </dgm:prSet>
      <dgm:spPr/>
    </dgm:pt>
    <dgm:pt modelId="{F5D57FB8-779A-4895-813D-37D8799599ED}" type="pres">
      <dgm:prSet presAssocID="{2B61BD4F-13F6-4D54-AB8D-3109DDD0A18E}" presName="sibTrans" presStyleLbl="sibTrans1D1" presStyleIdx="3" presStyleCnt="6"/>
      <dgm:spPr/>
    </dgm:pt>
    <dgm:pt modelId="{8C3ECF81-C6B5-4EC2-9CE5-3D8E64B7C891}" type="pres">
      <dgm:prSet presAssocID="{2B61BD4F-13F6-4D54-AB8D-3109DDD0A18E}" presName="connectorText" presStyleLbl="sibTrans1D1" presStyleIdx="3" presStyleCnt="6"/>
      <dgm:spPr/>
    </dgm:pt>
    <dgm:pt modelId="{FC7AE70E-AD4D-4E07-A64C-8A1F08C0200F}" type="pres">
      <dgm:prSet presAssocID="{BB3EC688-2E0A-428B-A0EC-D0687F787EBE}" presName="node" presStyleLbl="node1" presStyleIdx="4" presStyleCnt="7" custScaleY="114930" custLinFactNeighborX="683" custLinFactNeighborY="3337">
        <dgm:presLayoutVars>
          <dgm:bulletEnabled val="1"/>
        </dgm:presLayoutVars>
      </dgm:prSet>
      <dgm:spPr/>
    </dgm:pt>
    <dgm:pt modelId="{F2503DE7-4C88-42F0-B524-6E6248E17B70}" type="pres">
      <dgm:prSet presAssocID="{CA047FEE-EB2E-475A-A556-86C0982573AA}" presName="sibTrans" presStyleLbl="sibTrans1D1" presStyleIdx="4" presStyleCnt="6"/>
      <dgm:spPr/>
    </dgm:pt>
    <dgm:pt modelId="{979EBF11-E67B-41D1-8273-B950FB747C42}" type="pres">
      <dgm:prSet presAssocID="{CA047FEE-EB2E-475A-A556-86C0982573AA}" presName="connectorText" presStyleLbl="sibTrans1D1" presStyleIdx="4" presStyleCnt="6"/>
      <dgm:spPr/>
    </dgm:pt>
    <dgm:pt modelId="{E965E8EB-0521-4FB1-9A0C-56C1F0BF01CD}" type="pres">
      <dgm:prSet presAssocID="{B3E2E78E-BA62-42C0-8A19-CD776C8C3207}" presName="node" presStyleLbl="node1" presStyleIdx="5" presStyleCnt="7" custScaleY="114930" custLinFactNeighborX="-2961" custLinFactNeighborY="3337">
        <dgm:presLayoutVars>
          <dgm:bulletEnabled val="1"/>
        </dgm:presLayoutVars>
      </dgm:prSet>
      <dgm:spPr/>
    </dgm:pt>
    <dgm:pt modelId="{7B78B25D-3884-487E-A5F4-CD575A125AA9}" type="pres">
      <dgm:prSet presAssocID="{B347785A-3C52-4913-AB74-8C8D70AF589B}" presName="sibTrans" presStyleLbl="sibTrans1D1" presStyleIdx="5" presStyleCnt="6"/>
      <dgm:spPr/>
    </dgm:pt>
    <dgm:pt modelId="{F4EF0078-C1D6-4700-80F6-01125AA52426}" type="pres">
      <dgm:prSet presAssocID="{B347785A-3C52-4913-AB74-8C8D70AF589B}" presName="connectorText" presStyleLbl="sibTrans1D1" presStyleIdx="5" presStyleCnt="6"/>
      <dgm:spPr/>
    </dgm:pt>
    <dgm:pt modelId="{89D930F4-00EA-49EF-BC4C-4ACE28060758}" type="pres">
      <dgm:prSet presAssocID="{8EA564AE-D8A7-43F9-8BBF-6F43F41B4069}" presName="node" presStyleLbl="node1" presStyleIdx="6" presStyleCnt="7" custScaleX="115780" custScaleY="153152" custLinFactX="19861" custLinFactNeighborX="100000" custLinFactNeighborY="-11326">
        <dgm:presLayoutVars>
          <dgm:bulletEnabled val="1"/>
        </dgm:presLayoutVars>
      </dgm:prSet>
      <dgm:spPr/>
    </dgm:pt>
  </dgm:ptLst>
  <dgm:cxnLst>
    <dgm:cxn modelId="{0404DF10-1255-4C4A-9DD2-93A4207AFC7C}" type="presOf" srcId="{2BAC8672-6FB4-4CB7-AB39-35661FC3343A}" destId="{4FAE192B-7268-4698-9843-589AD351752E}" srcOrd="0" destOrd="0" presId="urn:microsoft.com/office/officeart/2005/8/layout/bProcess3"/>
    <dgm:cxn modelId="{1FADD312-9BB3-4533-BDD4-B7AB88079DAC}" srcId="{F1427242-6983-40CA-B427-731AF6DABA33}" destId="{8EA564AE-D8A7-43F9-8BBF-6F43F41B4069}" srcOrd="6" destOrd="0" parTransId="{0FF99D6E-77ED-4C17-BBFE-9A403A9F5E8C}" sibTransId="{4AC1791F-BEC5-4D8E-9092-32D87831D9B8}"/>
    <dgm:cxn modelId="{A5947019-DF0A-4457-9473-3A73039FA3F4}" type="presOf" srcId="{CA047FEE-EB2E-475A-A556-86C0982573AA}" destId="{F2503DE7-4C88-42F0-B524-6E6248E17B70}" srcOrd="0" destOrd="0" presId="urn:microsoft.com/office/officeart/2005/8/layout/bProcess3"/>
    <dgm:cxn modelId="{76A30E1D-2EC5-40F3-A3CF-6A0930C252DD}" type="presOf" srcId="{CA047FEE-EB2E-475A-A556-86C0982573AA}" destId="{979EBF11-E67B-41D1-8273-B950FB747C42}" srcOrd="1" destOrd="0" presId="urn:microsoft.com/office/officeart/2005/8/layout/bProcess3"/>
    <dgm:cxn modelId="{8D16A724-0D2F-4359-8A8A-899BE57BDD53}" type="presOf" srcId="{2B61BD4F-13F6-4D54-AB8D-3109DDD0A18E}" destId="{8C3ECF81-C6B5-4EC2-9CE5-3D8E64B7C891}" srcOrd="1" destOrd="0" presId="urn:microsoft.com/office/officeart/2005/8/layout/bProcess3"/>
    <dgm:cxn modelId="{5214182B-CB0E-4040-A902-AA559DC0D4B2}" srcId="{2BAC8672-6FB4-4CB7-AB39-35661FC3343A}" destId="{A4922059-ED1C-4497-9E80-F7CEB4C2AE76}" srcOrd="2" destOrd="0" parTransId="{C1E4A00F-25E8-4056-9170-D916CE02BFC4}" sibTransId="{E355A3F4-6BF8-4342-A5F8-1E5B1F6CB049}"/>
    <dgm:cxn modelId="{01756B32-AC40-4508-BF1A-416E11912E7C}" type="presOf" srcId="{D46F03B8-3C64-41E0-89B8-1B68922B907B}" destId="{79FE1A49-35AF-45A9-9384-A5E4138AF6A8}" srcOrd="0" destOrd="0" presId="urn:microsoft.com/office/officeart/2005/8/layout/bProcess3"/>
    <dgm:cxn modelId="{44511A3B-D855-4D39-B515-9C8482E547CF}" srcId="{F1427242-6983-40CA-B427-731AF6DABA33}" destId="{BB3EC688-2E0A-428B-A0EC-D0687F787EBE}" srcOrd="4" destOrd="0" parTransId="{4F4F7351-4A0B-4928-91CD-E2318C2733A7}" sibTransId="{CA047FEE-EB2E-475A-A556-86C0982573AA}"/>
    <dgm:cxn modelId="{917F4262-EA2A-4FA2-8F8E-E8B376774AD8}" type="presOf" srcId="{BB3EC688-2E0A-428B-A0EC-D0687F787EBE}" destId="{FC7AE70E-AD4D-4E07-A64C-8A1F08C0200F}" srcOrd="0" destOrd="0" presId="urn:microsoft.com/office/officeart/2005/8/layout/bProcess3"/>
    <dgm:cxn modelId="{D1270043-6F79-46D2-B847-10EEBDB177F0}" type="presOf" srcId="{0F3DF47F-B121-455D-976A-7E876B8FE60B}" destId="{6531157E-30B9-4088-986C-D527CB171D9B}" srcOrd="1" destOrd="0" presId="urn:microsoft.com/office/officeart/2005/8/layout/bProcess3"/>
    <dgm:cxn modelId="{95CFED67-FBCC-489D-957D-460ADAEE4209}" srcId="{F1427242-6983-40CA-B427-731AF6DABA33}" destId="{B3E2E78E-BA62-42C0-8A19-CD776C8C3207}" srcOrd="5" destOrd="0" parTransId="{DF3D5ADD-31FB-4B7C-B5D4-5F8340505DF3}" sibTransId="{B347785A-3C52-4913-AB74-8C8D70AF589B}"/>
    <dgm:cxn modelId="{80EBB96A-B77F-4390-B77E-53565F28D8DE}" type="presOf" srcId="{8EA564AE-D8A7-43F9-8BBF-6F43F41B4069}" destId="{89D930F4-00EA-49EF-BC4C-4ACE28060758}" srcOrd="0" destOrd="0" presId="urn:microsoft.com/office/officeart/2005/8/layout/bProcess3"/>
    <dgm:cxn modelId="{CDE43D54-5179-4B7D-A7FF-7DDFC7037C8E}" type="presOf" srcId="{146C6D2C-BBBC-441C-9989-DD4255B6CC86}" destId="{0A74E3F2-D467-4AAD-A025-BB946199A58D}" srcOrd="0" destOrd="0" presId="urn:microsoft.com/office/officeart/2005/8/layout/bProcess3"/>
    <dgm:cxn modelId="{39573F74-1189-424B-8E45-D3F23980AF08}" type="presOf" srcId="{B347785A-3C52-4913-AB74-8C8D70AF589B}" destId="{F4EF0078-C1D6-4700-80F6-01125AA52426}" srcOrd="1" destOrd="0" presId="urn:microsoft.com/office/officeart/2005/8/layout/bProcess3"/>
    <dgm:cxn modelId="{C47DF078-FC3D-4E92-B543-479DFD8DDDAE}" type="presOf" srcId="{F1427242-6983-40CA-B427-731AF6DABA33}" destId="{9F0DB9EB-DCF5-461D-9711-6F909F592B16}" srcOrd="0" destOrd="0" presId="urn:microsoft.com/office/officeart/2005/8/layout/bProcess3"/>
    <dgm:cxn modelId="{B29D8285-FF2F-44AF-A230-9F9EB1EDA180}" type="presOf" srcId="{35620B8E-0F01-49D6-B3C6-56B22DE1DD03}" destId="{1BDF7534-A65C-44E6-A181-335CC248A952}" srcOrd="0" destOrd="0" presId="urn:microsoft.com/office/officeart/2005/8/layout/bProcess3"/>
    <dgm:cxn modelId="{830EDE85-BDBC-4728-B9D7-1F40F08350A2}" srcId="{2BAC8672-6FB4-4CB7-AB39-35661FC3343A}" destId="{D2829D35-E47B-480A-8566-FC765AD65524}" srcOrd="3" destOrd="0" parTransId="{C88A731D-CE03-47E0-98A5-91863DB4756A}" sibTransId="{98721560-64A8-410B-8C0D-B83B58556548}"/>
    <dgm:cxn modelId="{34C9B086-9D8A-4E9B-AD17-9BE6C888B486}" type="presOf" srcId="{B347785A-3C52-4913-AB74-8C8D70AF589B}" destId="{7B78B25D-3884-487E-A5F4-CD575A125AA9}" srcOrd="0" destOrd="0" presId="urn:microsoft.com/office/officeart/2005/8/layout/bProcess3"/>
    <dgm:cxn modelId="{5B56B28A-775C-4615-BD3F-189BAE116E96}" type="presOf" srcId="{FBE209F6-4058-464A-8C82-2BEB5AC16E57}" destId="{D372032A-3251-41B9-A4DB-5CF7148F0BCE}" srcOrd="0" destOrd="0" presId="urn:microsoft.com/office/officeart/2005/8/layout/bProcess3"/>
    <dgm:cxn modelId="{08F6DB8D-A276-4886-84DE-FB1902F99A4C}" srcId="{2BAC8672-6FB4-4CB7-AB39-35661FC3343A}" destId="{977327E7-5CCF-451A-870F-0FCB945BCF6F}" srcOrd="1" destOrd="0" parTransId="{6FF74624-F673-4586-A53C-CF1AC66DD69C}" sibTransId="{9452EDFD-A7C3-46EB-A6C8-6BEFB0243E78}"/>
    <dgm:cxn modelId="{9D943FA4-690C-48E5-B36D-D34B6BDCDDA7}" srcId="{F1427242-6983-40CA-B427-731AF6DABA33}" destId="{146C6D2C-BBBC-441C-9989-DD4255B6CC86}" srcOrd="0" destOrd="0" parTransId="{BF004076-4449-44FF-8CFF-DAE328FA0E5D}" sibTransId="{0F3DF47F-B121-455D-976A-7E876B8FE60B}"/>
    <dgm:cxn modelId="{5129F5A5-7CC1-4140-9977-51B9C8A4E378}" type="presOf" srcId="{B3E2E78E-BA62-42C0-8A19-CD776C8C3207}" destId="{E965E8EB-0521-4FB1-9A0C-56C1F0BF01CD}" srcOrd="0" destOrd="0" presId="urn:microsoft.com/office/officeart/2005/8/layout/bProcess3"/>
    <dgm:cxn modelId="{587211BB-63CE-4DB9-87D0-5C03C7BE521E}" type="presOf" srcId="{0F3DF47F-B121-455D-976A-7E876B8FE60B}" destId="{B99E9B43-A613-4D93-9B2B-3A176E069ABD}" srcOrd="0" destOrd="0" presId="urn:microsoft.com/office/officeart/2005/8/layout/bProcess3"/>
    <dgm:cxn modelId="{D4F892BD-79FC-4690-A444-7E7162A51C8D}" type="presOf" srcId="{A4922059-ED1C-4497-9E80-F7CEB4C2AE76}" destId="{4FAE192B-7268-4698-9843-589AD351752E}" srcOrd="0" destOrd="3" presId="urn:microsoft.com/office/officeart/2005/8/layout/bProcess3"/>
    <dgm:cxn modelId="{4863F4C3-CE6A-4050-BFCE-79D16EC70EEA}" type="presOf" srcId="{B9DCF1F2-362B-4BBD-A197-07A9F3B1A64E}" destId="{1CFED50E-AE2F-42C6-94BA-ADAF3AD5BF91}" srcOrd="1" destOrd="0" presId="urn:microsoft.com/office/officeart/2005/8/layout/bProcess3"/>
    <dgm:cxn modelId="{38F289C5-F270-4D64-9154-3411057ACE0F}" srcId="{2BAC8672-6FB4-4CB7-AB39-35661FC3343A}" destId="{4CB80AE0-0872-47F2-B55E-99CC6ED93C60}" srcOrd="0" destOrd="0" parTransId="{D8A2EC3D-99B4-483C-B0F9-79A5CC81E8CA}" sibTransId="{79D25FBA-38A8-40DC-B0EE-8E511351F8ED}"/>
    <dgm:cxn modelId="{A3012AC8-D85D-4CBD-B634-3508B6704926}" type="presOf" srcId="{2B61BD4F-13F6-4D54-AB8D-3109DDD0A18E}" destId="{F5D57FB8-779A-4895-813D-37D8799599ED}" srcOrd="0" destOrd="0" presId="urn:microsoft.com/office/officeart/2005/8/layout/bProcess3"/>
    <dgm:cxn modelId="{313710C9-EDE6-4EE0-9498-06B31170027D}" type="presOf" srcId="{D46F03B8-3C64-41E0-89B8-1B68922B907B}" destId="{7EEF44E2-0402-4E41-BE62-5EAFDDACC8C0}" srcOrd="1" destOrd="0" presId="urn:microsoft.com/office/officeart/2005/8/layout/bProcess3"/>
    <dgm:cxn modelId="{9C4D0CD7-CB13-4B3B-8E3F-DD56B48FCA72}" type="presOf" srcId="{B9DCF1F2-362B-4BBD-A197-07A9F3B1A64E}" destId="{44236C4D-447C-4BB2-8D42-2BD4D7673595}" srcOrd="0" destOrd="0" presId="urn:microsoft.com/office/officeart/2005/8/layout/bProcess3"/>
    <dgm:cxn modelId="{4DA624DA-121A-41C7-9AE5-C85A7620DCAC}" type="presOf" srcId="{D2829D35-E47B-480A-8566-FC765AD65524}" destId="{4FAE192B-7268-4698-9843-589AD351752E}" srcOrd="0" destOrd="4" presId="urn:microsoft.com/office/officeart/2005/8/layout/bProcess3"/>
    <dgm:cxn modelId="{FBDB49E1-AA61-429E-BF0E-88AD1C013EB7}" srcId="{F1427242-6983-40CA-B427-731AF6DABA33}" destId="{FBE209F6-4058-464A-8C82-2BEB5AC16E57}" srcOrd="2" destOrd="0" parTransId="{7846B113-6074-4504-AD2A-C06E8F0D6982}" sibTransId="{D46F03B8-3C64-41E0-89B8-1B68922B907B}"/>
    <dgm:cxn modelId="{15BFE0E2-2FBD-4278-9CF1-7FDEC9C038ED}" type="presOf" srcId="{977327E7-5CCF-451A-870F-0FCB945BCF6F}" destId="{4FAE192B-7268-4698-9843-589AD351752E}" srcOrd="0" destOrd="2" presId="urn:microsoft.com/office/officeart/2005/8/layout/bProcess3"/>
    <dgm:cxn modelId="{B0DE4FE6-B151-4795-A083-29E5A523AE67}" type="presOf" srcId="{4CB80AE0-0872-47F2-B55E-99CC6ED93C60}" destId="{4FAE192B-7268-4698-9843-589AD351752E}" srcOrd="0" destOrd="1" presId="urn:microsoft.com/office/officeart/2005/8/layout/bProcess3"/>
    <dgm:cxn modelId="{CD2BD0F6-CC73-44F3-965B-21462D53C4D5}" srcId="{F1427242-6983-40CA-B427-731AF6DABA33}" destId="{35620B8E-0F01-49D6-B3C6-56B22DE1DD03}" srcOrd="1" destOrd="0" parTransId="{003F1CBD-63B5-4376-911F-4579E5D21BEB}" sibTransId="{B9DCF1F2-362B-4BBD-A197-07A9F3B1A64E}"/>
    <dgm:cxn modelId="{6831D1F8-B68D-40CF-A694-1DC2467CB29C}" srcId="{F1427242-6983-40CA-B427-731AF6DABA33}" destId="{2BAC8672-6FB4-4CB7-AB39-35661FC3343A}" srcOrd="3" destOrd="0" parTransId="{7B08692F-C868-444F-9031-E92D4DFEEE71}" sibTransId="{2B61BD4F-13F6-4D54-AB8D-3109DDD0A18E}"/>
    <dgm:cxn modelId="{40AEDA7F-018A-4DEA-BC6A-5BDB94032A69}" type="presParOf" srcId="{9F0DB9EB-DCF5-461D-9711-6F909F592B16}" destId="{0A74E3F2-D467-4AAD-A025-BB946199A58D}" srcOrd="0" destOrd="0" presId="urn:microsoft.com/office/officeart/2005/8/layout/bProcess3"/>
    <dgm:cxn modelId="{1D32B687-B398-402B-B0F1-D41CFD5162CB}" type="presParOf" srcId="{9F0DB9EB-DCF5-461D-9711-6F909F592B16}" destId="{B99E9B43-A613-4D93-9B2B-3A176E069ABD}" srcOrd="1" destOrd="0" presId="urn:microsoft.com/office/officeart/2005/8/layout/bProcess3"/>
    <dgm:cxn modelId="{334CC19B-D787-4029-B8E4-FBD4EB890BC0}" type="presParOf" srcId="{B99E9B43-A613-4D93-9B2B-3A176E069ABD}" destId="{6531157E-30B9-4088-986C-D527CB171D9B}" srcOrd="0" destOrd="0" presId="urn:microsoft.com/office/officeart/2005/8/layout/bProcess3"/>
    <dgm:cxn modelId="{EEFA7DA6-61AE-4E71-BF57-CCA49F4B79EB}" type="presParOf" srcId="{9F0DB9EB-DCF5-461D-9711-6F909F592B16}" destId="{1BDF7534-A65C-44E6-A181-335CC248A952}" srcOrd="2" destOrd="0" presId="urn:microsoft.com/office/officeart/2005/8/layout/bProcess3"/>
    <dgm:cxn modelId="{AA21DFD7-F843-488C-86F4-583B412283A3}" type="presParOf" srcId="{9F0DB9EB-DCF5-461D-9711-6F909F592B16}" destId="{44236C4D-447C-4BB2-8D42-2BD4D7673595}" srcOrd="3" destOrd="0" presId="urn:microsoft.com/office/officeart/2005/8/layout/bProcess3"/>
    <dgm:cxn modelId="{2FC3FE96-3E3F-42EC-9E94-7740254E4F01}" type="presParOf" srcId="{44236C4D-447C-4BB2-8D42-2BD4D7673595}" destId="{1CFED50E-AE2F-42C6-94BA-ADAF3AD5BF91}" srcOrd="0" destOrd="0" presId="urn:microsoft.com/office/officeart/2005/8/layout/bProcess3"/>
    <dgm:cxn modelId="{70A20B8A-F0CE-4F6E-8CC9-2FB7858AC41F}" type="presParOf" srcId="{9F0DB9EB-DCF5-461D-9711-6F909F592B16}" destId="{D372032A-3251-41B9-A4DB-5CF7148F0BCE}" srcOrd="4" destOrd="0" presId="urn:microsoft.com/office/officeart/2005/8/layout/bProcess3"/>
    <dgm:cxn modelId="{DBBCCD2D-8150-4541-8243-BF1E3FB6FF58}" type="presParOf" srcId="{9F0DB9EB-DCF5-461D-9711-6F909F592B16}" destId="{79FE1A49-35AF-45A9-9384-A5E4138AF6A8}" srcOrd="5" destOrd="0" presId="urn:microsoft.com/office/officeart/2005/8/layout/bProcess3"/>
    <dgm:cxn modelId="{4783E41E-C4AB-43AC-9050-010E2EFC56B4}" type="presParOf" srcId="{79FE1A49-35AF-45A9-9384-A5E4138AF6A8}" destId="{7EEF44E2-0402-4E41-BE62-5EAFDDACC8C0}" srcOrd="0" destOrd="0" presId="urn:microsoft.com/office/officeart/2005/8/layout/bProcess3"/>
    <dgm:cxn modelId="{AF27BD67-8B29-4C63-8144-18EC2BCA1630}" type="presParOf" srcId="{9F0DB9EB-DCF5-461D-9711-6F909F592B16}" destId="{4FAE192B-7268-4698-9843-589AD351752E}" srcOrd="6" destOrd="0" presId="urn:microsoft.com/office/officeart/2005/8/layout/bProcess3"/>
    <dgm:cxn modelId="{61B8C6F7-8F92-4890-8FF4-D632F906D8E3}" type="presParOf" srcId="{9F0DB9EB-DCF5-461D-9711-6F909F592B16}" destId="{F5D57FB8-779A-4895-813D-37D8799599ED}" srcOrd="7" destOrd="0" presId="urn:microsoft.com/office/officeart/2005/8/layout/bProcess3"/>
    <dgm:cxn modelId="{D0ED8FAA-5CC6-439A-88E5-88B87E8D78D5}" type="presParOf" srcId="{F5D57FB8-779A-4895-813D-37D8799599ED}" destId="{8C3ECF81-C6B5-4EC2-9CE5-3D8E64B7C891}" srcOrd="0" destOrd="0" presId="urn:microsoft.com/office/officeart/2005/8/layout/bProcess3"/>
    <dgm:cxn modelId="{FA21AEB1-F3DF-432C-96B2-A119267DCE11}" type="presParOf" srcId="{9F0DB9EB-DCF5-461D-9711-6F909F592B16}" destId="{FC7AE70E-AD4D-4E07-A64C-8A1F08C0200F}" srcOrd="8" destOrd="0" presId="urn:microsoft.com/office/officeart/2005/8/layout/bProcess3"/>
    <dgm:cxn modelId="{4E9921BF-DFB8-499F-A735-862F8D83C4E3}" type="presParOf" srcId="{9F0DB9EB-DCF5-461D-9711-6F909F592B16}" destId="{F2503DE7-4C88-42F0-B524-6E6248E17B70}" srcOrd="9" destOrd="0" presId="urn:microsoft.com/office/officeart/2005/8/layout/bProcess3"/>
    <dgm:cxn modelId="{6B9D6AFE-1ECB-452E-8425-76C2DD3EE7FA}" type="presParOf" srcId="{F2503DE7-4C88-42F0-B524-6E6248E17B70}" destId="{979EBF11-E67B-41D1-8273-B950FB747C42}" srcOrd="0" destOrd="0" presId="urn:microsoft.com/office/officeart/2005/8/layout/bProcess3"/>
    <dgm:cxn modelId="{4AD34264-CE35-4B69-B252-808D9C60F782}" type="presParOf" srcId="{9F0DB9EB-DCF5-461D-9711-6F909F592B16}" destId="{E965E8EB-0521-4FB1-9A0C-56C1F0BF01CD}" srcOrd="10" destOrd="0" presId="urn:microsoft.com/office/officeart/2005/8/layout/bProcess3"/>
    <dgm:cxn modelId="{E904685B-4C96-4021-9133-2DDBC68018B5}" type="presParOf" srcId="{9F0DB9EB-DCF5-461D-9711-6F909F592B16}" destId="{7B78B25D-3884-487E-A5F4-CD575A125AA9}" srcOrd="11" destOrd="0" presId="urn:microsoft.com/office/officeart/2005/8/layout/bProcess3"/>
    <dgm:cxn modelId="{E3A08C4F-5861-49DD-90B4-D76E34FE180F}" type="presParOf" srcId="{7B78B25D-3884-487E-A5F4-CD575A125AA9}" destId="{F4EF0078-C1D6-4700-80F6-01125AA52426}" srcOrd="0" destOrd="0" presId="urn:microsoft.com/office/officeart/2005/8/layout/bProcess3"/>
    <dgm:cxn modelId="{1EABE679-4748-4252-9417-279077685224}" type="presParOf" srcId="{9F0DB9EB-DCF5-461D-9711-6F909F592B16}" destId="{89D930F4-00EA-49EF-BC4C-4ACE28060758}" srcOrd="12"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F2FECD2-BDFE-402B-91DC-EAA408665FCE}" type="doc">
      <dgm:prSet loTypeId="urn:microsoft.com/office/officeart/2005/8/layout/list1" loCatId="list" qsTypeId="urn:microsoft.com/office/officeart/2005/8/quickstyle/3d1" qsCatId="3D" csTypeId="urn:microsoft.com/office/officeart/2005/8/colors/colorful3" csCatId="colorful" phldr="1"/>
      <dgm:spPr/>
      <dgm:t>
        <a:bodyPr/>
        <a:lstStyle/>
        <a:p>
          <a:endParaRPr lang="zh-TW" altLang="en-US"/>
        </a:p>
      </dgm:t>
    </dgm:pt>
    <dgm:pt modelId="{A3391920-F394-498B-879B-F488A4BF0B93}">
      <dgm:prSet custT="1"/>
      <dgm:spPr/>
      <dgm:t>
        <a:bodyPr/>
        <a:lstStyle/>
        <a:p>
          <a:pPr rtl="0"/>
          <a:r>
            <a:rPr lang="zh-TW" sz="2400" b="1" kern="1200">
              <a:latin typeface="+mj-lt"/>
              <a:ea typeface="微軟正黑體" panose="020B0604030504040204" pitchFamily="34" charset="-120"/>
            </a:rPr>
            <a:t>實習</a:t>
          </a:r>
          <a:r>
            <a:rPr lang="zh-TW" altLang="en-US" sz="2400" b="1" kern="1200">
              <a:latin typeface="+mj-lt"/>
              <a:ea typeface="微軟正黑體" panose="020B0604030504040204" pitchFamily="34" charset="-120"/>
            </a:rPr>
            <a:t>機構</a:t>
          </a:r>
          <a:r>
            <a:rPr lang="zh-TW" sz="2400" b="1" kern="1200">
              <a:latin typeface="+mj-lt"/>
              <a:ea typeface="微軟正黑體" panose="020B0604030504040204" pitchFamily="34" charset="-120"/>
            </a:rPr>
            <a:t>考評：</a:t>
          </a:r>
          <a:r>
            <a:rPr lang="zh-TW" sz="2400" kern="1200">
              <a:latin typeface="+mj-lt"/>
              <a:ea typeface="微軟正黑體" panose="020B0604030504040204" pitchFamily="34" charset="-120"/>
            </a:rPr>
            <a:t>佔學期成績</a:t>
          </a:r>
          <a:r>
            <a:rPr lang="zh-TW" altLang="en-US" sz="2400" kern="1200">
              <a:latin typeface="+mj-lt"/>
              <a:ea typeface="微軟正黑體" panose="020B0604030504040204" pitchFamily="34" charset="-120"/>
            </a:rPr>
            <a:t> </a:t>
          </a:r>
          <a:r>
            <a:rPr lang="en-US" altLang="zh-TW" sz="2400" b="1" kern="1200">
              <a:latin typeface="Franklin Gothic Book" panose="020B0503020102020204"/>
              <a:ea typeface="微軟正黑體" panose="020B0604030504040204" pitchFamily="34" charset="-120"/>
              <a:cs typeface="+mn-cs"/>
            </a:rPr>
            <a:t>4</a:t>
          </a:r>
          <a:r>
            <a:rPr lang="en-US" sz="2400" b="1" kern="1200">
              <a:latin typeface="+mj-lt"/>
              <a:ea typeface="微軟正黑體" panose="020B0604030504040204" pitchFamily="34" charset="-120"/>
            </a:rPr>
            <a:t>0%</a:t>
          </a:r>
          <a:endParaRPr lang="zh-TW" sz="2400" b="1" kern="1200" dirty="0">
            <a:latin typeface="+mj-lt"/>
            <a:ea typeface="微軟正黑體" panose="020B0604030504040204" pitchFamily="34" charset="-120"/>
          </a:endParaRPr>
        </a:p>
      </dgm:t>
    </dgm:pt>
    <dgm:pt modelId="{CEA9A1B7-911D-4DE3-8919-4BCE6099A0FE}" type="parTrans" cxnId="{50360AC9-46A6-4E2B-9484-6FB63F58A4B9}">
      <dgm:prSet/>
      <dgm:spPr/>
      <dgm:t>
        <a:bodyPr/>
        <a:lstStyle/>
        <a:p>
          <a:endParaRPr lang="zh-TW" altLang="en-US">
            <a:latin typeface="+mj-lt"/>
            <a:ea typeface="微軟正黑體" panose="020B0604030504040204" pitchFamily="34" charset="-120"/>
          </a:endParaRPr>
        </a:p>
      </dgm:t>
    </dgm:pt>
    <dgm:pt modelId="{A0725174-A5E3-4090-B136-A60B5F4D375A}" type="sibTrans" cxnId="{50360AC9-46A6-4E2B-9484-6FB63F58A4B9}">
      <dgm:prSet/>
      <dgm:spPr/>
      <dgm:t>
        <a:bodyPr/>
        <a:lstStyle/>
        <a:p>
          <a:endParaRPr lang="zh-TW" altLang="en-US">
            <a:latin typeface="+mj-lt"/>
            <a:ea typeface="微軟正黑體" panose="020B0604030504040204" pitchFamily="34" charset="-120"/>
          </a:endParaRPr>
        </a:p>
      </dgm:t>
    </dgm:pt>
    <dgm:pt modelId="{8C7AC9FB-D820-4321-83B6-2A7775BFE39A}">
      <dgm:prSet/>
      <dgm:spPr/>
      <dgm:t>
        <a:bodyPr/>
        <a:lstStyle/>
        <a:p>
          <a:pPr rtl="0"/>
          <a:r>
            <a:rPr lang="zh-TW" dirty="0">
              <a:latin typeface="+mj-lt"/>
              <a:ea typeface="微軟正黑體" panose="020B0604030504040204" pitchFamily="34" charset="-120"/>
            </a:rPr>
            <a:t>由實習單位針對實習生之表現予以考評，並填寫「實習學生考評表」</a:t>
          </a:r>
          <a:r>
            <a:rPr lang="en-US" dirty="0">
              <a:latin typeface="+mj-lt"/>
              <a:ea typeface="微軟正黑體" panose="020B0604030504040204" pitchFamily="34" charset="-120"/>
            </a:rPr>
            <a:t>(</a:t>
          </a:r>
          <a:r>
            <a:rPr lang="zh-TW" dirty="0">
              <a:latin typeface="+mj-lt"/>
              <a:ea typeface="微軟正黑體" panose="020B0604030504040204" pitchFamily="34" charset="-120"/>
            </a:rPr>
            <a:t>附件</a:t>
          </a:r>
          <a:r>
            <a:rPr lang="en-US" dirty="0">
              <a:latin typeface="+mj-lt"/>
              <a:ea typeface="微軟正黑體" panose="020B0604030504040204" pitchFamily="34" charset="-120"/>
            </a:rPr>
            <a:t>12)</a:t>
          </a:r>
          <a:r>
            <a:rPr lang="zh-TW" dirty="0">
              <a:latin typeface="+mj-lt"/>
              <a:ea typeface="微軟正黑體" panose="020B0604030504040204" pitchFamily="34" charset="-120"/>
            </a:rPr>
            <a:t> 。</a:t>
          </a:r>
        </a:p>
      </dgm:t>
    </dgm:pt>
    <dgm:pt modelId="{B3F351B7-EFAB-4922-ADC1-C8BBC32C6CC0}" type="parTrans" cxnId="{C17D4C89-DEB9-4D8E-99C8-0A433B61AB34}">
      <dgm:prSet/>
      <dgm:spPr/>
      <dgm:t>
        <a:bodyPr/>
        <a:lstStyle/>
        <a:p>
          <a:endParaRPr lang="zh-TW" altLang="en-US">
            <a:latin typeface="+mj-lt"/>
            <a:ea typeface="微軟正黑體" panose="020B0604030504040204" pitchFamily="34" charset="-120"/>
          </a:endParaRPr>
        </a:p>
      </dgm:t>
    </dgm:pt>
    <dgm:pt modelId="{C2174925-8FBF-48E7-BD46-41DF09233A5A}" type="sibTrans" cxnId="{C17D4C89-DEB9-4D8E-99C8-0A433B61AB34}">
      <dgm:prSet/>
      <dgm:spPr/>
      <dgm:t>
        <a:bodyPr/>
        <a:lstStyle/>
        <a:p>
          <a:endParaRPr lang="zh-TW" altLang="en-US">
            <a:latin typeface="+mj-lt"/>
            <a:ea typeface="微軟正黑體" panose="020B0604030504040204" pitchFamily="34" charset="-120"/>
          </a:endParaRPr>
        </a:p>
      </dgm:t>
    </dgm:pt>
    <dgm:pt modelId="{092320FB-BE00-4220-BD20-6FDAA5FF9B40}">
      <dgm:prSet custT="1"/>
      <dgm:spPr/>
      <dgm:t>
        <a:bodyPr/>
        <a:lstStyle/>
        <a:p>
          <a:pPr rtl="0"/>
          <a:r>
            <a:rPr lang="zh-TW" sz="2400" b="1" kern="1200" dirty="0">
              <a:latin typeface="+mj-lt"/>
              <a:ea typeface="微軟正黑體" panose="020B0604030504040204" pitchFamily="34" charset="-120"/>
            </a:rPr>
            <a:t>實習</a:t>
          </a:r>
          <a:r>
            <a:rPr lang="zh-TW" altLang="en-US" sz="2400" b="1" kern="1200" dirty="0">
              <a:latin typeface="+mj-lt"/>
              <a:ea typeface="微軟正黑體" panose="020B0604030504040204" pitchFamily="34" charset="-120"/>
            </a:rPr>
            <a:t>輔導老師</a:t>
          </a:r>
          <a:r>
            <a:rPr lang="zh-TW" sz="2400" b="1" kern="1200" dirty="0">
              <a:latin typeface="+mj-lt"/>
              <a:ea typeface="微軟正黑體" panose="020B0604030504040204" pitchFamily="34" charset="-120"/>
            </a:rPr>
            <a:t>考評</a:t>
          </a:r>
          <a:r>
            <a:rPr lang="en-US" sz="2400" b="1" kern="1200" dirty="0">
              <a:latin typeface="+mj-lt"/>
              <a:ea typeface="微軟正黑體" panose="020B0604030504040204" pitchFamily="34" charset="-120"/>
            </a:rPr>
            <a:t>(</a:t>
          </a:r>
          <a:r>
            <a:rPr lang="zh-TW" sz="2400" b="1" kern="1200" dirty="0">
              <a:latin typeface="+mj-lt"/>
              <a:ea typeface="微軟正黑體" panose="020B0604030504040204" pitchFamily="34" charset="-120"/>
            </a:rPr>
            <a:t>含實習</a:t>
          </a:r>
          <a:r>
            <a:rPr lang="zh-TW" altLang="en-US" sz="2400" b="1" kern="1200" dirty="0">
              <a:latin typeface="+mj-lt"/>
              <a:ea typeface="微軟正黑體" panose="020B0604030504040204" pitchFamily="34" charset="-120"/>
            </a:rPr>
            <a:t>心得報告</a:t>
          </a:r>
          <a:r>
            <a:rPr lang="en-US" sz="2400" b="1" kern="1200" dirty="0">
              <a:latin typeface="+mj-lt"/>
              <a:ea typeface="微軟正黑體" panose="020B0604030504040204" pitchFamily="34" charset="-120"/>
            </a:rPr>
            <a:t>)</a:t>
          </a:r>
          <a:r>
            <a:rPr lang="zh-TW" sz="2400" b="1" kern="1200" dirty="0">
              <a:latin typeface="+mj-lt"/>
              <a:ea typeface="微軟正黑體" panose="020B0604030504040204" pitchFamily="34" charset="-120"/>
            </a:rPr>
            <a:t>：</a:t>
          </a:r>
          <a:r>
            <a:rPr lang="zh-TW" sz="2400" kern="1200" dirty="0">
              <a:latin typeface="+mj-lt"/>
              <a:ea typeface="微軟正黑體" panose="020B0604030504040204" pitchFamily="34" charset="-120"/>
            </a:rPr>
            <a:t>佔學期成績</a:t>
          </a:r>
          <a:r>
            <a:rPr lang="zh-TW" altLang="en-US" sz="2400" kern="1200" dirty="0">
              <a:latin typeface="+mj-lt"/>
              <a:ea typeface="微軟正黑體" panose="020B0604030504040204" pitchFamily="34" charset="-120"/>
            </a:rPr>
            <a:t> </a:t>
          </a:r>
          <a:r>
            <a:rPr lang="en-US" altLang="zh-TW" sz="2400" b="1" kern="1200" dirty="0">
              <a:latin typeface="+mn-lt"/>
              <a:ea typeface="+mn-ea"/>
              <a:cs typeface="+mn-cs"/>
            </a:rPr>
            <a:t>6</a:t>
          </a:r>
          <a:r>
            <a:rPr lang="en-US" altLang="zh-TW" sz="2400" b="1" kern="1200" dirty="0">
              <a:latin typeface="+mj-lt"/>
              <a:ea typeface="微軟正黑體" panose="020B0604030504040204" pitchFamily="34" charset="-120"/>
            </a:rPr>
            <a:t>0</a:t>
          </a:r>
          <a:r>
            <a:rPr lang="en-US" sz="2400" b="1" kern="1200" dirty="0">
              <a:latin typeface="+mj-lt"/>
              <a:ea typeface="微軟正黑體" panose="020B0604030504040204" pitchFamily="34" charset="-120"/>
            </a:rPr>
            <a:t>%</a:t>
          </a:r>
          <a:endParaRPr lang="zh-TW" sz="2400" b="1" kern="1200" dirty="0">
            <a:latin typeface="+mj-lt"/>
            <a:ea typeface="微軟正黑體" panose="020B0604030504040204" pitchFamily="34" charset="-120"/>
          </a:endParaRPr>
        </a:p>
      </dgm:t>
    </dgm:pt>
    <dgm:pt modelId="{37EF8FE4-C0D0-486C-9613-01EE0E584F35}" type="parTrans" cxnId="{CB4A6768-F1D7-43FD-ACD1-D5C623878B07}">
      <dgm:prSet/>
      <dgm:spPr/>
      <dgm:t>
        <a:bodyPr/>
        <a:lstStyle/>
        <a:p>
          <a:endParaRPr lang="zh-TW" altLang="en-US">
            <a:latin typeface="+mj-lt"/>
            <a:ea typeface="微軟正黑體" panose="020B0604030504040204" pitchFamily="34" charset="-120"/>
          </a:endParaRPr>
        </a:p>
      </dgm:t>
    </dgm:pt>
    <dgm:pt modelId="{7567BDD9-62F6-46ED-ADEF-EFB74F5E0252}" type="sibTrans" cxnId="{CB4A6768-F1D7-43FD-ACD1-D5C623878B07}">
      <dgm:prSet/>
      <dgm:spPr/>
      <dgm:t>
        <a:bodyPr/>
        <a:lstStyle/>
        <a:p>
          <a:endParaRPr lang="zh-TW" altLang="en-US">
            <a:latin typeface="+mj-lt"/>
            <a:ea typeface="微軟正黑體" panose="020B0604030504040204" pitchFamily="34" charset="-120"/>
          </a:endParaRPr>
        </a:p>
      </dgm:t>
    </dgm:pt>
    <dgm:pt modelId="{A2E065FA-F62A-427B-9DEC-DE5E2E16FFB5}">
      <dgm:prSet/>
      <dgm:spPr/>
      <dgm:t>
        <a:bodyPr/>
        <a:lstStyle/>
        <a:p>
          <a:pPr rtl="0"/>
          <a:r>
            <a:rPr lang="zh-TW" dirty="0">
              <a:latin typeface="+mj-lt"/>
              <a:ea typeface="微軟正黑體" panose="020B0604030504040204" pitchFamily="34" charset="-120"/>
            </a:rPr>
            <a:t>輔導老師至實習單位訪視至少</a:t>
          </a:r>
          <a:r>
            <a:rPr lang="en-US" altLang="zh-TW" dirty="0">
              <a:latin typeface="+mj-lt"/>
              <a:ea typeface="微軟正黑體" panose="020B0604030504040204" pitchFamily="34" charset="-120"/>
            </a:rPr>
            <a:t>4</a:t>
          </a:r>
          <a:r>
            <a:rPr lang="zh-TW" dirty="0">
              <a:latin typeface="+mj-lt"/>
              <a:ea typeface="微軟正黑體" panose="020B0604030504040204" pitchFamily="34" charset="-120"/>
            </a:rPr>
            <a:t>次</a:t>
          </a:r>
          <a:r>
            <a:rPr lang="en-US" altLang="zh-TW" dirty="0">
              <a:latin typeface="+mj-lt"/>
              <a:ea typeface="微軟正黑體" panose="020B0604030504040204" pitchFamily="34" charset="-120"/>
            </a:rPr>
            <a:t>/</a:t>
          </a:r>
          <a:r>
            <a:rPr lang="zh-TW" altLang="en-US" dirty="0">
              <a:latin typeface="+mj-lt"/>
              <a:ea typeface="微軟正黑體" panose="020B0604030504040204" pitchFamily="34" charset="-120"/>
            </a:rPr>
            <a:t>學期</a:t>
          </a:r>
          <a:r>
            <a:rPr lang="zh-TW" dirty="0">
              <a:latin typeface="+mj-lt"/>
              <a:ea typeface="微軟正黑體" panose="020B0604030504040204" pitchFamily="34" charset="-120"/>
            </a:rPr>
            <a:t>，並</a:t>
          </a:r>
          <a:r>
            <a:rPr lang="zh-TW" altLang="en-US" dirty="0">
              <a:latin typeface="+mj-lt"/>
              <a:ea typeface="微軟正黑體" panose="020B0604030504040204" pitchFamily="34" charset="-120"/>
            </a:rPr>
            <a:t>至實習平台輸入</a:t>
          </a:r>
          <a:r>
            <a:rPr lang="zh-TW" dirty="0">
              <a:latin typeface="+mj-lt"/>
              <a:ea typeface="微軟正黑體" panose="020B0604030504040204" pitchFamily="34" charset="-120"/>
            </a:rPr>
            <a:t>「實習訪視記錄表」。</a:t>
          </a:r>
        </a:p>
      </dgm:t>
    </dgm:pt>
    <dgm:pt modelId="{510B5485-5A74-413C-89D9-DF4686464782}" type="parTrans" cxnId="{43A2AA12-B65A-4C2A-944C-BD97D2318A91}">
      <dgm:prSet/>
      <dgm:spPr/>
      <dgm:t>
        <a:bodyPr/>
        <a:lstStyle/>
        <a:p>
          <a:endParaRPr lang="zh-TW" altLang="en-US">
            <a:latin typeface="+mj-lt"/>
            <a:ea typeface="微軟正黑體" panose="020B0604030504040204" pitchFamily="34" charset="-120"/>
          </a:endParaRPr>
        </a:p>
      </dgm:t>
    </dgm:pt>
    <dgm:pt modelId="{DF9DF11C-923B-4DCB-8722-59684962027A}" type="sibTrans" cxnId="{43A2AA12-B65A-4C2A-944C-BD97D2318A91}">
      <dgm:prSet/>
      <dgm:spPr/>
      <dgm:t>
        <a:bodyPr/>
        <a:lstStyle/>
        <a:p>
          <a:endParaRPr lang="zh-TW" altLang="en-US">
            <a:latin typeface="+mj-lt"/>
            <a:ea typeface="微軟正黑體" panose="020B0604030504040204" pitchFamily="34" charset="-120"/>
          </a:endParaRPr>
        </a:p>
      </dgm:t>
    </dgm:pt>
    <dgm:pt modelId="{7211D51F-427F-4200-AB6D-5E53DE7FD6F8}">
      <dgm:prSet/>
      <dgm:spPr/>
      <dgm:t>
        <a:bodyPr/>
        <a:lstStyle/>
        <a:p>
          <a:r>
            <a:rPr lang="zh-TW" altLang="en-US" dirty="0">
              <a:latin typeface="+mj-lt"/>
              <a:ea typeface="微軟正黑體" panose="020B0604030504040204" pitchFamily="34" charset="-120"/>
            </a:rPr>
            <a:t>每學期</a:t>
          </a:r>
          <a:r>
            <a:rPr lang="zh-TW" dirty="0">
              <a:latin typeface="+mj-lt"/>
              <a:ea typeface="微軟正黑體" panose="020B0604030504040204" pitchFamily="34" charset="-120"/>
            </a:rPr>
            <a:t>實習生應</a:t>
          </a:r>
          <a:r>
            <a:rPr lang="zh-TW" altLang="en-US" dirty="0">
              <a:latin typeface="+mj-lt"/>
              <a:ea typeface="微軟正黑體" panose="020B0604030504040204" pitchFamily="34" charset="-120"/>
            </a:rPr>
            <a:t>至實習平台輸入</a:t>
          </a:r>
          <a:r>
            <a:rPr lang="zh-TW" dirty="0">
              <a:latin typeface="+mj-lt"/>
              <a:ea typeface="微軟正黑體" panose="020B0604030504040204" pitchFamily="34" charset="-120"/>
            </a:rPr>
            <a:t>「</a:t>
          </a:r>
          <a:r>
            <a:rPr lang="en-US" altLang="zh-TW" dirty="0">
              <a:solidFill>
                <a:srgbClr val="FF0000"/>
              </a:solidFill>
              <a:latin typeface="+mj-lt"/>
              <a:ea typeface="微軟正黑體" panose="020B0604030504040204" pitchFamily="34" charset="-120"/>
            </a:rPr>
            <a:t>18</a:t>
          </a:r>
          <a:r>
            <a:rPr lang="zh-TW" altLang="en-US" dirty="0">
              <a:solidFill>
                <a:srgbClr val="FF0000"/>
              </a:solidFill>
              <a:latin typeface="+mj-lt"/>
              <a:ea typeface="微軟正黑體" panose="020B0604030504040204" pitchFamily="34" charset="-120"/>
            </a:rPr>
            <a:t>週</a:t>
          </a:r>
          <a:r>
            <a:rPr lang="zh-TW" dirty="0">
              <a:solidFill>
                <a:srgbClr val="FF0000"/>
              </a:solidFill>
              <a:latin typeface="+mj-lt"/>
              <a:ea typeface="微軟正黑體" panose="020B0604030504040204" pitchFamily="34" charset="-120"/>
            </a:rPr>
            <a:t>實習工作週記</a:t>
          </a:r>
          <a:r>
            <a:rPr lang="en-US" dirty="0">
              <a:solidFill>
                <a:srgbClr val="FF0000"/>
              </a:solidFill>
              <a:latin typeface="+mj-lt"/>
              <a:ea typeface="微軟正黑體" panose="020B0604030504040204" pitchFamily="34" charset="-120"/>
            </a:rPr>
            <a:t>(</a:t>
          </a:r>
          <a:r>
            <a:rPr lang="zh-TW" dirty="0">
              <a:solidFill>
                <a:srgbClr val="FF0000"/>
              </a:solidFill>
              <a:latin typeface="+mj-lt"/>
              <a:ea typeface="微軟正黑體" panose="020B0604030504040204" pitchFamily="34" charset="-120"/>
            </a:rPr>
            <a:t>日誌</a:t>
          </a:r>
          <a:r>
            <a:rPr lang="en-US" dirty="0">
              <a:solidFill>
                <a:srgbClr val="FF0000"/>
              </a:solidFill>
              <a:latin typeface="+mj-lt"/>
              <a:ea typeface="微軟正黑體" panose="020B0604030504040204" pitchFamily="34" charset="-120"/>
            </a:rPr>
            <a:t>)</a:t>
          </a:r>
          <a:r>
            <a:rPr lang="zh-TW" dirty="0">
              <a:latin typeface="+mj-lt"/>
              <a:ea typeface="微軟正黑體" panose="020B0604030504040204" pitchFamily="34" charset="-120"/>
            </a:rPr>
            <a:t>」</a:t>
          </a:r>
          <a:r>
            <a:rPr lang="zh-TW" altLang="en-US" dirty="0">
              <a:latin typeface="+mj-lt"/>
              <a:ea typeface="微軟正黑體" panose="020B0604030504040204" pitchFamily="34" charset="-120"/>
            </a:rPr>
            <a:t>及</a:t>
          </a:r>
          <a:r>
            <a:rPr lang="zh-TW" dirty="0">
              <a:latin typeface="+mj-lt"/>
              <a:ea typeface="微軟正黑體" panose="020B0604030504040204" pitchFamily="34" charset="-120"/>
            </a:rPr>
            <a:t>「</a:t>
          </a:r>
          <a:r>
            <a:rPr lang="en-US" altLang="zh-TW" dirty="0">
              <a:solidFill>
                <a:srgbClr val="FF0000"/>
              </a:solidFill>
              <a:latin typeface="+mj-lt"/>
              <a:ea typeface="微軟正黑體" panose="020B0604030504040204" pitchFamily="34" charset="-120"/>
            </a:rPr>
            <a:t>1</a:t>
          </a:r>
          <a:r>
            <a:rPr lang="zh-TW" altLang="en-US" dirty="0">
              <a:solidFill>
                <a:srgbClr val="FF0000"/>
              </a:solidFill>
              <a:latin typeface="+mj-lt"/>
              <a:ea typeface="微軟正黑體" panose="020B0604030504040204" pitchFamily="34" charset="-120"/>
            </a:rPr>
            <a:t>篇</a:t>
          </a:r>
          <a:r>
            <a:rPr lang="zh-TW" dirty="0">
              <a:solidFill>
                <a:srgbClr val="FF0000"/>
              </a:solidFill>
              <a:latin typeface="+mj-lt"/>
              <a:ea typeface="微軟正黑體" panose="020B0604030504040204" pitchFamily="34" charset="-120"/>
            </a:rPr>
            <a:t>期末心得報告</a:t>
          </a:r>
          <a:r>
            <a:rPr lang="en-US" altLang="zh-TW" dirty="0">
              <a:solidFill>
                <a:srgbClr val="FF0000"/>
              </a:solidFill>
              <a:latin typeface="+mj-lt"/>
              <a:ea typeface="微軟正黑體" panose="020B0604030504040204" pitchFamily="34" charset="-120"/>
            </a:rPr>
            <a:t>(</a:t>
          </a:r>
          <a:r>
            <a:rPr lang="zh-TW" altLang="en-US" dirty="0">
              <a:solidFill>
                <a:srgbClr val="FF0000"/>
              </a:solidFill>
              <a:latin typeface="+mj-lt"/>
              <a:ea typeface="微軟正黑體" panose="020B0604030504040204" pitchFamily="34" charset="-120"/>
            </a:rPr>
            <a:t>含上傳</a:t>
          </a:r>
          <a:r>
            <a:rPr lang="en-US" altLang="zh-TW" dirty="0">
              <a:solidFill>
                <a:srgbClr val="FF0000"/>
              </a:solidFill>
              <a:latin typeface="+mj-lt"/>
              <a:ea typeface="微軟正黑體" panose="020B0604030504040204" pitchFamily="34" charset="-120"/>
            </a:rPr>
            <a:t>2</a:t>
          </a:r>
          <a:r>
            <a:rPr lang="zh-TW" altLang="en-US" dirty="0">
              <a:solidFill>
                <a:srgbClr val="FF0000"/>
              </a:solidFill>
              <a:latin typeface="+mj-lt"/>
              <a:ea typeface="微軟正黑體" panose="020B0604030504040204" pitchFamily="34" charset="-120"/>
            </a:rPr>
            <a:t>張照片</a:t>
          </a:r>
          <a:r>
            <a:rPr lang="en-US" altLang="zh-TW" dirty="0">
              <a:solidFill>
                <a:srgbClr val="FF0000"/>
              </a:solidFill>
              <a:latin typeface="+mj-lt"/>
              <a:ea typeface="微軟正黑體" panose="020B0604030504040204" pitchFamily="34" charset="-120"/>
            </a:rPr>
            <a:t>)</a:t>
          </a:r>
          <a:r>
            <a:rPr lang="zh-TW" dirty="0">
              <a:latin typeface="+mj-lt"/>
              <a:ea typeface="微軟正黑體" panose="020B0604030504040204" pitchFamily="34" charset="-120"/>
            </a:rPr>
            <a:t>」 。</a:t>
          </a:r>
        </a:p>
      </dgm:t>
    </dgm:pt>
    <dgm:pt modelId="{258838A6-553A-4AFC-AB00-D5DCCCCAF2B9}" type="parTrans" cxnId="{24F20FA4-4CCD-42B1-9E5F-E1FEBF5DE8D0}">
      <dgm:prSet/>
      <dgm:spPr/>
      <dgm:t>
        <a:bodyPr/>
        <a:lstStyle/>
        <a:p>
          <a:endParaRPr lang="zh-TW" altLang="en-US"/>
        </a:p>
      </dgm:t>
    </dgm:pt>
    <dgm:pt modelId="{F27C1C2E-4BE4-41C4-B58F-23D4C203ED49}" type="sibTrans" cxnId="{24F20FA4-4CCD-42B1-9E5F-E1FEBF5DE8D0}">
      <dgm:prSet/>
      <dgm:spPr/>
      <dgm:t>
        <a:bodyPr/>
        <a:lstStyle/>
        <a:p>
          <a:endParaRPr lang="zh-TW" altLang="en-US"/>
        </a:p>
      </dgm:t>
    </dgm:pt>
    <dgm:pt modelId="{60C7D120-DFDC-4953-92D6-14E852505F0F}" type="pres">
      <dgm:prSet presAssocID="{EF2FECD2-BDFE-402B-91DC-EAA408665FCE}" presName="linear" presStyleCnt="0">
        <dgm:presLayoutVars>
          <dgm:dir/>
          <dgm:animLvl val="lvl"/>
          <dgm:resizeHandles val="exact"/>
        </dgm:presLayoutVars>
      </dgm:prSet>
      <dgm:spPr/>
    </dgm:pt>
    <dgm:pt modelId="{721CE91F-44C0-4DD4-984A-68702F4FA982}" type="pres">
      <dgm:prSet presAssocID="{A3391920-F394-498B-879B-F488A4BF0B93}" presName="parentLin" presStyleCnt="0"/>
      <dgm:spPr/>
    </dgm:pt>
    <dgm:pt modelId="{59B04227-D5A5-40A4-AC69-F33904EEA2BD}" type="pres">
      <dgm:prSet presAssocID="{A3391920-F394-498B-879B-F488A4BF0B93}" presName="parentLeftMargin" presStyleLbl="node1" presStyleIdx="0" presStyleCnt="2"/>
      <dgm:spPr/>
    </dgm:pt>
    <dgm:pt modelId="{9C367169-5667-420F-941F-763F130C1658}" type="pres">
      <dgm:prSet presAssocID="{A3391920-F394-498B-879B-F488A4BF0B93}" presName="parentText" presStyleLbl="node1" presStyleIdx="0" presStyleCnt="2">
        <dgm:presLayoutVars>
          <dgm:chMax val="0"/>
          <dgm:bulletEnabled val="1"/>
        </dgm:presLayoutVars>
      </dgm:prSet>
      <dgm:spPr/>
    </dgm:pt>
    <dgm:pt modelId="{37CF53E5-E2CF-4D45-B8AD-69B7D11F969F}" type="pres">
      <dgm:prSet presAssocID="{A3391920-F394-498B-879B-F488A4BF0B93}" presName="negativeSpace" presStyleCnt="0"/>
      <dgm:spPr/>
    </dgm:pt>
    <dgm:pt modelId="{09FED9FE-A924-4727-B543-FA28FE7C5F18}" type="pres">
      <dgm:prSet presAssocID="{A3391920-F394-498B-879B-F488A4BF0B93}" presName="childText" presStyleLbl="conFgAcc1" presStyleIdx="0" presStyleCnt="2">
        <dgm:presLayoutVars>
          <dgm:bulletEnabled val="1"/>
        </dgm:presLayoutVars>
      </dgm:prSet>
      <dgm:spPr/>
    </dgm:pt>
    <dgm:pt modelId="{7A3CA033-4382-4FCE-929A-06A5F3FC1A8A}" type="pres">
      <dgm:prSet presAssocID="{A0725174-A5E3-4090-B136-A60B5F4D375A}" presName="spaceBetweenRectangles" presStyleCnt="0"/>
      <dgm:spPr/>
    </dgm:pt>
    <dgm:pt modelId="{7F35D02D-02E9-4CA6-8FED-F31C6E97FE44}" type="pres">
      <dgm:prSet presAssocID="{092320FB-BE00-4220-BD20-6FDAA5FF9B40}" presName="parentLin" presStyleCnt="0"/>
      <dgm:spPr/>
    </dgm:pt>
    <dgm:pt modelId="{84E463DE-D993-41C3-BB01-B4A4706B3B7C}" type="pres">
      <dgm:prSet presAssocID="{092320FB-BE00-4220-BD20-6FDAA5FF9B40}" presName="parentLeftMargin" presStyleLbl="node1" presStyleIdx="0" presStyleCnt="2"/>
      <dgm:spPr/>
    </dgm:pt>
    <dgm:pt modelId="{7FCF1C73-0EDD-4450-A99F-257B281D2EBA}" type="pres">
      <dgm:prSet presAssocID="{092320FB-BE00-4220-BD20-6FDAA5FF9B40}" presName="parentText" presStyleLbl="node1" presStyleIdx="1" presStyleCnt="2" custScaleX="134655">
        <dgm:presLayoutVars>
          <dgm:chMax val="0"/>
          <dgm:bulletEnabled val="1"/>
        </dgm:presLayoutVars>
      </dgm:prSet>
      <dgm:spPr/>
    </dgm:pt>
    <dgm:pt modelId="{116D1F25-3008-48C7-BA20-64F4A7E2EF25}" type="pres">
      <dgm:prSet presAssocID="{092320FB-BE00-4220-BD20-6FDAA5FF9B40}" presName="negativeSpace" presStyleCnt="0"/>
      <dgm:spPr/>
    </dgm:pt>
    <dgm:pt modelId="{8CEAB848-75BD-41B9-948F-DB09F5F63976}" type="pres">
      <dgm:prSet presAssocID="{092320FB-BE00-4220-BD20-6FDAA5FF9B40}" presName="childText" presStyleLbl="conFgAcc1" presStyleIdx="1" presStyleCnt="2">
        <dgm:presLayoutVars>
          <dgm:bulletEnabled val="1"/>
        </dgm:presLayoutVars>
      </dgm:prSet>
      <dgm:spPr/>
    </dgm:pt>
  </dgm:ptLst>
  <dgm:cxnLst>
    <dgm:cxn modelId="{43A2AA12-B65A-4C2A-944C-BD97D2318A91}" srcId="{092320FB-BE00-4220-BD20-6FDAA5FF9B40}" destId="{A2E065FA-F62A-427B-9DEC-DE5E2E16FFB5}" srcOrd="0" destOrd="0" parTransId="{510B5485-5A74-413C-89D9-DF4686464782}" sibTransId="{DF9DF11C-923B-4DCB-8722-59684962027A}"/>
    <dgm:cxn modelId="{4F160627-CC63-4E55-8894-78A677018365}" type="presOf" srcId="{8C7AC9FB-D820-4321-83B6-2A7775BFE39A}" destId="{09FED9FE-A924-4727-B543-FA28FE7C5F18}" srcOrd="0" destOrd="0" presId="urn:microsoft.com/office/officeart/2005/8/layout/list1"/>
    <dgm:cxn modelId="{CE23A367-9514-46A6-9568-2FD16E89EC6C}" type="presOf" srcId="{092320FB-BE00-4220-BD20-6FDAA5FF9B40}" destId="{84E463DE-D993-41C3-BB01-B4A4706B3B7C}" srcOrd="0" destOrd="0" presId="urn:microsoft.com/office/officeart/2005/8/layout/list1"/>
    <dgm:cxn modelId="{CB4A6768-F1D7-43FD-ACD1-D5C623878B07}" srcId="{EF2FECD2-BDFE-402B-91DC-EAA408665FCE}" destId="{092320FB-BE00-4220-BD20-6FDAA5FF9B40}" srcOrd="1" destOrd="0" parTransId="{37EF8FE4-C0D0-486C-9613-01EE0E584F35}" sibTransId="{7567BDD9-62F6-46ED-ADEF-EFB74F5E0252}"/>
    <dgm:cxn modelId="{AE96165A-9A68-4BED-8F98-E7232724F4E0}" type="presOf" srcId="{A3391920-F394-498B-879B-F488A4BF0B93}" destId="{59B04227-D5A5-40A4-AC69-F33904EEA2BD}" srcOrd="0" destOrd="0" presId="urn:microsoft.com/office/officeart/2005/8/layout/list1"/>
    <dgm:cxn modelId="{F36DE685-13E5-4034-BA3E-FBCC9833FA4D}" type="presOf" srcId="{092320FB-BE00-4220-BD20-6FDAA5FF9B40}" destId="{7FCF1C73-0EDD-4450-A99F-257B281D2EBA}" srcOrd="1" destOrd="0" presId="urn:microsoft.com/office/officeart/2005/8/layout/list1"/>
    <dgm:cxn modelId="{C17D4C89-DEB9-4D8E-99C8-0A433B61AB34}" srcId="{A3391920-F394-498B-879B-F488A4BF0B93}" destId="{8C7AC9FB-D820-4321-83B6-2A7775BFE39A}" srcOrd="0" destOrd="0" parTransId="{B3F351B7-EFAB-4922-ADC1-C8BBC32C6CC0}" sibTransId="{C2174925-8FBF-48E7-BD46-41DF09233A5A}"/>
    <dgm:cxn modelId="{0678EB99-5EF3-4A39-9580-EDBCBCDE0C1C}" type="presOf" srcId="{7211D51F-427F-4200-AB6D-5E53DE7FD6F8}" destId="{8CEAB848-75BD-41B9-948F-DB09F5F63976}" srcOrd="0" destOrd="1" presId="urn:microsoft.com/office/officeart/2005/8/layout/list1"/>
    <dgm:cxn modelId="{24F20FA4-4CCD-42B1-9E5F-E1FEBF5DE8D0}" srcId="{092320FB-BE00-4220-BD20-6FDAA5FF9B40}" destId="{7211D51F-427F-4200-AB6D-5E53DE7FD6F8}" srcOrd="1" destOrd="0" parTransId="{258838A6-553A-4AFC-AB00-D5DCCCCAF2B9}" sibTransId="{F27C1C2E-4BE4-41C4-B58F-23D4C203ED49}"/>
    <dgm:cxn modelId="{50360AC9-46A6-4E2B-9484-6FB63F58A4B9}" srcId="{EF2FECD2-BDFE-402B-91DC-EAA408665FCE}" destId="{A3391920-F394-498B-879B-F488A4BF0B93}" srcOrd="0" destOrd="0" parTransId="{CEA9A1B7-911D-4DE3-8919-4BCE6099A0FE}" sibTransId="{A0725174-A5E3-4090-B136-A60B5F4D375A}"/>
    <dgm:cxn modelId="{893BE2CD-0B87-41A9-9ECC-223B52A15992}" type="presOf" srcId="{A3391920-F394-498B-879B-F488A4BF0B93}" destId="{9C367169-5667-420F-941F-763F130C1658}" srcOrd="1" destOrd="0" presId="urn:microsoft.com/office/officeart/2005/8/layout/list1"/>
    <dgm:cxn modelId="{A894CCFB-CCEB-4526-9657-978EFF0BD178}" type="presOf" srcId="{A2E065FA-F62A-427B-9DEC-DE5E2E16FFB5}" destId="{8CEAB848-75BD-41B9-948F-DB09F5F63976}" srcOrd="0" destOrd="0" presId="urn:microsoft.com/office/officeart/2005/8/layout/list1"/>
    <dgm:cxn modelId="{4ABC28FD-B244-49A3-8116-884CE98A2816}" type="presOf" srcId="{EF2FECD2-BDFE-402B-91DC-EAA408665FCE}" destId="{60C7D120-DFDC-4953-92D6-14E852505F0F}" srcOrd="0" destOrd="0" presId="urn:microsoft.com/office/officeart/2005/8/layout/list1"/>
    <dgm:cxn modelId="{C5129744-5309-4EFD-91EF-6FC5902876CB}" type="presParOf" srcId="{60C7D120-DFDC-4953-92D6-14E852505F0F}" destId="{721CE91F-44C0-4DD4-984A-68702F4FA982}" srcOrd="0" destOrd="0" presId="urn:microsoft.com/office/officeart/2005/8/layout/list1"/>
    <dgm:cxn modelId="{495989A5-24BC-4E07-B58F-3D88BE9D1430}" type="presParOf" srcId="{721CE91F-44C0-4DD4-984A-68702F4FA982}" destId="{59B04227-D5A5-40A4-AC69-F33904EEA2BD}" srcOrd="0" destOrd="0" presId="urn:microsoft.com/office/officeart/2005/8/layout/list1"/>
    <dgm:cxn modelId="{F9B83698-FDE6-4BA5-8E02-AA88B9A436A4}" type="presParOf" srcId="{721CE91F-44C0-4DD4-984A-68702F4FA982}" destId="{9C367169-5667-420F-941F-763F130C1658}" srcOrd="1" destOrd="0" presId="urn:microsoft.com/office/officeart/2005/8/layout/list1"/>
    <dgm:cxn modelId="{28923A66-0F57-4FDA-BE81-E7D6FB7F4C6F}" type="presParOf" srcId="{60C7D120-DFDC-4953-92D6-14E852505F0F}" destId="{37CF53E5-E2CF-4D45-B8AD-69B7D11F969F}" srcOrd="1" destOrd="0" presId="urn:microsoft.com/office/officeart/2005/8/layout/list1"/>
    <dgm:cxn modelId="{CFC3BA21-BCE8-4C17-A47E-0059EA3F5CA1}" type="presParOf" srcId="{60C7D120-DFDC-4953-92D6-14E852505F0F}" destId="{09FED9FE-A924-4727-B543-FA28FE7C5F18}" srcOrd="2" destOrd="0" presId="urn:microsoft.com/office/officeart/2005/8/layout/list1"/>
    <dgm:cxn modelId="{2E2BF13B-5E2F-485D-AE8B-670E6BA406DA}" type="presParOf" srcId="{60C7D120-DFDC-4953-92D6-14E852505F0F}" destId="{7A3CA033-4382-4FCE-929A-06A5F3FC1A8A}" srcOrd="3" destOrd="0" presId="urn:microsoft.com/office/officeart/2005/8/layout/list1"/>
    <dgm:cxn modelId="{76B31F54-2D44-4436-B441-03D8367C5394}" type="presParOf" srcId="{60C7D120-DFDC-4953-92D6-14E852505F0F}" destId="{7F35D02D-02E9-4CA6-8FED-F31C6E97FE44}" srcOrd="4" destOrd="0" presId="urn:microsoft.com/office/officeart/2005/8/layout/list1"/>
    <dgm:cxn modelId="{FB68A1E5-6AEF-4CD6-86C3-3EB9DA5A0687}" type="presParOf" srcId="{7F35D02D-02E9-4CA6-8FED-F31C6E97FE44}" destId="{84E463DE-D993-41C3-BB01-B4A4706B3B7C}" srcOrd="0" destOrd="0" presId="urn:microsoft.com/office/officeart/2005/8/layout/list1"/>
    <dgm:cxn modelId="{2159DE6F-851A-4BE1-A10F-77888BB943C4}" type="presParOf" srcId="{7F35D02D-02E9-4CA6-8FED-F31C6E97FE44}" destId="{7FCF1C73-0EDD-4450-A99F-257B281D2EBA}" srcOrd="1" destOrd="0" presId="urn:microsoft.com/office/officeart/2005/8/layout/list1"/>
    <dgm:cxn modelId="{53967EB0-88D6-4A54-B07C-83FCFBD64309}" type="presParOf" srcId="{60C7D120-DFDC-4953-92D6-14E852505F0F}" destId="{116D1F25-3008-48C7-BA20-64F4A7E2EF25}" srcOrd="5" destOrd="0" presId="urn:microsoft.com/office/officeart/2005/8/layout/list1"/>
    <dgm:cxn modelId="{E794BAE7-2446-4A33-A93F-03F541B71017}" type="presParOf" srcId="{60C7D120-DFDC-4953-92D6-14E852505F0F}" destId="{8CEAB848-75BD-41B9-948F-DB09F5F63976}"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C3112232-E7DD-4EFE-BBA9-F8DAE163AABA}" type="doc">
      <dgm:prSet loTypeId="urn:microsoft.com/office/officeart/2005/8/layout/cycle2" loCatId="cycle" qsTypeId="urn:microsoft.com/office/officeart/2005/8/quickstyle/3d1" qsCatId="3D" csTypeId="urn:microsoft.com/office/officeart/2005/8/colors/colorful1" csCatId="colorful" phldr="1"/>
      <dgm:spPr/>
      <dgm:t>
        <a:bodyPr/>
        <a:lstStyle/>
        <a:p>
          <a:endParaRPr lang="zh-TW" altLang="en-US"/>
        </a:p>
      </dgm:t>
    </dgm:pt>
    <dgm:pt modelId="{1C27AB0D-1D47-496D-A1E8-EAA2DBA142A5}">
      <dgm:prSet custT="1"/>
      <dgm:spPr/>
      <dgm:t>
        <a:bodyPr/>
        <a:lstStyle/>
        <a:p>
          <a:pPr rtl="0"/>
          <a:r>
            <a:rPr lang="zh-TW" altLang="en-US" sz="1600" b="0" dirty="0">
              <a:solidFill>
                <a:schemeClr val="tx1"/>
              </a:solidFill>
              <a:latin typeface="微軟正黑體" panose="020B0604030504040204" pitchFamily="34" charset="-120"/>
              <a:ea typeface="微軟正黑體" panose="020B0604030504040204" pitchFamily="34" charset="-120"/>
            </a:rPr>
            <a:t>公司的人事及業務規定，請確實遵守。</a:t>
          </a:r>
        </a:p>
      </dgm:t>
    </dgm:pt>
    <dgm:pt modelId="{DD094E10-68D5-4AA2-A0F8-6B62B73908C5}" type="parTrans" cxnId="{A0A38BD5-668A-4415-ABF1-5522E28478E5}">
      <dgm:prSet/>
      <dgm:spPr/>
      <dgm:t>
        <a:bodyPr/>
        <a:lstStyle/>
        <a:p>
          <a:endParaRPr lang="zh-TW" altLang="en-US" sz="1600" b="0">
            <a:latin typeface="微軟正黑體" panose="020B0604030504040204" pitchFamily="34" charset="-120"/>
            <a:ea typeface="微軟正黑體" panose="020B0604030504040204" pitchFamily="34" charset="-120"/>
          </a:endParaRPr>
        </a:p>
      </dgm:t>
    </dgm:pt>
    <dgm:pt modelId="{33871312-C262-4E90-B2F5-1697E4E4F677}" type="sibTrans" cxnId="{A0A38BD5-668A-4415-ABF1-5522E28478E5}">
      <dgm:prSet custT="1"/>
      <dgm:spPr/>
      <dgm:t>
        <a:bodyPr/>
        <a:lstStyle/>
        <a:p>
          <a:endParaRPr lang="zh-TW" altLang="en-US" sz="1600" b="0">
            <a:latin typeface="微軟正黑體" panose="020B0604030504040204" pitchFamily="34" charset="-120"/>
            <a:ea typeface="微軟正黑體" panose="020B0604030504040204" pitchFamily="34" charset="-120"/>
          </a:endParaRPr>
        </a:p>
      </dgm:t>
    </dgm:pt>
    <dgm:pt modelId="{B1C654A2-9B40-4479-A43D-5EDBCF2A42B0}">
      <dgm:prSet custT="1"/>
      <dgm:spPr/>
      <dgm:t>
        <a:bodyPr/>
        <a:lstStyle/>
        <a:p>
          <a:pPr rtl="0"/>
          <a:r>
            <a:rPr lang="zh-TW" altLang="en-US" sz="1600" b="0" dirty="0">
              <a:solidFill>
                <a:schemeClr val="tx1"/>
              </a:solidFill>
              <a:latin typeface="微軟正黑體" panose="020B0604030504040204" pitchFamily="34" charset="-120"/>
              <a:ea typeface="微軟正黑體" panose="020B0604030504040204" pitchFamily="34" charset="-120"/>
            </a:rPr>
            <a:t>隨時提醒自已，我是代表學校、代表家庭及代表自已，確實自制及自律。</a:t>
          </a:r>
        </a:p>
      </dgm:t>
    </dgm:pt>
    <dgm:pt modelId="{FCCED326-1551-49F1-91F3-018ECD97FACB}" type="parTrans" cxnId="{C30C3E58-26E1-4A45-841A-69CFA0D3D5CD}">
      <dgm:prSet/>
      <dgm:spPr/>
      <dgm:t>
        <a:bodyPr/>
        <a:lstStyle/>
        <a:p>
          <a:endParaRPr lang="zh-TW" altLang="en-US" sz="1600" b="0">
            <a:latin typeface="微軟正黑體" panose="020B0604030504040204" pitchFamily="34" charset="-120"/>
            <a:ea typeface="微軟正黑體" panose="020B0604030504040204" pitchFamily="34" charset="-120"/>
          </a:endParaRPr>
        </a:p>
      </dgm:t>
    </dgm:pt>
    <dgm:pt modelId="{71EA784E-7990-4C0B-817C-2E3FA142A276}" type="sibTrans" cxnId="{C30C3E58-26E1-4A45-841A-69CFA0D3D5CD}">
      <dgm:prSet custT="1"/>
      <dgm:spPr/>
      <dgm:t>
        <a:bodyPr/>
        <a:lstStyle/>
        <a:p>
          <a:endParaRPr lang="zh-TW" altLang="en-US" sz="1600" b="0">
            <a:latin typeface="微軟正黑體" panose="020B0604030504040204" pitchFamily="34" charset="-120"/>
            <a:ea typeface="微軟正黑體" panose="020B0604030504040204" pitchFamily="34" charset="-120"/>
          </a:endParaRPr>
        </a:p>
      </dgm:t>
    </dgm:pt>
    <dgm:pt modelId="{125555A8-B2C6-4D19-A7D3-5BCE7A1670D0}">
      <dgm:prSet custT="1"/>
      <dgm:spPr/>
      <dgm:t>
        <a:bodyPr/>
        <a:lstStyle/>
        <a:p>
          <a:pPr rtl="0"/>
          <a:r>
            <a:rPr lang="zh-TW" altLang="en-US" sz="1600" b="0" dirty="0">
              <a:solidFill>
                <a:schemeClr val="tx1"/>
              </a:solidFill>
              <a:latin typeface="微軟正黑體" panose="020B0604030504040204" pitchFamily="34" charset="-120"/>
              <a:ea typeface="微軟正黑體" panose="020B0604030504040204" pitchFamily="34" charset="-120"/>
            </a:rPr>
            <a:t>以謙虛認真態度面對工作。</a:t>
          </a:r>
        </a:p>
      </dgm:t>
    </dgm:pt>
    <dgm:pt modelId="{278C009E-8C69-40BC-96C5-924CAA39ABB1}" type="parTrans" cxnId="{96C182AC-D0A9-474C-AD95-7FB7D4E2E510}">
      <dgm:prSet/>
      <dgm:spPr/>
      <dgm:t>
        <a:bodyPr/>
        <a:lstStyle/>
        <a:p>
          <a:endParaRPr lang="zh-TW" altLang="en-US" sz="1600" b="0">
            <a:latin typeface="微軟正黑體" panose="020B0604030504040204" pitchFamily="34" charset="-120"/>
            <a:ea typeface="微軟正黑體" panose="020B0604030504040204" pitchFamily="34" charset="-120"/>
          </a:endParaRPr>
        </a:p>
      </dgm:t>
    </dgm:pt>
    <dgm:pt modelId="{37E7545F-BB75-4A35-B076-217EA4ED2A31}" type="sibTrans" cxnId="{96C182AC-D0A9-474C-AD95-7FB7D4E2E510}">
      <dgm:prSet custT="1"/>
      <dgm:spPr/>
      <dgm:t>
        <a:bodyPr/>
        <a:lstStyle/>
        <a:p>
          <a:endParaRPr lang="zh-TW" altLang="en-US" sz="1600" b="0">
            <a:latin typeface="微軟正黑體" panose="020B0604030504040204" pitchFamily="34" charset="-120"/>
            <a:ea typeface="微軟正黑體" panose="020B0604030504040204" pitchFamily="34" charset="-120"/>
          </a:endParaRPr>
        </a:p>
      </dgm:t>
    </dgm:pt>
    <dgm:pt modelId="{D77644CA-D1B2-4182-853B-07B40C370CEB}">
      <dgm:prSet custT="1"/>
      <dgm:spPr/>
      <dgm:t>
        <a:bodyPr/>
        <a:lstStyle/>
        <a:p>
          <a:pPr rtl="0"/>
          <a:r>
            <a:rPr lang="zh-TW" altLang="en-US" sz="1600" b="0" dirty="0">
              <a:solidFill>
                <a:schemeClr val="tx1"/>
              </a:solidFill>
              <a:latin typeface="微軟正黑體" panose="020B0604030504040204" pitchFamily="34" charset="-120"/>
              <a:ea typeface="微軟正黑體" panose="020B0604030504040204" pitchFamily="34" charset="-120"/>
            </a:rPr>
            <a:t>準時上班、不遲到或早退</a:t>
          </a:r>
        </a:p>
      </dgm:t>
    </dgm:pt>
    <dgm:pt modelId="{E493053E-053B-45A8-901B-35F66BB0CC5B}" type="parTrans" cxnId="{791941CB-02AD-4B11-93CA-77DFF02B42BC}">
      <dgm:prSet/>
      <dgm:spPr/>
      <dgm:t>
        <a:bodyPr/>
        <a:lstStyle/>
        <a:p>
          <a:endParaRPr lang="zh-TW" altLang="en-US" sz="1600" b="0">
            <a:latin typeface="微軟正黑體" panose="020B0604030504040204" pitchFamily="34" charset="-120"/>
            <a:ea typeface="微軟正黑體" panose="020B0604030504040204" pitchFamily="34" charset="-120"/>
          </a:endParaRPr>
        </a:p>
      </dgm:t>
    </dgm:pt>
    <dgm:pt modelId="{F1ED1846-3374-4B0E-821A-4C64F69F1073}" type="sibTrans" cxnId="{791941CB-02AD-4B11-93CA-77DFF02B42BC}">
      <dgm:prSet custT="1"/>
      <dgm:spPr/>
      <dgm:t>
        <a:bodyPr/>
        <a:lstStyle/>
        <a:p>
          <a:endParaRPr lang="zh-TW" altLang="en-US" sz="1600" b="0">
            <a:latin typeface="微軟正黑體" panose="020B0604030504040204" pitchFamily="34" charset="-120"/>
            <a:ea typeface="微軟正黑體" panose="020B0604030504040204" pitchFamily="34" charset="-120"/>
          </a:endParaRPr>
        </a:p>
      </dgm:t>
    </dgm:pt>
    <dgm:pt modelId="{07B5535F-EB77-4B75-8B48-9A8E19CDEF6C}">
      <dgm:prSet custT="1"/>
      <dgm:spPr/>
      <dgm:t>
        <a:bodyPr/>
        <a:lstStyle/>
        <a:p>
          <a:pPr rtl="0"/>
          <a:r>
            <a:rPr lang="zh-TW" altLang="en-US" sz="1600" b="0" dirty="0">
              <a:solidFill>
                <a:schemeClr val="tx1"/>
              </a:solidFill>
              <a:latin typeface="微軟正黑體" panose="020B0604030504040204" pitchFamily="34" charset="-120"/>
              <a:ea typeface="微軟正黑體" panose="020B0604030504040204" pitchFamily="34" charset="-120"/>
            </a:rPr>
            <a:t>注意個人品德行為，不得有偷竊欺騙等其他不良行為。經查證屬實，將受勒令退學處分，並移送司法偵辦</a:t>
          </a:r>
        </a:p>
      </dgm:t>
    </dgm:pt>
    <dgm:pt modelId="{44C8DA9A-BFED-47FC-B12E-2C4025F8B4A1}" type="parTrans" cxnId="{63288FAF-CF6B-47C6-AFD7-23820C48F8C7}">
      <dgm:prSet/>
      <dgm:spPr/>
      <dgm:t>
        <a:bodyPr/>
        <a:lstStyle/>
        <a:p>
          <a:endParaRPr lang="zh-TW" altLang="en-US" sz="1600" b="0">
            <a:latin typeface="微軟正黑體" panose="020B0604030504040204" pitchFamily="34" charset="-120"/>
            <a:ea typeface="微軟正黑體" panose="020B0604030504040204" pitchFamily="34" charset="-120"/>
          </a:endParaRPr>
        </a:p>
      </dgm:t>
    </dgm:pt>
    <dgm:pt modelId="{1DC31C11-BB49-47CC-AEAB-CEB123BC45F7}" type="sibTrans" cxnId="{63288FAF-CF6B-47C6-AFD7-23820C48F8C7}">
      <dgm:prSet custT="1"/>
      <dgm:spPr/>
      <dgm:t>
        <a:bodyPr/>
        <a:lstStyle/>
        <a:p>
          <a:endParaRPr lang="zh-TW" altLang="en-US" sz="1600" b="0">
            <a:latin typeface="微軟正黑體" panose="020B0604030504040204" pitchFamily="34" charset="-120"/>
            <a:ea typeface="微軟正黑體" panose="020B0604030504040204" pitchFamily="34" charset="-120"/>
          </a:endParaRPr>
        </a:p>
      </dgm:t>
    </dgm:pt>
    <dgm:pt modelId="{62177043-BA64-40AB-88BB-A4222503E774}">
      <dgm:prSet custT="1"/>
      <dgm:spPr/>
      <dgm:t>
        <a:bodyPr/>
        <a:lstStyle/>
        <a:p>
          <a:pPr rtl="0"/>
          <a:r>
            <a:rPr lang="zh-TW" altLang="en-US" sz="1600" b="0" dirty="0">
              <a:solidFill>
                <a:schemeClr val="tx1"/>
              </a:solidFill>
              <a:latin typeface="微軟正黑體" panose="020B0604030504040204" pitchFamily="34" charset="-120"/>
              <a:ea typeface="微軟正黑體" panose="020B0604030504040204" pitchFamily="34" charset="-120"/>
            </a:rPr>
            <a:t>帶著答案找主管談事情</a:t>
          </a:r>
        </a:p>
      </dgm:t>
    </dgm:pt>
    <dgm:pt modelId="{231D0106-8074-414A-9AF6-D8EF9ED5F962}" type="parTrans" cxnId="{73482106-1805-4FA8-A88A-D239285C39E1}">
      <dgm:prSet/>
      <dgm:spPr/>
      <dgm:t>
        <a:bodyPr/>
        <a:lstStyle/>
        <a:p>
          <a:endParaRPr lang="zh-TW" altLang="en-US" sz="1600" b="0"/>
        </a:p>
      </dgm:t>
    </dgm:pt>
    <dgm:pt modelId="{D34BBD91-8757-4987-8847-19133E5726E8}" type="sibTrans" cxnId="{73482106-1805-4FA8-A88A-D239285C39E1}">
      <dgm:prSet custT="1"/>
      <dgm:spPr/>
      <dgm:t>
        <a:bodyPr/>
        <a:lstStyle/>
        <a:p>
          <a:endParaRPr lang="zh-TW" altLang="en-US" sz="1600" b="0"/>
        </a:p>
      </dgm:t>
    </dgm:pt>
    <dgm:pt modelId="{F87CAE42-CAC6-4058-A53A-F2123769CF54}" type="pres">
      <dgm:prSet presAssocID="{C3112232-E7DD-4EFE-BBA9-F8DAE163AABA}" presName="cycle" presStyleCnt="0">
        <dgm:presLayoutVars>
          <dgm:dir/>
          <dgm:resizeHandles val="exact"/>
        </dgm:presLayoutVars>
      </dgm:prSet>
      <dgm:spPr/>
    </dgm:pt>
    <dgm:pt modelId="{091E6054-6B02-4208-83EB-B83EEFD3A5FC}" type="pres">
      <dgm:prSet presAssocID="{1C27AB0D-1D47-496D-A1E8-EAA2DBA142A5}" presName="node" presStyleLbl="node1" presStyleIdx="0" presStyleCnt="6">
        <dgm:presLayoutVars>
          <dgm:bulletEnabled val="1"/>
        </dgm:presLayoutVars>
      </dgm:prSet>
      <dgm:spPr/>
    </dgm:pt>
    <dgm:pt modelId="{183B0DAC-6C62-4D51-B97C-756949873BFD}" type="pres">
      <dgm:prSet presAssocID="{33871312-C262-4E90-B2F5-1697E4E4F677}" presName="sibTrans" presStyleLbl="sibTrans2D1" presStyleIdx="0" presStyleCnt="6"/>
      <dgm:spPr/>
    </dgm:pt>
    <dgm:pt modelId="{05777436-503D-48B0-B7CB-2A0FDEE595DF}" type="pres">
      <dgm:prSet presAssocID="{33871312-C262-4E90-B2F5-1697E4E4F677}" presName="connectorText" presStyleLbl="sibTrans2D1" presStyleIdx="0" presStyleCnt="6"/>
      <dgm:spPr/>
    </dgm:pt>
    <dgm:pt modelId="{EE0D3B7A-AF19-409E-AF26-206756D1A653}" type="pres">
      <dgm:prSet presAssocID="{B1C654A2-9B40-4479-A43D-5EDBCF2A42B0}" presName="node" presStyleLbl="node1" presStyleIdx="1" presStyleCnt="6" custScaleX="146515">
        <dgm:presLayoutVars>
          <dgm:bulletEnabled val="1"/>
        </dgm:presLayoutVars>
      </dgm:prSet>
      <dgm:spPr/>
    </dgm:pt>
    <dgm:pt modelId="{97B01358-F94E-49EA-800C-99E13FD413EA}" type="pres">
      <dgm:prSet presAssocID="{71EA784E-7990-4C0B-817C-2E3FA142A276}" presName="sibTrans" presStyleLbl="sibTrans2D1" presStyleIdx="1" presStyleCnt="6"/>
      <dgm:spPr/>
    </dgm:pt>
    <dgm:pt modelId="{2B0563EC-E3CB-4621-B1B2-31E908FF7E29}" type="pres">
      <dgm:prSet presAssocID="{71EA784E-7990-4C0B-817C-2E3FA142A276}" presName="connectorText" presStyleLbl="sibTrans2D1" presStyleIdx="1" presStyleCnt="6"/>
      <dgm:spPr/>
    </dgm:pt>
    <dgm:pt modelId="{4F9B68F3-86C3-4659-836A-5EC57E7B67EA}" type="pres">
      <dgm:prSet presAssocID="{125555A8-B2C6-4D19-A7D3-5BCE7A1670D0}" presName="node" presStyleLbl="node1" presStyleIdx="2" presStyleCnt="6" custScaleX="124977" custRadScaleRad="102546" custRadScaleInc="-2727">
        <dgm:presLayoutVars>
          <dgm:bulletEnabled val="1"/>
        </dgm:presLayoutVars>
      </dgm:prSet>
      <dgm:spPr/>
    </dgm:pt>
    <dgm:pt modelId="{4959BB0C-452E-4F4C-8878-0E03299C94CE}" type="pres">
      <dgm:prSet presAssocID="{37E7545F-BB75-4A35-B076-217EA4ED2A31}" presName="sibTrans" presStyleLbl="sibTrans2D1" presStyleIdx="2" presStyleCnt="6"/>
      <dgm:spPr/>
    </dgm:pt>
    <dgm:pt modelId="{B42DBE68-9363-443C-A6B5-C039F8D062F3}" type="pres">
      <dgm:prSet presAssocID="{37E7545F-BB75-4A35-B076-217EA4ED2A31}" presName="connectorText" presStyleLbl="sibTrans2D1" presStyleIdx="2" presStyleCnt="6"/>
      <dgm:spPr/>
    </dgm:pt>
    <dgm:pt modelId="{03E7545C-51F7-42AC-965E-5BA68F857E8F}" type="pres">
      <dgm:prSet presAssocID="{D77644CA-D1B2-4182-853B-07B40C370CEB}" presName="node" presStyleLbl="node1" presStyleIdx="3" presStyleCnt="6" custScaleX="121251">
        <dgm:presLayoutVars>
          <dgm:bulletEnabled val="1"/>
        </dgm:presLayoutVars>
      </dgm:prSet>
      <dgm:spPr/>
    </dgm:pt>
    <dgm:pt modelId="{5EDB5E34-226B-438B-9616-7CBE0478763C}" type="pres">
      <dgm:prSet presAssocID="{F1ED1846-3374-4B0E-821A-4C64F69F1073}" presName="sibTrans" presStyleLbl="sibTrans2D1" presStyleIdx="3" presStyleCnt="6"/>
      <dgm:spPr/>
    </dgm:pt>
    <dgm:pt modelId="{BE366369-70BF-4BBD-A993-FE6FAB7CB3B9}" type="pres">
      <dgm:prSet presAssocID="{F1ED1846-3374-4B0E-821A-4C64F69F1073}" presName="connectorText" presStyleLbl="sibTrans2D1" presStyleIdx="3" presStyleCnt="6"/>
      <dgm:spPr/>
    </dgm:pt>
    <dgm:pt modelId="{F39AE4F0-10F8-4317-BADB-18BEE6725F62}" type="pres">
      <dgm:prSet presAssocID="{07B5535F-EB77-4B75-8B48-9A8E19CDEF6C}" presName="node" presStyleLbl="node1" presStyleIdx="4" presStyleCnt="6" custScaleX="152724" custScaleY="127136" custRadScaleRad="103223" custRadScaleInc="3209">
        <dgm:presLayoutVars>
          <dgm:bulletEnabled val="1"/>
        </dgm:presLayoutVars>
      </dgm:prSet>
      <dgm:spPr/>
    </dgm:pt>
    <dgm:pt modelId="{67B46FEE-D671-43C1-A337-7DEAD117014F}" type="pres">
      <dgm:prSet presAssocID="{1DC31C11-BB49-47CC-AEAB-CEB123BC45F7}" presName="sibTrans" presStyleLbl="sibTrans2D1" presStyleIdx="4" presStyleCnt="6"/>
      <dgm:spPr/>
    </dgm:pt>
    <dgm:pt modelId="{F30C208F-5B37-42C3-ACDA-7F4B1053CA56}" type="pres">
      <dgm:prSet presAssocID="{1DC31C11-BB49-47CC-AEAB-CEB123BC45F7}" presName="connectorText" presStyleLbl="sibTrans2D1" presStyleIdx="4" presStyleCnt="6"/>
      <dgm:spPr/>
    </dgm:pt>
    <dgm:pt modelId="{F0779DE9-7337-4BE9-BC50-9BF969351F7E}" type="pres">
      <dgm:prSet presAssocID="{62177043-BA64-40AB-88BB-A4222503E774}" presName="node" presStyleLbl="node1" presStyleIdx="5" presStyleCnt="6" custScaleX="135148" custScaleY="127136" custRadScaleRad="99675" custRadScaleInc="134">
        <dgm:presLayoutVars>
          <dgm:bulletEnabled val="1"/>
        </dgm:presLayoutVars>
      </dgm:prSet>
      <dgm:spPr/>
    </dgm:pt>
    <dgm:pt modelId="{635F8AE0-1CDC-4EED-8385-A3FD8A5054FD}" type="pres">
      <dgm:prSet presAssocID="{D34BBD91-8757-4987-8847-19133E5726E8}" presName="sibTrans" presStyleLbl="sibTrans2D1" presStyleIdx="5" presStyleCnt="6"/>
      <dgm:spPr/>
    </dgm:pt>
    <dgm:pt modelId="{1B02111C-CBD9-4146-9897-F15B354DCED2}" type="pres">
      <dgm:prSet presAssocID="{D34BBD91-8757-4987-8847-19133E5726E8}" presName="connectorText" presStyleLbl="sibTrans2D1" presStyleIdx="5" presStyleCnt="6"/>
      <dgm:spPr/>
    </dgm:pt>
  </dgm:ptLst>
  <dgm:cxnLst>
    <dgm:cxn modelId="{73482106-1805-4FA8-A88A-D239285C39E1}" srcId="{C3112232-E7DD-4EFE-BBA9-F8DAE163AABA}" destId="{62177043-BA64-40AB-88BB-A4222503E774}" srcOrd="5" destOrd="0" parTransId="{231D0106-8074-414A-9AF6-D8EF9ED5F962}" sibTransId="{D34BBD91-8757-4987-8847-19133E5726E8}"/>
    <dgm:cxn modelId="{CCCA3E1F-8B69-41F5-BC57-A5E371651A42}" type="presOf" srcId="{62177043-BA64-40AB-88BB-A4222503E774}" destId="{F0779DE9-7337-4BE9-BC50-9BF969351F7E}" srcOrd="0" destOrd="0" presId="urn:microsoft.com/office/officeart/2005/8/layout/cycle2"/>
    <dgm:cxn modelId="{3FE53023-A5A0-4861-AE66-EED296A6926E}" type="presOf" srcId="{F1ED1846-3374-4B0E-821A-4C64F69F1073}" destId="{BE366369-70BF-4BBD-A993-FE6FAB7CB3B9}" srcOrd="1" destOrd="0" presId="urn:microsoft.com/office/officeart/2005/8/layout/cycle2"/>
    <dgm:cxn modelId="{2E1BEC27-6B2A-4D03-AF7D-2CCAEC9C45FD}" type="presOf" srcId="{C3112232-E7DD-4EFE-BBA9-F8DAE163AABA}" destId="{F87CAE42-CAC6-4058-A53A-F2123769CF54}" srcOrd="0" destOrd="0" presId="urn:microsoft.com/office/officeart/2005/8/layout/cycle2"/>
    <dgm:cxn modelId="{55D15D42-68D8-43B5-A2F3-BD80E8690990}" type="presOf" srcId="{71EA784E-7990-4C0B-817C-2E3FA142A276}" destId="{97B01358-F94E-49EA-800C-99E13FD413EA}" srcOrd="0" destOrd="0" presId="urn:microsoft.com/office/officeart/2005/8/layout/cycle2"/>
    <dgm:cxn modelId="{888DD968-233D-40D4-B4DF-A95070F2B4D0}" type="presOf" srcId="{33871312-C262-4E90-B2F5-1697E4E4F677}" destId="{05777436-503D-48B0-B7CB-2A0FDEE595DF}" srcOrd="1" destOrd="0" presId="urn:microsoft.com/office/officeart/2005/8/layout/cycle2"/>
    <dgm:cxn modelId="{9E892052-267E-4571-B285-717F1C1188FE}" type="presOf" srcId="{1C27AB0D-1D47-496D-A1E8-EAA2DBA142A5}" destId="{091E6054-6B02-4208-83EB-B83EEFD3A5FC}" srcOrd="0" destOrd="0" presId="urn:microsoft.com/office/officeart/2005/8/layout/cycle2"/>
    <dgm:cxn modelId="{A7733778-F120-41F6-8AD7-FAE1F784E4A4}" type="presOf" srcId="{37E7545F-BB75-4A35-B076-217EA4ED2A31}" destId="{B42DBE68-9363-443C-A6B5-C039F8D062F3}" srcOrd="1" destOrd="0" presId="urn:microsoft.com/office/officeart/2005/8/layout/cycle2"/>
    <dgm:cxn modelId="{C30C3E58-26E1-4A45-841A-69CFA0D3D5CD}" srcId="{C3112232-E7DD-4EFE-BBA9-F8DAE163AABA}" destId="{B1C654A2-9B40-4479-A43D-5EDBCF2A42B0}" srcOrd="1" destOrd="0" parTransId="{FCCED326-1551-49F1-91F3-018ECD97FACB}" sibTransId="{71EA784E-7990-4C0B-817C-2E3FA142A276}"/>
    <dgm:cxn modelId="{F5FB3F79-B85F-4BAF-AB8C-71A5392E5530}" type="presOf" srcId="{33871312-C262-4E90-B2F5-1697E4E4F677}" destId="{183B0DAC-6C62-4D51-B97C-756949873BFD}" srcOrd="0" destOrd="0" presId="urn:microsoft.com/office/officeart/2005/8/layout/cycle2"/>
    <dgm:cxn modelId="{0B289D79-D339-4041-B97C-82545EC4A2E7}" type="presOf" srcId="{1DC31C11-BB49-47CC-AEAB-CEB123BC45F7}" destId="{F30C208F-5B37-42C3-ACDA-7F4B1053CA56}" srcOrd="1" destOrd="0" presId="urn:microsoft.com/office/officeart/2005/8/layout/cycle2"/>
    <dgm:cxn modelId="{44F94B7C-AE44-4820-BE24-B557068C8CD0}" type="presOf" srcId="{125555A8-B2C6-4D19-A7D3-5BCE7A1670D0}" destId="{4F9B68F3-86C3-4659-836A-5EC57E7B67EA}" srcOrd="0" destOrd="0" presId="urn:microsoft.com/office/officeart/2005/8/layout/cycle2"/>
    <dgm:cxn modelId="{884B2982-30E1-4520-B979-6DDB21F830B4}" type="presOf" srcId="{37E7545F-BB75-4A35-B076-217EA4ED2A31}" destId="{4959BB0C-452E-4F4C-8878-0E03299C94CE}" srcOrd="0" destOrd="0" presId="urn:microsoft.com/office/officeart/2005/8/layout/cycle2"/>
    <dgm:cxn modelId="{B7DBEB8C-A406-4A5A-8F7C-1C9E8E1DA50C}" type="presOf" srcId="{D34BBD91-8757-4987-8847-19133E5726E8}" destId="{1B02111C-CBD9-4146-9897-F15B354DCED2}" srcOrd="1" destOrd="0" presId="urn:microsoft.com/office/officeart/2005/8/layout/cycle2"/>
    <dgm:cxn modelId="{AC078A9A-8F0E-4986-BE87-B4A4EC2C8B88}" type="presOf" srcId="{71EA784E-7990-4C0B-817C-2E3FA142A276}" destId="{2B0563EC-E3CB-4621-B1B2-31E908FF7E29}" srcOrd="1" destOrd="0" presId="urn:microsoft.com/office/officeart/2005/8/layout/cycle2"/>
    <dgm:cxn modelId="{640E48AC-1F6D-4FE9-A29D-CC9E5BE89E55}" type="presOf" srcId="{F1ED1846-3374-4B0E-821A-4C64F69F1073}" destId="{5EDB5E34-226B-438B-9616-7CBE0478763C}" srcOrd="0" destOrd="0" presId="urn:microsoft.com/office/officeart/2005/8/layout/cycle2"/>
    <dgm:cxn modelId="{96C182AC-D0A9-474C-AD95-7FB7D4E2E510}" srcId="{C3112232-E7DD-4EFE-BBA9-F8DAE163AABA}" destId="{125555A8-B2C6-4D19-A7D3-5BCE7A1670D0}" srcOrd="2" destOrd="0" parTransId="{278C009E-8C69-40BC-96C5-924CAA39ABB1}" sibTransId="{37E7545F-BB75-4A35-B076-217EA4ED2A31}"/>
    <dgm:cxn modelId="{63288FAF-CF6B-47C6-AFD7-23820C48F8C7}" srcId="{C3112232-E7DD-4EFE-BBA9-F8DAE163AABA}" destId="{07B5535F-EB77-4B75-8B48-9A8E19CDEF6C}" srcOrd="4" destOrd="0" parTransId="{44C8DA9A-BFED-47FC-B12E-2C4025F8B4A1}" sibTransId="{1DC31C11-BB49-47CC-AEAB-CEB123BC45F7}"/>
    <dgm:cxn modelId="{140046B6-15E8-456B-B2BF-7F9AC683CB28}" type="presOf" srcId="{D34BBD91-8757-4987-8847-19133E5726E8}" destId="{635F8AE0-1CDC-4EED-8385-A3FD8A5054FD}" srcOrd="0" destOrd="0" presId="urn:microsoft.com/office/officeart/2005/8/layout/cycle2"/>
    <dgm:cxn modelId="{6F3C9DC5-C4F2-48DE-9977-064733393042}" type="presOf" srcId="{B1C654A2-9B40-4479-A43D-5EDBCF2A42B0}" destId="{EE0D3B7A-AF19-409E-AF26-206756D1A653}" srcOrd="0" destOrd="0" presId="urn:microsoft.com/office/officeart/2005/8/layout/cycle2"/>
    <dgm:cxn modelId="{8A91E9C8-05D0-4C06-B7A1-2C77FF55519A}" type="presOf" srcId="{D77644CA-D1B2-4182-853B-07B40C370CEB}" destId="{03E7545C-51F7-42AC-965E-5BA68F857E8F}" srcOrd="0" destOrd="0" presId="urn:microsoft.com/office/officeart/2005/8/layout/cycle2"/>
    <dgm:cxn modelId="{CF91EDCA-9E32-4713-B1F9-5581131AB605}" type="presOf" srcId="{1DC31C11-BB49-47CC-AEAB-CEB123BC45F7}" destId="{67B46FEE-D671-43C1-A337-7DEAD117014F}" srcOrd="0" destOrd="0" presId="urn:microsoft.com/office/officeart/2005/8/layout/cycle2"/>
    <dgm:cxn modelId="{791941CB-02AD-4B11-93CA-77DFF02B42BC}" srcId="{C3112232-E7DD-4EFE-BBA9-F8DAE163AABA}" destId="{D77644CA-D1B2-4182-853B-07B40C370CEB}" srcOrd="3" destOrd="0" parTransId="{E493053E-053B-45A8-901B-35F66BB0CC5B}" sibTransId="{F1ED1846-3374-4B0E-821A-4C64F69F1073}"/>
    <dgm:cxn modelId="{A0A38BD5-668A-4415-ABF1-5522E28478E5}" srcId="{C3112232-E7DD-4EFE-BBA9-F8DAE163AABA}" destId="{1C27AB0D-1D47-496D-A1E8-EAA2DBA142A5}" srcOrd="0" destOrd="0" parTransId="{DD094E10-68D5-4AA2-A0F8-6B62B73908C5}" sibTransId="{33871312-C262-4E90-B2F5-1697E4E4F677}"/>
    <dgm:cxn modelId="{2C73E4DE-A668-4A7D-976E-E2C1199BDBC8}" type="presOf" srcId="{07B5535F-EB77-4B75-8B48-9A8E19CDEF6C}" destId="{F39AE4F0-10F8-4317-BADB-18BEE6725F62}" srcOrd="0" destOrd="0" presId="urn:microsoft.com/office/officeart/2005/8/layout/cycle2"/>
    <dgm:cxn modelId="{53354A6F-1224-4DB3-B8B3-1FCE9D592A40}" type="presParOf" srcId="{F87CAE42-CAC6-4058-A53A-F2123769CF54}" destId="{091E6054-6B02-4208-83EB-B83EEFD3A5FC}" srcOrd="0" destOrd="0" presId="urn:microsoft.com/office/officeart/2005/8/layout/cycle2"/>
    <dgm:cxn modelId="{2661DE0A-5C4E-4465-8904-7D6C682F4212}" type="presParOf" srcId="{F87CAE42-CAC6-4058-A53A-F2123769CF54}" destId="{183B0DAC-6C62-4D51-B97C-756949873BFD}" srcOrd="1" destOrd="0" presId="urn:microsoft.com/office/officeart/2005/8/layout/cycle2"/>
    <dgm:cxn modelId="{AB9AD553-E102-4387-B2B9-1571A2B1F658}" type="presParOf" srcId="{183B0DAC-6C62-4D51-B97C-756949873BFD}" destId="{05777436-503D-48B0-B7CB-2A0FDEE595DF}" srcOrd="0" destOrd="0" presId="urn:microsoft.com/office/officeart/2005/8/layout/cycle2"/>
    <dgm:cxn modelId="{C781C996-B1BA-49A0-A096-3D5398C1F8C3}" type="presParOf" srcId="{F87CAE42-CAC6-4058-A53A-F2123769CF54}" destId="{EE0D3B7A-AF19-409E-AF26-206756D1A653}" srcOrd="2" destOrd="0" presId="urn:microsoft.com/office/officeart/2005/8/layout/cycle2"/>
    <dgm:cxn modelId="{2FE4C207-1DBD-42F8-B588-0D1465DCC2D9}" type="presParOf" srcId="{F87CAE42-CAC6-4058-A53A-F2123769CF54}" destId="{97B01358-F94E-49EA-800C-99E13FD413EA}" srcOrd="3" destOrd="0" presId="urn:microsoft.com/office/officeart/2005/8/layout/cycle2"/>
    <dgm:cxn modelId="{B011EB8D-151F-4403-8142-9642F0F8E8A2}" type="presParOf" srcId="{97B01358-F94E-49EA-800C-99E13FD413EA}" destId="{2B0563EC-E3CB-4621-B1B2-31E908FF7E29}" srcOrd="0" destOrd="0" presId="urn:microsoft.com/office/officeart/2005/8/layout/cycle2"/>
    <dgm:cxn modelId="{3BF66C47-285E-4708-A117-E5C8734A49E3}" type="presParOf" srcId="{F87CAE42-CAC6-4058-A53A-F2123769CF54}" destId="{4F9B68F3-86C3-4659-836A-5EC57E7B67EA}" srcOrd="4" destOrd="0" presId="urn:microsoft.com/office/officeart/2005/8/layout/cycle2"/>
    <dgm:cxn modelId="{2AB6334A-7147-456A-90AC-0BEC723FFA89}" type="presParOf" srcId="{F87CAE42-CAC6-4058-A53A-F2123769CF54}" destId="{4959BB0C-452E-4F4C-8878-0E03299C94CE}" srcOrd="5" destOrd="0" presId="urn:microsoft.com/office/officeart/2005/8/layout/cycle2"/>
    <dgm:cxn modelId="{41B38050-27A9-423B-8AE5-12ACAEC8E949}" type="presParOf" srcId="{4959BB0C-452E-4F4C-8878-0E03299C94CE}" destId="{B42DBE68-9363-443C-A6B5-C039F8D062F3}" srcOrd="0" destOrd="0" presId="urn:microsoft.com/office/officeart/2005/8/layout/cycle2"/>
    <dgm:cxn modelId="{FD00A41F-A097-4527-8388-ABD9F80CC717}" type="presParOf" srcId="{F87CAE42-CAC6-4058-A53A-F2123769CF54}" destId="{03E7545C-51F7-42AC-965E-5BA68F857E8F}" srcOrd="6" destOrd="0" presId="urn:microsoft.com/office/officeart/2005/8/layout/cycle2"/>
    <dgm:cxn modelId="{1974EB00-BEC2-41DD-94EE-7A77AC8C1654}" type="presParOf" srcId="{F87CAE42-CAC6-4058-A53A-F2123769CF54}" destId="{5EDB5E34-226B-438B-9616-7CBE0478763C}" srcOrd="7" destOrd="0" presId="urn:microsoft.com/office/officeart/2005/8/layout/cycle2"/>
    <dgm:cxn modelId="{E554727A-ABF6-4A55-A252-D1FEEC4B5FA2}" type="presParOf" srcId="{5EDB5E34-226B-438B-9616-7CBE0478763C}" destId="{BE366369-70BF-4BBD-A993-FE6FAB7CB3B9}" srcOrd="0" destOrd="0" presId="urn:microsoft.com/office/officeart/2005/8/layout/cycle2"/>
    <dgm:cxn modelId="{62923BFA-E0D0-4BBE-AC59-3470F74E1904}" type="presParOf" srcId="{F87CAE42-CAC6-4058-A53A-F2123769CF54}" destId="{F39AE4F0-10F8-4317-BADB-18BEE6725F62}" srcOrd="8" destOrd="0" presId="urn:microsoft.com/office/officeart/2005/8/layout/cycle2"/>
    <dgm:cxn modelId="{1A0A723D-B639-4073-936A-53E0E4A5083D}" type="presParOf" srcId="{F87CAE42-CAC6-4058-A53A-F2123769CF54}" destId="{67B46FEE-D671-43C1-A337-7DEAD117014F}" srcOrd="9" destOrd="0" presId="urn:microsoft.com/office/officeart/2005/8/layout/cycle2"/>
    <dgm:cxn modelId="{97E10858-D2F7-4FAD-BE53-D0983FC0882F}" type="presParOf" srcId="{67B46FEE-D671-43C1-A337-7DEAD117014F}" destId="{F30C208F-5B37-42C3-ACDA-7F4B1053CA56}" srcOrd="0" destOrd="0" presId="urn:microsoft.com/office/officeart/2005/8/layout/cycle2"/>
    <dgm:cxn modelId="{EE977EB0-2207-41B6-9C84-04C1166A5279}" type="presParOf" srcId="{F87CAE42-CAC6-4058-A53A-F2123769CF54}" destId="{F0779DE9-7337-4BE9-BC50-9BF969351F7E}" srcOrd="10" destOrd="0" presId="urn:microsoft.com/office/officeart/2005/8/layout/cycle2"/>
    <dgm:cxn modelId="{C534FE56-37FB-4E65-8D6C-B04AE7459502}" type="presParOf" srcId="{F87CAE42-CAC6-4058-A53A-F2123769CF54}" destId="{635F8AE0-1CDC-4EED-8385-A3FD8A5054FD}" srcOrd="11" destOrd="0" presId="urn:microsoft.com/office/officeart/2005/8/layout/cycle2"/>
    <dgm:cxn modelId="{EA1B3D06-8BF8-4E2F-A41A-AAFF60B166AF}" type="presParOf" srcId="{635F8AE0-1CDC-4EED-8385-A3FD8A5054FD}" destId="{1B02111C-CBD9-4146-9897-F15B354DCED2}"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E045029-2EA8-4735-84C2-91EDE7AB33C2}"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zh-TW" altLang="en-US"/>
        </a:p>
      </dgm:t>
    </dgm:pt>
    <dgm:pt modelId="{16FA9072-0B9E-49C5-9168-BD252055AAC5}">
      <dgm:prSet/>
      <dgm:spPr/>
      <dgm:t>
        <a:bodyPr/>
        <a:lstStyle/>
        <a:p>
          <a:pPr rtl="0"/>
          <a:r>
            <a:rPr lang="zh-TW" b="1">
              <a:latin typeface="微軟正黑體" panose="020B0604030504040204" pitchFamily="34" charset="-120"/>
              <a:ea typeface="微軟正黑體" panose="020B0604030504040204" pitchFamily="34" charset="-120"/>
            </a:rPr>
            <a:t>安全</a:t>
          </a:r>
          <a:endParaRPr lang="zh-TW">
            <a:latin typeface="微軟正黑體" panose="020B0604030504040204" pitchFamily="34" charset="-120"/>
            <a:ea typeface="微軟正黑體" panose="020B0604030504040204" pitchFamily="34" charset="-120"/>
          </a:endParaRPr>
        </a:p>
      </dgm:t>
    </dgm:pt>
    <dgm:pt modelId="{AE7D68D4-023C-486E-B2C8-AA1CDD464C7B}" type="parTrans" cxnId="{1A40AFAF-757A-4A86-8BFF-18079F1DB8D9}">
      <dgm:prSet/>
      <dgm:spPr/>
      <dgm:t>
        <a:bodyPr/>
        <a:lstStyle/>
        <a:p>
          <a:endParaRPr lang="zh-TW" altLang="en-US">
            <a:latin typeface="微軟正黑體" panose="020B0604030504040204" pitchFamily="34" charset="-120"/>
            <a:ea typeface="微軟正黑體" panose="020B0604030504040204" pitchFamily="34" charset="-120"/>
          </a:endParaRPr>
        </a:p>
      </dgm:t>
    </dgm:pt>
    <dgm:pt modelId="{78822A20-21A7-443A-A24C-75DA4F4C5D32}" type="sibTrans" cxnId="{1A40AFAF-757A-4A86-8BFF-18079F1DB8D9}">
      <dgm:prSet/>
      <dgm:spPr/>
      <dgm:t>
        <a:bodyPr/>
        <a:lstStyle/>
        <a:p>
          <a:endParaRPr lang="zh-TW" altLang="en-US">
            <a:latin typeface="微軟正黑體" panose="020B0604030504040204" pitchFamily="34" charset="-120"/>
            <a:ea typeface="微軟正黑體" panose="020B0604030504040204" pitchFamily="34" charset="-120"/>
          </a:endParaRPr>
        </a:p>
      </dgm:t>
    </dgm:pt>
    <dgm:pt modelId="{FBBEF170-182A-4EEA-8F35-343485D01B44}">
      <dgm:prSet/>
      <dgm:spPr/>
      <dgm:t>
        <a:bodyPr/>
        <a:lstStyle/>
        <a:p>
          <a:pPr rtl="0"/>
          <a:r>
            <a:rPr lang="zh-TW" dirty="0">
              <a:latin typeface="微軟正黑體" panose="020B0604030504040204" pitchFamily="34" charset="-120"/>
              <a:ea typeface="微軟正黑體" panose="020B0604030504040204" pitchFamily="34" charset="-120"/>
            </a:rPr>
            <a:t>注意交通安全</a:t>
          </a:r>
          <a:r>
            <a:rPr lang="en-US" dirty="0">
              <a:latin typeface="微軟正黑體" panose="020B0604030504040204" pitchFamily="34" charset="-120"/>
              <a:ea typeface="微軟正黑體" panose="020B0604030504040204" pitchFamily="34" charset="-120"/>
            </a:rPr>
            <a:t>&amp;</a:t>
          </a:r>
          <a:r>
            <a:rPr lang="zh-TW" dirty="0">
              <a:latin typeface="微軟正黑體" panose="020B0604030504040204" pitchFamily="34" charset="-120"/>
              <a:ea typeface="微軟正黑體" panose="020B0604030504040204" pitchFamily="34" charset="-120"/>
            </a:rPr>
            <a:t>職場工作安全。</a:t>
          </a:r>
        </a:p>
      </dgm:t>
    </dgm:pt>
    <dgm:pt modelId="{7427994A-BFB4-4AD5-B945-54EE4F6BBEDB}" type="parTrans" cxnId="{154E5082-2D1C-400C-A741-35503D342EBD}">
      <dgm:prSet/>
      <dgm:spPr/>
      <dgm:t>
        <a:bodyPr/>
        <a:lstStyle/>
        <a:p>
          <a:endParaRPr lang="zh-TW" altLang="en-US">
            <a:latin typeface="微軟正黑體" panose="020B0604030504040204" pitchFamily="34" charset="-120"/>
            <a:ea typeface="微軟正黑體" panose="020B0604030504040204" pitchFamily="34" charset="-120"/>
          </a:endParaRPr>
        </a:p>
      </dgm:t>
    </dgm:pt>
    <dgm:pt modelId="{6F5F3C3F-2386-446D-8228-ADFB6458EACB}" type="sibTrans" cxnId="{154E5082-2D1C-400C-A741-35503D342EBD}">
      <dgm:prSet/>
      <dgm:spPr/>
      <dgm:t>
        <a:bodyPr/>
        <a:lstStyle/>
        <a:p>
          <a:endParaRPr lang="zh-TW" altLang="en-US">
            <a:latin typeface="微軟正黑體" panose="020B0604030504040204" pitchFamily="34" charset="-120"/>
            <a:ea typeface="微軟正黑體" panose="020B0604030504040204" pitchFamily="34" charset="-120"/>
          </a:endParaRPr>
        </a:p>
      </dgm:t>
    </dgm:pt>
    <dgm:pt modelId="{81B0B8B5-8968-4089-A1B0-1562D71E0712}">
      <dgm:prSet/>
      <dgm:spPr/>
      <dgm:t>
        <a:bodyPr/>
        <a:lstStyle/>
        <a:p>
          <a:pPr rtl="0"/>
          <a:r>
            <a:rPr lang="zh-TW" b="1" dirty="0">
              <a:latin typeface="微軟正黑體" panose="020B0604030504040204" pitchFamily="34" charset="-120"/>
              <a:ea typeface="微軟正黑體" panose="020B0604030504040204" pitchFamily="34" charset="-120"/>
            </a:rPr>
            <a:t>服裝儀容</a:t>
          </a:r>
          <a:endParaRPr lang="zh-TW" dirty="0">
            <a:latin typeface="微軟正黑體" panose="020B0604030504040204" pitchFamily="34" charset="-120"/>
            <a:ea typeface="微軟正黑體" panose="020B0604030504040204" pitchFamily="34" charset="-120"/>
          </a:endParaRPr>
        </a:p>
      </dgm:t>
    </dgm:pt>
    <dgm:pt modelId="{72ECA659-0B81-47E6-8ADC-5501A51576C4}" type="parTrans" cxnId="{80528DF8-5ED2-49F5-B391-E4C0ABBD1342}">
      <dgm:prSet/>
      <dgm:spPr/>
      <dgm:t>
        <a:bodyPr/>
        <a:lstStyle/>
        <a:p>
          <a:endParaRPr lang="zh-TW" altLang="en-US">
            <a:latin typeface="微軟正黑體" panose="020B0604030504040204" pitchFamily="34" charset="-120"/>
            <a:ea typeface="微軟正黑體" panose="020B0604030504040204" pitchFamily="34" charset="-120"/>
          </a:endParaRPr>
        </a:p>
      </dgm:t>
    </dgm:pt>
    <dgm:pt modelId="{D6480E7D-A4E9-4887-8B3B-5B319CBBC506}" type="sibTrans" cxnId="{80528DF8-5ED2-49F5-B391-E4C0ABBD1342}">
      <dgm:prSet/>
      <dgm:spPr/>
      <dgm:t>
        <a:bodyPr/>
        <a:lstStyle/>
        <a:p>
          <a:endParaRPr lang="zh-TW" altLang="en-US">
            <a:latin typeface="微軟正黑體" panose="020B0604030504040204" pitchFamily="34" charset="-120"/>
            <a:ea typeface="微軟正黑體" panose="020B0604030504040204" pitchFamily="34" charset="-120"/>
          </a:endParaRPr>
        </a:p>
      </dgm:t>
    </dgm:pt>
    <dgm:pt modelId="{126F3977-F476-41C2-858E-39EAC1D30B9F}">
      <dgm:prSet/>
      <dgm:spPr/>
      <dgm:t>
        <a:bodyPr/>
        <a:lstStyle/>
        <a:p>
          <a:pPr rtl="0"/>
          <a:r>
            <a:rPr lang="zh-TW" dirty="0">
              <a:latin typeface="微軟正黑體" panose="020B0604030504040204" pitchFamily="34" charset="-120"/>
              <a:ea typeface="微軟正黑體" panose="020B0604030504040204" pitchFamily="34" charset="-120"/>
            </a:rPr>
            <a:t>上班時應作得體裝扮儀容</a:t>
          </a:r>
          <a:r>
            <a:rPr lang="en-US" dirty="0">
              <a:latin typeface="微軟正黑體" panose="020B0604030504040204" pitchFamily="34" charset="-120"/>
              <a:ea typeface="微軟正黑體" panose="020B0604030504040204" pitchFamily="34" charset="-120"/>
            </a:rPr>
            <a:t>(</a:t>
          </a:r>
          <a:r>
            <a:rPr lang="zh-TW" dirty="0">
              <a:latin typeface="微軟正黑體" panose="020B0604030504040204" pitchFamily="34" charset="-120"/>
              <a:ea typeface="微軟正黑體" panose="020B0604030504040204" pitchFamily="34" charset="-120"/>
            </a:rPr>
            <a:t>如前場服務人員頭髮須梳理整理</a:t>
          </a:r>
          <a:r>
            <a:rPr lang="en-US" dirty="0">
              <a:latin typeface="微軟正黑體" panose="020B0604030504040204" pitchFamily="34" charset="-120"/>
              <a:ea typeface="微軟正黑體" panose="020B0604030504040204" pitchFamily="34" charset="-120"/>
            </a:rPr>
            <a:t>)</a:t>
          </a:r>
          <a:r>
            <a:rPr lang="zh-TW" dirty="0">
              <a:latin typeface="微軟正黑體" panose="020B0604030504040204" pitchFamily="34" charset="-120"/>
              <a:ea typeface="微軟正黑體" panose="020B0604030504040204" pitchFamily="34" charset="-120"/>
            </a:rPr>
            <a:t>等，除必要上班時不穿拖鞋短褲。</a:t>
          </a:r>
        </a:p>
      </dgm:t>
    </dgm:pt>
    <dgm:pt modelId="{B40EF60F-5B1F-47A7-9681-18EB58A3F082}" type="parTrans" cxnId="{E5E42A3B-0D71-4B01-9D4C-D5B4281D4E9C}">
      <dgm:prSet/>
      <dgm:spPr/>
      <dgm:t>
        <a:bodyPr/>
        <a:lstStyle/>
        <a:p>
          <a:endParaRPr lang="zh-TW" altLang="en-US">
            <a:latin typeface="微軟正黑體" panose="020B0604030504040204" pitchFamily="34" charset="-120"/>
            <a:ea typeface="微軟正黑體" panose="020B0604030504040204" pitchFamily="34" charset="-120"/>
          </a:endParaRPr>
        </a:p>
      </dgm:t>
    </dgm:pt>
    <dgm:pt modelId="{986D95A7-8B1D-4B5A-93AA-EFFBBA440898}" type="sibTrans" cxnId="{E5E42A3B-0D71-4B01-9D4C-D5B4281D4E9C}">
      <dgm:prSet/>
      <dgm:spPr/>
      <dgm:t>
        <a:bodyPr/>
        <a:lstStyle/>
        <a:p>
          <a:endParaRPr lang="zh-TW" altLang="en-US">
            <a:latin typeface="微軟正黑體" panose="020B0604030504040204" pitchFamily="34" charset="-120"/>
            <a:ea typeface="微軟正黑體" panose="020B0604030504040204" pitchFamily="34" charset="-120"/>
          </a:endParaRPr>
        </a:p>
      </dgm:t>
    </dgm:pt>
    <dgm:pt modelId="{4A5C7FC7-333B-46CA-AB19-46723BBDE786}">
      <dgm:prSet/>
      <dgm:spPr/>
      <dgm:t>
        <a:bodyPr/>
        <a:lstStyle/>
        <a:p>
          <a:pPr rtl="0"/>
          <a:r>
            <a:rPr lang="zh-TW" b="1">
              <a:latin typeface="微軟正黑體" panose="020B0604030504040204" pitchFamily="34" charset="-120"/>
              <a:ea typeface="微軟正黑體" panose="020B0604030504040204" pitchFamily="34" charset="-120"/>
            </a:rPr>
            <a:t>態度</a:t>
          </a:r>
          <a:endParaRPr lang="zh-TW">
            <a:latin typeface="微軟正黑體" panose="020B0604030504040204" pitchFamily="34" charset="-120"/>
            <a:ea typeface="微軟正黑體" panose="020B0604030504040204" pitchFamily="34" charset="-120"/>
          </a:endParaRPr>
        </a:p>
      </dgm:t>
    </dgm:pt>
    <dgm:pt modelId="{FA0D170B-B54E-42BD-AF29-BE049329FD8C}" type="parTrans" cxnId="{39E447DD-8C4B-44B6-A1C9-43DE87D333BA}">
      <dgm:prSet/>
      <dgm:spPr/>
      <dgm:t>
        <a:bodyPr/>
        <a:lstStyle/>
        <a:p>
          <a:endParaRPr lang="zh-TW" altLang="en-US">
            <a:latin typeface="微軟正黑體" panose="020B0604030504040204" pitchFamily="34" charset="-120"/>
            <a:ea typeface="微軟正黑體" panose="020B0604030504040204" pitchFamily="34" charset="-120"/>
          </a:endParaRPr>
        </a:p>
      </dgm:t>
    </dgm:pt>
    <dgm:pt modelId="{4E8B5708-8B18-4577-8918-1719824BAFAD}" type="sibTrans" cxnId="{39E447DD-8C4B-44B6-A1C9-43DE87D333BA}">
      <dgm:prSet/>
      <dgm:spPr/>
      <dgm:t>
        <a:bodyPr/>
        <a:lstStyle/>
        <a:p>
          <a:endParaRPr lang="zh-TW" altLang="en-US">
            <a:latin typeface="微軟正黑體" panose="020B0604030504040204" pitchFamily="34" charset="-120"/>
            <a:ea typeface="微軟正黑體" panose="020B0604030504040204" pitchFamily="34" charset="-120"/>
          </a:endParaRPr>
        </a:p>
      </dgm:t>
    </dgm:pt>
    <dgm:pt modelId="{8F69496D-BD31-4EFD-A445-28432B7377EC}">
      <dgm:prSet/>
      <dgm:spPr/>
      <dgm:t>
        <a:bodyPr/>
        <a:lstStyle/>
        <a:p>
          <a:pPr rtl="0"/>
          <a:r>
            <a:rPr lang="zh-TW">
              <a:latin typeface="微軟正黑體" panose="020B0604030504040204" pitchFamily="34" charset="-120"/>
              <a:ea typeface="微軟正黑體" panose="020B0604030504040204" pitchFamily="34" charset="-120"/>
            </a:rPr>
            <a:t>良好的工作態度決定你的機會與高度</a:t>
          </a:r>
        </a:p>
      </dgm:t>
    </dgm:pt>
    <dgm:pt modelId="{6EB4256E-9708-48B3-B689-1A7F40117558}" type="parTrans" cxnId="{709EFB50-3B76-4C18-9E9C-A99948A06341}">
      <dgm:prSet/>
      <dgm:spPr/>
      <dgm:t>
        <a:bodyPr/>
        <a:lstStyle/>
        <a:p>
          <a:endParaRPr lang="zh-TW" altLang="en-US">
            <a:latin typeface="微軟正黑體" panose="020B0604030504040204" pitchFamily="34" charset="-120"/>
            <a:ea typeface="微軟正黑體" panose="020B0604030504040204" pitchFamily="34" charset="-120"/>
          </a:endParaRPr>
        </a:p>
      </dgm:t>
    </dgm:pt>
    <dgm:pt modelId="{EB06358B-A90E-4E88-9D0E-58594E2A8F8A}" type="sibTrans" cxnId="{709EFB50-3B76-4C18-9E9C-A99948A06341}">
      <dgm:prSet/>
      <dgm:spPr/>
      <dgm:t>
        <a:bodyPr/>
        <a:lstStyle/>
        <a:p>
          <a:endParaRPr lang="zh-TW" altLang="en-US">
            <a:latin typeface="微軟正黑體" panose="020B0604030504040204" pitchFamily="34" charset="-120"/>
            <a:ea typeface="微軟正黑體" panose="020B0604030504040204" pitchFamily="34" charset="-120"/>
          </a:endParaRPr>
        </a:p>
      </dgm:t>
    </dgm:pt>
    <dgm:pt modelId="{8E0A1789-46F9-4282-8E8F-534E1F09AF86}">
      <dgm:prSet/>
      <dgm:spPr/>
      <dgm:t>
        <a:bodyPr/>
        <a:lstStyle/>
        <a:p>
          <a:pPr rtl="0"/>
          <a:r>
            <a:rPr lang="zh-TW" b="0" u="none" dirty="0">
              <a:latin typeface="微軟正黑體" panose="020B0604030504040204" pitchFamily="34" charset="-120"/>
              <a:ea typeface="微軟正黑體" panose="020B0604030504040204" pitchFamily="34" charset="-120"/>
            </a:rPr>
            <a:t>如有問題或困難疑惑請向實習單位</a:t>
          </a:r>
          <a:r>
            <a:rPr lang="zh-TW" b="0" u="none" dirty="0">
              <a:solidFill>
                <a:srgbClr val="FF0000"/>
              </a:solidFill>
              <a:latin typeface="微軟正黑體" panose="020B0604030504040204" pitchFamily="34" charset="-120"/>
              <a:ea typeface="微軟正黑體" panose="020B0604030504040204" pitchFamily="34" charset="-120"/>
            </a:rPr>
            <a:t>人事訓練部門</a:t>
          </a:r>
          <a:r>
            <a:rPr lang="zh-TW" b="0" u="none" dirty="0">
              <a:latin typeface="微軟正黑體" panose="020B0604030504040204" pitchFamily="34" charset="-120"/>
              <a:ea typeface="微軟正黑體" panose="020B0604030504040204" pitchFamily="34" charset="-120"/>
            </a:rPr>
            <a:t>及</a:t>
          </a:r>
          <a:r>
            <a:rPr lang="zh-TW" b="0" u="none" dirty="0">
              <a:solidFill>
                <a:srgbClr val="FF0000"/>
              </a:solidFill>
              <a:latin typeface="微軟正黑體" panose="020B0604030504040204" pitchFamily="34" charset="-120"/>
              <a:ea typeface="微軟正黑體" panose="020B0604030504040204" pitchFamily="34" charset="-120"/>
            </a:rPr>
            <a:t>輔導老師</a:t>
          </a:r>
          <a:r>
            <a:rPr lang="zh-TW" b="0" u="none" dirty="0">
              <a:latin typeface="微軟正黑體" panose="020B0604030504040204" pitchFamily="34" charset="-120"/>
              <a:ea typeface="微軟正黑體" panose="020B0604030504040204" pitchFamily="34" charset="-120"/>
            </a:rPr>
            <a:t>反應。</a:t>
          </a:r>
        </a:p>
      </dgm:t>
    </dgm:pt>
    <dgm:pt modelId="{D766648A-429D-4A5B-A192-264B4641EF93}" type="parTrans" cxnId="{04BA6EF2-321B-4932-B08C-6B91D71DA6C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FDDDA55E-A899-4508-8486-C097F7899C85}" type="sibTrans" cxnId="{04BA6EF2-321B-4932-B08C-6B91D71DA6C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28388A7D-D952-4D45-9A5E-E87660AB9F80}" type="pres">
      <dgm:prSet presAssocID="{0E045029-2EA8-4735-84C2-91EDE7AB33C2}" presName="arrowDiagram" presStyleCnt="0">
        <dgm:presLayoutVars>
          <dgm:chMax val="5"/>
          <dgm:dir/>
          <dgm:resizeHandles val="exact"/>
        </dgm:presLayoutVars>
      </dgm:prSet>
      <dgm:spPr/>
    </dgm:pt>
    <dgm:pt modelId="{7790BA67-5180-41CB-99FD-E12237BD325F}" type="pres">
      <dgm:prSet presAssocID="{0E045029-2EA8-4735-84C2-91EDE7AB33C2}" presName="arrow" presStyleLbl="bgShp" presStyleIdx="0" presStyleCnt="1"/>
      <dgm:spPr/>
    </dgm:pt>
    <dgm:pt modelId="{633A38FD-12AD-4F97-B473-C2801BBF5B4E}" type="pres">
      <dgm:prSet presAssocID="{0E045029-2EA8-4735-84C2-91EDE7AB33C2}" presName="arrowDiagram3" presStyleCnt="0"/>
      <dgm:spPr/>
    </dgm:pt>
    <dgm:pt modelId="{66AD9A7B-0262-48DB-A89C-6C88336FF382}" type="pres">
      <dgm:prSet presAssocID="{16FA9072-0B9E-49C5-9168-BD252055AAC5}" presName="bullet3a" presStyleLbl="node1" presStyleIdx="0" presStyleCnt="3"/>
      <dgm:spPr/>
    </dgm:pt>
    <dgm:pt modelId="{688E6953-E053-4513-A205-5ADBFB98B5F3}" type="pres">
      <dgm:prSet presAssocID="{16FA9072-0B9E-49C5-9168-BD252055AAC5}" presName="textBox3a" presStyleLbl="revTx" presStyleIdx="0" presStyleCnt="3">
        <dgm:presLayoutVars>
          <dgm:bulletEnabled val="1"/>
        </dgm:presLayoutVars>
      </dgm:prSet>
      <dgm:spPr/>
    </dgm:pt>
    <dgm:pt modelId="{A6F6F083-0943-4C3D-A130-0531D52BB7B6}" type="pres">
      <dgm:prSet presAssocID="{81B0B8B5-8968-4089-A1B0-1562D71E0712}" presName="bullet3b" presStyleLbl="node1" presStyleIdx="1" presStyleCnt="3"/>
      <dgm:spPr/>
    </dgm:pt>
    <dgm:pt modelId="{7AF9C82D-67D6-4422-B1C5-840AFE254BD7}" type="pres">
      <dgm:prSet presAssocID="{81B0B8B5-8968-4089-A1B0-1562D71E0712}" presName="textBox3b" presStyleLbl="revTx" presStyleIdx="1" presStyleCnt="3">
        <dgm:presLayoutVars>
          <dgm:bulletEnabled val="1"/>
        </dgm:presLayoutVars>
      </dgm:prSet>
      <dgm:spPr/>
    </dgm:pt>
    <dgm:pt modelId="{E07F9FD9-549A-48AB-8312-A53C586E58EF}" type="pres">
      <dgm:prSet presAssocID="{8F69496D-BD31-4EFD-A445-28432B7377EC}" presName="bullet3c" presStyleLbl="node1" presStyleIdx="2" presStyleCnt="3"/>
      <dgm:spPr/>
    </dgm:pt>
    <dgm:pt modelId="{21B79407-7DF7-44EE-98DB-357AF33B9D38}" type="pres">
      <dgm:prSet presAssocID="{8F69496D-BD31-4EFD-A445-28432B7377EC}" presName="textBox3c" presStyleLbl="revTx" presStyleIdx="2" presStyleCnt="3">
        <dgm:presLayoutVars>
          <dgm:bulletEnabled val="1"/>
        </dgm:presLayoutVars>
      </dgm:prSet>
      <dgm:spPr/>
    </dgm:pt>
  </dgm:ptLst>
  <dgm:cxnLst>
    <dgm:cxn modelId="{0DF08302-05D1-4C0A-BA48-01389CC38D08}" type="presOf" srcId="{16FA9072-0B9E-49C5-9168-BD252055AAC5}" destId="{688E6953-E053-4513-A205-5ADBFB98B5F3}" srcOrd="0" destOrd="0" presId="urn:microsoft.com/office/officeart/2005/8/layout/arrow2"/>
    <dgm:cxn modelId="{3522A90D-906D-471A-9A79-0C9634066A06}" type="presOf" srcId="{8F69496D-BD31-4EFD-A445-28432B7377EC}" destId="{21B79407-7DF7-44EE-98DB-357AF33B9D38}" srcOrd="0" destOrd="0" presId="urn:microsoft.com/office/officeart/2005/8/layout/arrow2"/>
    <dgm:cxn modelId="{E5E42A3B-0D71-4B01-9D4C-D5B4281D4E9C}" srcId="{81B0B8B5-8968-4089-A1B0-1562D71E0712}" destId="{126F3977-F476-41C2-858E-39EAC1D30B9F}" srcOrd="0" destOrd="0" parTransId="{B40EF60F-5B1F-47A7-9681-18EB58A3F082}" sibTransId="{986D95A7-8B1D-4B5A-93AA-EFFBBA440898}"/>
    <dgm:cxn modelId="{D2C47D5F-9123-4172-8A55-2246F3404B37}" type="presOf" srcId="{FBBEF170-182A-4EEA-8F35-343485D01B44}" destId="{688E6953-E053-4513-A205-5ADBFB98B5F3}" srcOrd="0" destOrd="1" presId="urn:microsoft.com/office/officeart/2005/8/layout/arrow2"/>
    <dgm:cxn modelId="{FE4AFC47-4F5D-4FAB-A48B-3715856F92B1}" type="presOf" srcId="{81B0B8B5-8968-4089-A1B0-1562D71E0712}" destId="{7AF9C82D-67D6-4422-B1C5-840AFE254BD7}" srcOrd="0" destOrd="0" presId="urn:microsoft.com/office/officeart/2005/8/layout/arrow2"/>
    <dgm:cxn modelId="{ED54246D-7D24-4270-A4D8-1E85DB3452E2}" type="presOf" srcId="{4A5C7FC7-333B-46CA-AB19-46723BBDE786}" destId="{7AF9C82D-67D6-4422-B1C5-840AFE254BD7}" srcOrd="0" destOrd="2" presId="urn:microsoft.com/office/officeart/2005/8/layout/arrow2"/>
    <dgm:cxn modelId="{709EFB50-3B76-4C18-9E9C-A99948A06341}" srcId="{0E045029-2EA8-4735-84C2-91EDE7AB33C2}" destId="{8F69496D-BD31-4EFD-A445-28432B7377EC}" srcOrd="2" destOrd="0" parTransId="{6EB4256E-9708-48B3-B689-1A7F40117558}" sibTransId="{EB06358B-A90E-4E88-9D0E-58594E2A8F8A}"/>
    <dgm:cxn modelId="{14D9747F-AE7B-4F32-8F95-6EBAF6A7A66E}" type="presOf" srcId="{8E0A1789-46F9-4282-8E8F-534E1F09AF86}" destId="{21B79407-7DF7-44EE-98DB-357AF33B9D38}" srcOrd="0" destOrd="1" presId="urn:microsoft.com/office/officeart/2005/8/layout/arrow2"/>
    <dgm:cxn modelId="{154E5082-2D1C-400C-A741-35503D342EBD}" srcId="{16FA9072-0B9E-49C5-9168-BD252055AAC5}" destId="{FBBEF170-182A-4EEA-8F35-343485D01B44}" srcOrd="0" destOrd="0" parTransId="{7427994A-BFB4-4AD5-B945-54EE4F6BBEDB}" sibTransId="{6F5F3C3F-2386-446D-8228-ADFB6458EACB}"/>
    <dgm:cxn modelId="{49827199-6C10-447C-AA11-498C647D1D52}" type="presOf" srcId="{126F3977-F476-41C2-858E-39EAC1D30B9F}" destId="{7AF9C82D-67D6-4422-B1C5-840AFE254BD7}" srcOrd="0" destOrd="1" presId="urn:microsoft.com/office/officeart/2005/8/layout/arrow2"/>
    <dgm:cxn modelId="{1A40AFAF-757A-4A86-8BFF-18079F1DB8D9}" srcId="{0E045029-2EA8-4735-84C2-91EDE7AB33C2}" destId="{16FA9072-0B9E-49C5-9168-BD252055AAC5}" srcOrd="0" destOrd="0" parTransId="{AE7D68D4-023C-486E-B2C8-AA1CDD464C7B}" sibTransId="{78822A20-21A7-443A-A24C-75DA4F4C5D32}"/>
    <dgm:cxn modelId="{BC2D48BF-4D6B-4CBB-991A-20D852C374B5}" type="presOf" srcId="{0E045029-2EA8-4735-84C2-91EDE7AB33C2}" destId="{28388A7D-D952-4D45-9A5E-E87660AB9F80}" srcOrd="0" destOrd="0" presId="urn:microsoft.com/office/officeart/2005/8/layout/arrow2"/>
    <dgm:cxn modelId="{39E447DD-8C4B-44B6-A1C9-43DE87D333BA}" srcId="{81B0B8B5-8968-4089-A1B0-1562D71E0712}" destId="{4A5C7FC7-333B-46CA-AB19-46723BBDE786}" srcOrd="1" destOrd="0" parTransId="{FA0D170B-B54E-42BD-AF29-BE049329FD8C}" sibTransId="{4E8B5708-8B18-4577-8918-1719824BAFAD}"/>
    <dgm:cxn modelId="{04BA6EF2-321B-4932-B08C-6B91D71DA6CF}" srcId="{8F69496D-BD31-4EFD-A445-28432B7377EC}" destId="{8E0A1789-46F9-4282-8E8F-534E1F09AF86}" srcOrd="0" destOrd="0" parTransId="{D766648A-429D-4A5B-A192-264B4641EF93}" sibTransId="{FDDDA55E-A899-4508-8486-C097F7899C85}"/>
    <dgm:cxn modelId="{80528DF8-5ED2-49F5-B391-E4C0ABBD1342}" srcId="{0E045029-2EA8-4735-84C2-91EDE7AB33C2}" destId="{81B0B8B5-8968-4089-A1B0-1562D71E0712}" srcOrd="1" destOrd="0" parTransId="{72ECA659-0B81-47E6-8ADC-5501A51576C4}" sibTransId="{D6480E7D-A4E9-4887-8B3B-5B319CBBC506}"/>
    <dgm:cxn modelId="{1A8575B0-784F-44E5-AAB1-CDCC23C206EB}" type="presParOf" srcId="{28388A7D-D952-4D45-9A5E-E87660AB9F80}" destId="{7790BA67-5180-41CB-99FD-E12237BD325F}" srcOrd="0" destOrd="0" presId="urn:microsoft.com/office/officeart/2005/8/layout/arrow2"/>
    <dgm:cxn modelId="{FE93BD45-59DB-41AA-9335-904F4C8C4EF8}" type="presParOf" srcId="{28388A7D-D952-4D45-9A5E-E87660AB9F80}" destId="{633A38FD-12AD-4F97-B473-C2801BBF5B4E}" srcOrd="1" destOrd="0" presId="urn:microsoft.com/office/officeart/2005/8/layout/arrow2"/>
    <dgm:cxn modelId="{6B15A848-DF8E-4423-B70E-EB82B026DB97}" type="presParOf" srcId="{633A38FD-12AD-4F97-B473-C2801BBF5B4E}" destId="{66AD9A7B-0262-48DB-A89C-6C88336FF382}" srcOrd="0" destOrd="0" presId="urn:microsoft.com/office/officeart/2005/8/layout/arrow2"/>
    <dgm:cxn modelId="{7E218B90-0B0F-4FEC-AE6B-461B4C41050E}" type="presParOf" srcId="{633A38FD-12AD-4F97-B473-C2801BBF5B4E}" destId="{688E6953-E053-4513-A205-5ADBFB98B5F3}" srcOrd="1" destOrd="0" presId="urn:microsoft.com/office/officeart/2005/8/layout/arrow2"/>
    <dgm:cxn modelId="{D2B027E9-3C8D-4C7B-B2C5-471D4DA42FD9}" type="presParOf" srcId="{633A38FD-12AD-4F97-B473-C2801BBF5B4E}" destId="{A6F6F083-0943-4C3D-A130-0531D52BB7B6}" srcOrd="2" destOrd="0" presId="urn:microsoft.com/office/officeart/2005/8/layout/arrow2"/>
    <dgm:cxn modelId="{0D02EB2C-A7E6-44AE-8C6C-9DEDFA1C472D}" type="presParOf" srcId="{633A38FD-12AD-4F97-B473-C2801BBF5B4E}" destId="{7AF9C82D-67D6-4422-B1C5-840AFE254BD7}" srcOrd="3" destOrd="0" presId="urn:microsoft.com/office/officeart/2005/8/layout/arrow2"/>
    <dgm:cxn modelId="{7BA9B95C-382E-4A13-83C0-8839CDD8375F}" type="presParOf" srcId="{633A38FD-12AD-4F97-B473-C2801BBF5B4E}" destId="{E07F9FD9-549A-48AB-8312-A53C586E58EF}" srcOrd="4" destOrd="0" presId="urn:microsoft.com/office/officeart/2005/8/layout/arrow2"/>
    <dgm:cxn modelId="{21AF03E7-6331-496D-AE06-84DD36AF6BBC}" type="presParOf" srcId="{633A38FD-12AD-4F97-B473-C2801BBF5B4E}" destId="{21B79407-7DF7-44EE-98DB-357AF33B9D38}"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6F2922-B8E0-48ED-951F-C7F99675EBE1}">
      <dsp:nvSpPr>
        <dsp:cNvPr id="0" name=""/>
        <dsp:cNvSpPr/>
      </dsp:nvSpPr>
      <dsp:spPr>
        <a:xfrm>
          <a:off x="0" y="0"/>
          <a:ext cx="8208912" cy="751926"/>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chemeClr val="tx1"/>
              </a:solidFill>
              <a:latin typeface="+mj-lt"/>
              <a:ea typeface="微軟正黑體" panose="020B0604030504040204" pitchFamily="34" charset="-120"/>
            </a:rPr>
            <a:t>課程名稱</a:t>
          </a:r>
          <a:r>
            <a:rPr lang="en-US" altLang="zh-TW" sz="2000" b="1" kern="1200" dirty="0">
              <a:solidFill>
                <a:schemeClr val="tx1"/>
              </a:solidFill>
              <a:latin typeface="+mj-lt"/>
              <a:ea typeface="微軟正黑體" panose="020B0604030504040204" pitchFamily="34" charset="-120"/>
            </a:rPr>
            <a:t>:</a:t>
          </a:r>
          <a:r>
            <a:rPr lang="zh-TW" altLang="en-US" sz="2000" b="1" kern="1200" dirty="0">
              <a:solidFill>
                <a:schemeClr val="tx1"/>
              </a:solidFill>
              <a:latin typeface="+mj-lt"/>
              <a:ea typeface="微軟正黑體" panose="020B0604030504040204" pitchFamily="34" charset="-120"/>
            </a:rPr>
            <a:t>「專業實習」課程</a:t>
          </a:r>
          <a:r>
            <a:rPr lang="en-US" altLang="zh-TW" sz="2000" b="1" kern="1200" dirty="0">
              <a:solidFill>
                <a:schemeClr val="tx1"/>
              </a:solidFill>
              <a:latin typeface="+mj-lt"/>
              <a:ea typeface="微軟正黑體" panose="020B0604030504040204" pitchFamily="34" charset="-120"/>
            </a:rPr>
            <a:t>(</a:t>
          </a:r>
          <a:r>
            <a:rPr lang="zh-TW" altLang="en-US" sz="2000" b="1" kern="1200" dirty="0">
              <a:solidFill>
                <a:schemeClr val="tx1"/>
              </a:solidFill>
              <a:latin typeface="+mj-lt"/>
              <a:ea typeface="微軟正黑體" panose="020B0604030504040204" pitchFamily="34" charset="-120"/>
            </a:rPr>
            <a:t>一</a:t>
          </a:r>
          <a:r>
            <a:rPr lang="en-US" altLang="zh-TW" sz="2000" b="1" kern="1200" dirty="0">
              <a:solidFill>
                <a:schemeClr val="tx1"/>
              </a:solidFill>
              <a:latin typeface="+mj-lt"/>
              <a:ea typeface="微軟正黑體" panose="020B0604030504040204" pitchFamily="34" charset="-120"/>
            </a:rPr>
            <a:t>)</a:t>
          </a:r>
          <a:r>
            <a:rPr lang="zh-TW" altLang="en-US" sz="2000" b="1" kern="1200" dirty="0">
              <a:solidFill>
                <a:schemeClr val="tx1"/>
              </a:solidFill>
              <a:latin typeface="+mj-lt"/>
              <a:ea typeface="微軟正黑體" panose="020B0604030504040204" pitchFamily="34" charset="-120"/>
            </a:rPr>
            <a:t> </a:t>
          </a:r>
          <a:r>
            <a:rPr lang="en-US" altLang="zh-TW" sz="2000" b="1" kern="1200" dirty="0">
              <a:solidFill>
                <a:schemeClr val="tx1"/>
              </a:solidFill>
              <a:latin typeface="+mj-lt"/>
              <a:ea typeface="微軟正黑體" panose="020B0604030504040204" pitchFamily="34" charset="-120"/>
            </a:rPr>
            <a:t>&amp;</a:t>
          </a:r>
          <a:r>
            <a:rPr lang="zh-TW" altLang="en-US" sz="2000" b="1" kern="1200" dirty="0">
              <a:solidFill>
                <a:schemeClr val="tx1"/>
              </a:solidFill>
              <a:latin typeface="+mj-lt"/>
              <a:ea typeface="微軟正黑體" panose="020B0604030504040204" pitchFamily="34" charset="-120"/>
            </a:rPr>
            <a:t> </a:t>
          </a:r>
          <a:r>
            <a:rPr lang="en-US" altLang="zh-TW" sz="2000" b="1" kern="1200" dirty="0">
              <a:solidFill>
                <a:schemeClr val="tx1"/>
              </a:solidFill>
              <a:latin typeface="+mj-lt"/>
              <a:ea typeface="微軟正黑體" panose="020B0604030504040204" pitchFamily="34" charset="-120"/>
            </a:rPr>
            <a:t>(</a:t>
          </a:r>
          <a:r>
            <a:rPr lang="zh-TW" altLang="en-US" sz="2000" b="1" kern="1200" dirty="0">
              <a:solidFill>
                <a:schemeClr val="tx1"/>
              </a:solidFill>
              <a:latin typeface="+mj-lt"/>
              <a:ea typeface="微軟正黑體" panose="020B0604030504040204" pitchFamily="34" charset="-120"/>
            </a:rPr>
            <a:t>二</a:t>
          </a:r>
          <a:r>
            <a:rPr lang="en-US" altLang="zh-TW" sz="2000" b="1" kern="1200" dirty="0">
              <a:solidFill>
                <a:schemeClr val="tx1"/>
              </a:solidFill>
              <a:latin typeface="+mj-lt"/>
              <a:ea typeface="微軟正黑體" panose="020B0604030504040204" pitchFamily="34" charset="-120"/>
            </a:rPr>
            <a:t>)</a:t>
          </a:r>
          <a:endParaRPr lang="zh-TW" altLang="en-US" sz="2000" b="1" kern="1200" dirty="0">
            <a:solidFill>
              <a:schemeClr val="tx1"/>
            </a:solidFill>
            <a:latin typeface="+mj-lt"/>
            <a:ea typeface="微軟正黑體" panose="020B0604030504040204" pitchFamily="34" charset="-120"/>
          </a:endParaRPr>
        </a:p>
      </dsp:txBody>
      <dsp:txXfrm>
        <a:off x="36706" y="36706"/>
        <a:ext cx="8135500" cy="678514"/>
      </dsp:txXfrm>
    </dsp:sp>
    <dsp:sp modelId="{900F8F6B-90DA-4BE9-BCE7-14566F1B8458}">
      <dsp:nvSpPr>
        <dsp:cNvPr id="0" name=""/>
        <dsp:cNvSpPr/>
      </dsp:nvSpPr>
      <dsp:spPr>
        <a:xfrm>
          <a:off x="0" y="787631"/>
          <a:ext cx="8208912" cy="467302"/>
        </a:xfrm>
        <a:prstGeom prst="rect">
          <a:avLst/>
        </a:prstGeom>
        <a:noFill/>
        <a:ln w="6350" cap="flat" cmpd="sng" algn="in">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60633"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b="1" kern="1200" dirty="0">
              <a:latin typeface="Times New Roman" panose="02020603050405020304" pitchFamily="18" charset="0"/>
              <a:ea typeface="微軟正黑體" panose="020B0604030504040204" pitchFamily="34" charset="-120"/>
              <a:cs typeface="Times New Roman" panose="02020603050405020304" pitchFamily="18" charset="0"/>
            </a:rPr>
            <a:t>9</a:t>
          </a:r>
          <a:r>
            <a:rPr lang="zh-TW" sz="2000" b="1" kern="1200" dirty="0">
              <a:latin typeface="Times New Roman" panose="02020603050405020304" pitchFamily="18" charset="0"/>
              <a:ea typeface="微軟正黑體" panose="020B0604030504040204" pitchFamily="34" charset="-120"/>
              <a:cs typeface="Times New Roman" panose="02020603050405020304" pitchFamily="18" charset="0"/>
            </a:rPr>
            <a:t>學分</a:t>
          </a:r>
          <a:r>
            <a:rPr lang="en-US" sz="2000" b="1"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sz="2000" b="1" kern="1200" dirty="0">
              <a:latin typeface="Times New Roman" panose="02020603050405020304" pitchFamily="18" charset="0"/>
              <a:ea typeface="微軟正黑體" panose="020B0604030504040204" pitchFamily="34" charset="-120"/>
              <a:cs typeface="Times New Roman" panose="02020603050405020304" pitchFamily="18" charset="0"/>
            </a:rPr>
            <a:t>學期</a:t>
          </a:r>
          <a:r>
            <a:rPr lang="zh-TW" altLang="en-US" sz="2000" b="1" kern="1200" dirty="0">
              <a:latin typeface="Times New Roman" panose="02020603050405020304" pitchFamily="18" charset="0"/>
              <a:ea typeface="微軟正黑體" panose="020B0604030504040204" pitchFamily="34" charset="-120"/>
              <a:cs typeface="Times New Roman" panose="02020603050405020304" pitchFamily="18" charset="0"/>
            </a:rPr>
            <a:t>      </a:t>
          </a:r>
          <a:r>
            <a:rPr lang="en-US" sz="2000" b="1" kern="1200" dirty="0">
              <a:latin typeface="Times New Roman" panose="02020603050405020304" pitchFamily="18" charset="0"/>
              <a:ea typeface="微軟正黑體" panose="020B0604030504040204" pitchFamily="34" charset="-120"/>
              <a:cs typeface="Times New Roman" panose="02020603050405020304" pitchFamily="18" charset="0"/>
            </a:rPr>
            <a:t>18</a:t>
          </a:r>
          <a:r>
            <a:rPr lang="zh-TW" sz="2000" b="1" kern="1200" dirty="0">
              <a:latin typeface="Times New Roman" panose="02020603050405020304" pitchFamily="18" charset="0"/>
              <a:ea typeface="微軟正黑體" panose="020B0604030504040204" pitchFamily="34" charset="-120"/>
              <a:cs typeface="Times New Roman" panose="02020603050405020304" pitchFamily="18" charset="0"/>
            </a:rPr>
            <a:t>學分</a:t>
          </a:r>
          <a:r>
            <a:rPr lang="en-US" sz="2000" b="1"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sz="2000" b="1" kern="1200" dirty="0">
              <a:latin typeface="Times New Roman" panose="02020603050405020304" pitchFamily="18" charset="0"/>
              <a:ea typeface="微軟正黑體" panose="020B0604030504040204" pitchFamily="34" charset="-120"/>
              <a:cs typeface="Times New Roman" panose="02020603050405020304" pitchFamily="18" charset="0"/>
            </a:rPr>
            <a:t>學年</a:t>
          </a:r>
          <a:r>
            <a:rPr lang="en-US" sz="2000" b="1" kern="1200" dirty="0">
              <a:latin typeface="Times New Roman" panose="02020603050405020304" pitchFamily="18" charset="0"/>
              <a:ea typeface="微軟正黑體" panose="020B0604030504040204" pitchFamily="34" charset="-120"/>
              <a:cs typeface="Times New Roman" panose="02020603050405020304" pitchFamily="18" charset="0"/>
            </a:rPr>
            <a:t>	</a:t>
          </a:r>
          <a:endParaRPr lang="zh-TW" sz="2000" b="1" kern="1200" dirty="0">
            <a:latin typeface="Times New Roman" panose="02020603050405020304" pitchFamily="18" charset="0"/>
            <a:ea typeface="微軟正黑體" panose="020B0604030504040204" pitchFamily="34" charset="-120"/>
            <a:cs typeface="Times New Roman" panose="02020603050405020304" pitchFamily="18" charset="0"/>
          </a:endParaRPr>
        </a:p>
      </dsp:txBody>
      <dsp:txXfrm>
        <a:off x="0" y="787631"/>
        <a:ext cx="8208912" cy="467302"/>
      </dsp:txXfrm>
    </dsp:sp>
    <dsp:sp modelId="{405C97C0-2035-4180-A5C3-98435B85C141}">
      <dsp:nvSpPr>
        <dsp:cNvPr id="0" name=""/>
        <dsp:cNvSpPr/>
      </dsp:nvSpPr>
      <dsp:spPr>
        <a:xfrm>
          <a:off x="0" y="1232364"/>
          <a:ext cx="8208912" cy="371566"/>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latin typeface="+mj-lt"/>
              <a:ea typeface="微軟正黑體" panose="020B0604030504040204" pitchFamily="34" charset="-120"/>
            </a:rPr>
            <a:t>實習起訖</a:t>
          </a:r>
        </a:p>
      </dsp:txBody>
      <dsp:txXfrm>
        <a:off x="18138" y="1250502"/>
        <a:ext cx="8172636" cy="335290"/>
      </dsp:txXfrm>
    </dsp:sp>
    <dsp:sp modelId="{2F2FA6A8-758A-4C66-BE4B-4343808F7E96}">
      <dsp:nvSpPr>
        <dsp:cNvPr id="0" name=""/>
        <dsp:cNvSpPr/>
      </dsp:nvSpPr>
      <dsp:spPr>
        <a:xfrm>
          <a:off x="0" y="1620719"/>
          <a:ext cx="8208912" cy="1282364"/>
        </a:xfrm>
        <a:prstGeom prst="rect">
          <a:avLst/>
        </a:prstGeom>
        <a:noFill/>
        <a:ln w="6350" cap="flat" cmpd="sng" algn="in">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60633"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zh-TW" alt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全學年：</a:t>
          </a:r>
          <a:r>
            <a:rPr 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8</a:t>
          </a:r>
          <a:r>
            <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116</a:t>
          </a:r>
          <a:r>
            <a:rPr lang="zh-TW"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31</a:t>
          </a:r>
          <a:r>
            <a:rPr lang="zh-TW"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日</a:t>
          </a:r>
          <a:r>
            <a:rPr lang="zh-TW" alt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依照合約時間，不得提早結束實習</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 </a:t>
          </a:r>
          <a:endPar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endParaRPr>
        </a:p>
        <a:p>
          <a:pPr marL="171450" lvl="1" indent="-171450" algn="l" defTabSz="800100">
            <a:lnSpc>
              <a:spcPct val="90000"/>
            </a:lnSpc>
            <a:spcBef>
              <a:spcPct val="0"/>
            </a:spcBef>
            <a:spcAft>
              <a:spcPct val="20000"/>
            </a:spcAft>
            <a:buChar char="•"/>
          </a:pPr>
          <a:r>
            <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上學期</a:t>
          </a:r>
          <a:r>
            <a:rPr lang="zh-TW" alt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8</a:t>
          </a:r>
          <a:r>
            <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12</a:t>
          </a:r>
          <a:r>
            <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31</a:t>
          </a:r>
          <a:r>
            <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日</a:t>
          </a:r>
        </a:p>
        <a:p>
          <a:pPr marL="171450" lvl="1" indent="-171450" algn="l" defTabSz="800100">
            <a:lnSpc>
              <a:spcPct val="90000"/>
            </a:lnSpc>
            <a:spcBef>
              <a:spcPct val="0"/>
            </a:spcBef>
            <a:spcAft>
              <a:spcPct val="20000"/>
            </a:spcAft>
            <a:buChar char="•"/>
          </a:pPr>
          <a:r>
            <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下學期</a:t>
          </a:r>
          <a:r>
            <a:rPr lang="zh-TW" alt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116</a:t>
          </a:r>
          <a:r>
            <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0</a:t>
          </a:r>
          <a:r>
            <a:rPr 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01</a:t>
          </a:r>
          <a:r>
            <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116</a:t>
          </a:r>
          <a:r>
            <a:rPr lang="zh-TW"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31</a:t>
          </a:r>
          <a:r>
            <a:rPr lang="zh-TW"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依照合約時間，不得提早結束實習</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 </a:t>
          </a:r>
          <a:endPar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endParaRPr>
        </a:p>
      </dsp:txBody>
      <dsp:txXfrm>
        <a:off x="0" y="1620719"/>
        <a:ext cx="8208912" cy="1282364"/>
      </dsp:txXfrm>
    </dsp:sp>
    <dsp:sp modelId="{7F082D2D-F9B3-4E51-ADE5-3FB127CE7548}">
      <dsp:nvSpPr>
        <dsp:cNvPr id="0" name=""/>
        <dsp:cNvSpPr/>
      </dsp:nvSpPr>
      <dsp:spPr>
        <a:xfrm>
          <a:off x="0" y="2908865"/>
          <a:ext cx="8208912" cy="464161"/>
        </a:xfrm>
        <a:prstGeom prst="round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latin typeface="+mj-lt"/>
              <a:ea typeface="微軟正黑體" panose="020B0604030504040204" pitchFamily="34" charset="-120"/>
            </a:rPr>
            <a:t>實習時數</a:t>
          </a:r>
        </a:p>
      </dsp:txBody>
      <dsp:txXfrm>
        <a:off x="22658" y="2931523"/>
        <a:ext cx="8163596" cy="418845"/>
      </dsp:txXfrm>
    </dsp:sp>
    <dsp:sp modelId="{BA3E1AA1-DE6F-4748-8FAD-059355EBE882}">
      <dsp:nvSpPr>
        <dsp:cNvPr id="0" name=""/>
        <dsp:cNvSpPr/>
      </dsp:nvSpPr>
      <dsp:spPr>
        <a:xfrm>
          <a:off x="0" y="3373027"/>
          <a:ext cx="8208912" cy="412965"/>
        </a:xfrm>
        <a:prstGeom prst="rect">
          <a:avLst/>
        </a:prstGeom>
        <a:noFill/>
        <a:ln w="6350" cap="flat" cmpd="sng" algn="in">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60633"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zh-TW" alt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每</a:t>
          </a:r>
          <a:r>
            <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學期</a:t>
          </a:r>
          <a:r>
            <a:rPr lang="zh-TW" alt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至少</a:t>
          </a:r>
          <a:r>
            <a:rPr 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648</a:t>
          </a:r>
          <a:r>
            <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小時</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含</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以上</a:t>
          </a:r>
          <a:r>
            <a:rPr lang="zh-TW" alt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，但不得高於</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720</a:t>
          </a:r>
          <a:r>
            <a:rPr lang="zh-TW" alt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小時</a:t>
          </a:r>
          <a:endPar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endParaRPr>
        </a:p>
      </dsp:txBody>
      <dsp:txXfrm>
        <a:off x="0" y="3373027"/>
        <a:ext cx="8208912" cy="412965"/>
      </dsp:txXfrm>
    </dsp:sp>
    <dsp:sp modelId="{907766B6-F5F3-464F-B949-DAE180BF6B33}">
      <dsp:nvSpPr>
        <dsp:cNvPr id="0" name=""/>
        <dsp:cNvSpPr/>
      </dsp:nvSpPr>
      <dsp:spPr>
        <a:xfrm>
          <a:off x="0" y="3766624"/>
          <a:ext cx="8208912" cy="384244"/>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latin typeface="+mj-lt"/>
              <a:ea typeface="微軟正黑體" panose="020B0604030504040204" pitchFamily="34" charset="-120"/>
            </a:rPr>
            <a:t>學分取得</a:t>
          </a:r>
        </a:p>
      </dsp:txBody>
      <dsp:txXfrm>
        <a:off x="18757" y="3785381"/>
        <a:ext cx="8171398" cy="346730"/>
      </dsp:txXfrm>
    </dsp:sp>
    <dsp:sp modelId="{BA93A950-5820-4FF3-AAC9-D5F147974C09}">
      <dsp:nvSpPr>
        <dsp:cNvPr id="0" name=""/>
        <dsp:cNvSpPr/>
      </dsp:nvSpPr>
      <dsp:spPr>
        <a:xfrm>
          <a:off x="0" y="4198672"/>
          <a:ext cx="8208912" cy="505514"/>
        </a:xfrm>
        <a:prstGeom prst="rect">
          <a:avLst/>
        </a:prstGeom>
        <a:noFill/>
        <a:ln w="6350" cap="flat" cmpd="sng" algn="in">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60633"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zh-TW" altLang="en-US" sz="1800" b="1" kern="1200" dirty="0">
              <a:latin typeface="Times New Roman" panose="02020603050405020304" pitchFamily="18" charset="0"/>
              <a:ea typeface="微軟正黑體" panose="020B0604030504040204" pitchFamily="34" charset="-120"/>
              <a:cs typeface="Times New Roman" panose="02020603050405020304" pitchFamily="18" charset="0"/>
            </a:rPr>
            <a:t>依德明財經科技大學行銷管理系學生校外實習實施要點作業程序第七條</a:t>
          </a:r>
          <a:r>
            <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sz="1800" b="1" kern="1200" dirty="0">
            <a:latin typeface="Times New Roman" panose="02020603050405020304" pitchFamily="18" charset="0"/>
            <a:ea typeface="微軟正黑體" panose="020B0604030504040204" pitchFamily="34" charset="-120"/>
            <a:cs typeface="Times New Roman" panose="02020603050405020304" pitchFamily="18" charset="0"/>
          </a:endParaRPr>
        </a:p>
      </dsp:txBody>
      <dsp:txXfrm>
        <a:off x="0" y="4198672"/>
        <a:ext cx="8208912" cy="505514"/>
      </dsp:txXfrm>
    </dsp:sp>
    <dsp:sp modelId="{7AFD8BE9-547A-4FF0-B852-CC5FDF959CE4}">
      <dsp:nvSpPr>
        <dsp:cNvPr id="0" name=""/>
        <dsp:cNvSpPr/>
      </dsp:nvSpPr>
      <dsp:spPr>
        <a:xfrm>
          <a:off x="0" y="4698328"/>
          <a:ext cx="8208912" cy="1116015"/>
        </a:xfrm>
        <a:prstGeom prst="round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chemeClr val="tx1"/>
              </a:solidFill>
            </a:rPr>
            <a:t>學期實習科目之學分數為</a:t>
          </a:r>
          <a:r>
            <a:rPr lang="en-US" altLang="en-US" sz="2000" b="1" kern="1200" dirty="0">
              <a:solidFill>
                <a:schemeClr val="tx1"/>
              </a:solidFill>
            </a:rPr>
            <a:t>9</a:t>
          </a:r>
          <a:r>
            <a:rPr lang="zh-TW" altLang="en-US" sz="2000" b="1" kern="1200" dirty="0">
              <a:solidFill>
                <a:schemeClr val="tx1"/>
              </a:solidFill>
            </a:rPr>
            <a:t>學分，須依學校及合約規定在實習企業累計實習時數，且實習成績考核達</a:t>
          </a:r>
          <a:r>
            <a:rPr lang="en-US" altLang="en-US" sz="2000" b="1" kern="1200" dirty="0">
              <a:solidFill>
                <a:schemeClr val="tx1"/>
              </a:solidFill>
            </a:rPr>
            <a:t>60</a:t>
          </a:r>
          <a:r>
            <a:rPr lang="zh-TW" altLang="en-US" sz="2000" b="1" kern="1200" dirty="0">
              <a:solidFill>
                <a:schemeClr val="tx1"/>
              </a:solidFill>
            </a:rPr>
            <a:t>分</a:t>
          </a:r>
          <a:r>
            <a:rPr lang="en-US" altLang="en-US" sz="2000" b="1" kern="1200" dirty="0">
              <a:solidFill>
                <a:schemeClr val="tx1"/>
              </a:solidFill>
            </a:rPr>
            <a:t>(</a:t>
          </a:r>
          <a:r>
            <a:rPr lang="zh-TW" altLang="en-US" sz="2000" b="1" kern="1200" dirty="0">
              <a:solidFill>
                <a:schemeClr val="tx1"/>
              </a:solidFill>
            </a:rPr>
            <a:t>含</a:t>
          </a:r>
          <a:r>
            <a:rPr lang="en-US" altLang="en-US" sz="2000" b="1" kern="1200" dirty="0">
              <a:solidFill>
                <a:schemeClr val="tx1"/>
              </a:solidFill>
            </a:rPr>
            <a:t>)</a:t>
          </a:r>
          <a:r>
            <a:rPr lang="zh-TW" altLang="en-US" sz="2000" b="1" kern="1200" dirty="0">
              <a:solidFill>
                <a:schemeClr val="tx1"/>
              </a:solidFill>
            </a:rPr>
            <a:t>以上者，方可取得學分。</a:t>
          </a:r>
        </a:p>
      </dsp:txBody>
      <dsp:txXfrm>
        <a:off x="54479" y="4752807"/>
        <a:ext cx="8099954" cy="10070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C7470D-4221-4A77-9B54-047A6D19BAD5}">
      <dsp:nvSpPr>
        <dsp:cNvPr id="0" name=""/>
        <dsp:cNvSpPr/>
      </dsp:nvSpPr>
      <dsp:spPr>
        <a:xfrm rot="5400000">
          <a:off x="4279329" y="-2417311"/>
          <a:ext cx="1869216" cy="6846676"/>
        </a:xfrm>
        <a:prstGeom prst="round2SameRect">
          <a:avLst/>
        </a:prstGeom>
        <a:solidFill>
          <a:schemeClr val="accent2">
            <a:tint val="40000"/>
            <a:alpha val="90000"/>
            <a:hueOff val="0"/>
            <a:satOff val="0"/>
            <a:lumOff val="0"/>
            <a:alphaOff val="0"/>
          </a:schemeClr>
        </a:solidFill>
        <a:ln w="6350" cap="flat" cmpd="sng" algn="in">
          <a:solidFill>
            <a:schemeClr val="accent2">
              <a:tint val="40000"/>
              <a:alpha val="9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977900">
            <a:lnSpc>
              <a:spcPct val="90000"/>
            </a:lnSpc>
            <a:spcBef>
              <a:spcPct val="0"/>
            </a:spcBef>
            <a:spcAft>
              <a:spcPct val="15000"/>
            </a:spcAft>
            <a:buChar char="•"/>
          </a:pPr>
          <a:r>
            <a:rPr lang="zh-TW" altLang="en-US" sz="2200" b="1" kern="1200" dirty="0">
              <a:latin typeface="微軟正黑體" panose="020B0604030504040204" pitchFamily="34" charset="-120"/>
              <a:ea typeface="微軟正黑體" panose="020B0604030504040204" pitchFamily="34" charset="-120"/>
            </a:rPr>
            <a:t>報到後，本系會安排輔導老師前往訪視，以瞭解實習狀況，並協助解決學生實習問題。</a:t>
          </a:r>
        </a:p>
        <a:p>
          <a:pPr marL="228600" lvl="1" indent="-228600" algn="l" defTabSz="977900">
            <a:lnSpc>
              <a:spcPct val="90000"/>
            </a:lnSpc>
            <a:spcBef>
              <a:spcPct val="0"/>
            </a:spcBef>
            <a:spcAft>
              <a:spcPct val="15000"/>
            </a:spcAft>
            <a:buChar char="•"/>
          </a:pPr>
          <a:r>
            <a:rPr lang="zh-TW" altLang="en-US" sz="2200" b="1" kern="1200" dirty="0">
              <a:latin typeface="微軟正黑體" panose="020B0604030504040204" pitchFamily="34" charset="-120"/>
              <a:ea typeface="微軟正黑體" panose="020B0604030504040204" pitchFamily="34" charset="-120"/>
            </a:rPr>
            <a:t>如遇實習不適情況，</a:t>
          </a:r>
          <a:r>
            <a:rPr lang="zh-TW" altLang="en-US" sz="2200" b="1" kern="1200" dirty="0">
              <a:solidFill>
                <a:srgbClr val="FF0000"/>
              </a:solidFill>
              <a:latin typeface="微軟正黑體" panose="020B0604030504040204" pitchFamily="34" charset="-120"/>
              <a:ea typeface="微軟正黑體" panose="020B0604030504040204" pitchFamily="34" charset="-120"/>
            </a:rPr>
            <a:t>請先聯絡輔導老師</a:t>
          </a:r>
          <a:r>
            <a:rPr lang="zh-TW" altLang="en-US" sz="2200" b="1" kern="1200" dirty="0">
              <a:latin typeface="微軟正黑體" panose="020B0604030504040204" pitchFamily="34" charset="-120"/>
              <a:ea typeface="微軟正黑體" panose="020B0604030504040204" pitchFamily="34" charset="-120"/>
            </a:rPr>
            <a:t>協助溝通或轉職申請。</a:t>
          </a:r>
        </a:p>
      </dsp:txBody>
      <dsp:txXfrm rot="-5400000">
        <a:off x="1790599" y="162667"/>
        <a:ext cx="6755428" cy="1686720"/>
      </dsp:txXfrm>
    </dsp:sp>
    <dsp:sp modelId="{955A1C6A-4C6C-4552-AA89-5A1F86588FC2}">
      <dsp:nvSpPr>
        <dsp:cNvPr id="0" name=""/>
        <dsp:cNvSpPr/>
      </dsp:nvSpPr>
      <dsp:spPr>
        <a:xfrm>
          <a:off x="3348" y="4335"/>
          <a:ext cx="1787250" cy="2003381"/>
        </a:xfrm>
        <a:prstGeom prst="round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zh-TW" sz="3500" b="1" kern="1200" dirty="0">
              <a:solidFill>
                <a:schemeClr val="tx1"/>
              </a:solidFill>
              <a:latin typeface="微軟正黑體" panose="020B0604030504040204" pitchFamily="34" charset="-120"/>
              <a:ea typeface="微軟正黑體" panose="020B0604030504040204" pitchFamily="34" charset="-120"/>
            </a:rPr>
            <a:t>訪視實習生</a:t>
          </a:r>
          <a:endParaRPr lang="zh-TW" sz="3500" kern="1200" dirty="0">
            <a:solidFill>
              <a:schemeClr val="tx1"/>
            </a:solidFill>
            <a:latin typeface="微軟正黑體" panose="020B0604030504040204" pitchFamily="34" charset="-120"/>
            <a:ea typeface="微軟正黑體" panose="020B0604030504040204" pitchFamily="34" charset="-120"/>
          </a:endParaRPr>
        </a:p>
      </dsp:txBody>
      <dsp:txXfrm>
        <a:off x="90594" y="91581"/>
        <a:ext cx="1612758" cy="1828889"/>
      </dsp:txXfrm>
    </dsp:sp>
    <dsp:sp modelId="{13CDB768-8A6D-4227-A3D7-58CD0464D5D9}">
      <dsp:nvSpPr>
        <dsp:cNvPr id="0" name=""/>
        <dsp:cNvSpPr/>
      </dsp:nvSpPr>
      <dsp:spPr>
        <a:xfrm rot="5400000">
          <a:off x="3632125" y="424450"/>
          <a:ext cx="3164822" cy="6852847"/>
        </a:xfrm>
        <a:prstGeom prst="round2SameRect">
          <a:avLst/>
        </a:prstGeom>
        <a:solidFill>
          <a:schemeClr val="accent3">
            <a:tint val="40000"/>
            <a:alpha val="90000"/>
            <a:hueOff val="0"/>
            <a:satOff val="0"/>
            <a:lumOff val="0"/>
            <a:alphaOff val="0"/>
          </a:schemeClr>
        </a:solidFill>
        <a:ln w="6350" cap="flat" cmpd="sng" algn="in">
          <a:solidFill>
            <a:schemeClr val="accent3">
              <a:tint val="40000"/>
              <a:alpha val="9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22350">
            <a:lnSpc>
              <a:spcPts val="3500"/>
            </a:lnSpc>
            <a:spcBef>
              <a:spcPct val="0"/>
            </a:spcBef>
            <a:spcAft>
              <a:spcPts val="0"/>
            </a:spcAft>
            <a:buFont typeface="Wingdings" panose="05000000000000000000" pitchFamily="2" charset="2"/>
            <a:buChar char="Ø"/>
          </a:pPr>
          <a:r>
            <a:rPr lang="zh-TW" altLang="en-US" sz="2300" b="1" kern="1200">
              <a:solidFill>
                <a:srgbClr val="0070C0"/>
              </a:solidFill>
              <a:latin typeface="+mj-lt"/>
              <a:ea typeface="微軟正黑體" panose="020B0604030504040204" pitchFamily="34" charset="-120"/>
            </a:rPr>
            <a:t>輔導老師</a:t>
          </a:r>
          <a:r>
            <a:rPr lang="zh-TW" sz="2300" b="1" kern="1200">
              <a:solidFill>
                <a:srgbClr val="0070C0"/>
              </a:solidFill>
              <a:latin typeface="+mj-lt"/>
              <a:ea typeface="微軟正黑體" panose="020B0604030504040204" pitchFamily="34" charset="-120"/>
            </a:rPr>
            <a:t>考評</a:t>
          </a:r>
          <a:r>
            <a:rPr lang="en-US" sz="2300" b="1" kern="1200">
              <a:solidFill>
                <a:srgbClr val="0070C0"/>
              </a:solidFill>
              <a:latin typeface="+mj-lt"/>
              <a:ea typeface="微軟正黑體" panose="020B0604030504040204" pitchFamily="34" charset="-120"/>
            </a:rPr>
            <a:t>(</a:t>
          </a:r>
          <a:r>
            <a:rPr lang="zh-TW" sz="2300" b="1" kern="1200">
              <a:solidFill>
                <a:srgbClr val="0070C0"/>
              </a:solidFill>
              <a:latin typeface="+mj-lt"/>
              <a:ea typeface="微軟正黑體" panose="020B0604030504040204" pitchFamily="34" charset="-120"/>
            </a:rPr>
            <a:t>佔</a:t>
          </a:r>
          <a:r>
            <a:rPr lang="zh-TW" altLang="en-US" sz="2300" b="1" kern="1200">
              <a:solidFill>
                <a:srgbClr val="0070C0"/>
              </a:solidFill>
              <a:latin typeface="+mj-lt"/>
              <a:ea typeface="微軟正黑體" panose="020B0604030504040204" pitchFamily="34" charset="-120"/>
            </a:rPr>
            <a:t>總成績</a:t>
          </a:r>
          <a:r>
            <a:rPr lang="en-US" altLang="zh-TW" sz="2300" b="1" kern="1200">
              <a:solidFill>
                <a:srgbClr val="0070C0"/>
              </a:solidFill>
              <a:latin typeface="+mj-lt"/>
              <a:ea typeface="微軟正黑體" panose="020B0604030504040204" pitchFamily="34" charset="-120"/>
            </a:rPr>
            <a:t>6</a:t>
          </a:r>
          <a:r>
            <a:rPr lang="en-US" sz="2300" b="1" kern="1200">
              <a:solidFill>
                <a:srgbClr val="0070C0"/>
              </a:solidFill>
              <a:latin typeface="+mj-lt"/>
              <a:ea typeface="微軟正黑體" panose="020B0604030504040204" pitchFamily="34" charset="-120"/>
            </a:rPr>
            <a:t>0%)</a:t>
          </a:r>
          <a:r>
            <a:rPr lang="zh-TW" altLang="en-US" sz="2300" b="1" kern="1200">
              <a:solidFill>
                <a:srgbClr val="0070C0"/>
              </a:solidFill>
              <a:latin typeface="+mj-lt"/>
              <a:ea typeface="微軟正黑體" panose="020B0604030504040204" pitchFamily="34" charset="-120"/>
            </a:rPr>
            <a:t>，</a:t>
          </a:r>
          <a:r>
            <a:rPr lang="zh-TW" altLang="en-US" sz="2300" b="1" kern="1200">
              <a:latin typeface="+mj-lt"/>
              <a:ea typeface="微軟正黑體" panose="020B0604030504040204" pitchFamily="34" charset="-120"/>
            </a:rPr>
            <a:t>說明</a:t>
          </a:r>
          <a:r>
            <a:rPr lang="zh-TW" altLang="en-US" sz="2300" b="1" kern="1200" dirty="0">
              <a:latin typeface="+mj-lt"/>
              <a:ea typeface="微軟正黑體" panose="020B0604030504040204" pitchFamily="34" charset="-120"/>
            </a:rPr>
            <a:t>如下</a:t>
          </a:r>
          <a:r>
            <a:rPr lang="en-US" altLang="zh-TW" sz="2300" b="1" kern="1200" dirty="0">
              <a:latin typeface="+mj-lt"/>
              <a:ea typeface="微軟正黑體" panose="020B0604030504040204" pitchFamily="34" charset="-120"/>
            </a:rPr>
            <a:t>:</a:t>
          </a:r>
          <a:endParaRPr lang="zh-TW" sz="2300" b="1" kern="1200" dirty="0">
            <a:latin typeface="+mj-lt"/>
            <a:ea typeface="微軟正黑體" panose="020B0604030504040204" pitchFamily="34" charset="-120"/>
          </a:endParaRPr>
        </a:p>
        <a:p>
          <a:pPr marL="457200" lvl="2" indent="-228600" algn="l" defTabSz="1022350">
            <a:lnSpc>
              <a:spcPts val="3500"/>
            </a:lnSpc>
            <a:spcBef>
              <a:spcPct val="0"/>
            </a:spcBef>
            <a:spcAft>
              <a:spcPts val="0"/>
            </a:spcAft>
            <a:buFont typeface="Wingdings" panose="05000000000000000000" pitchFamily="2" charset="2"/>
            <a:buChar char="ü"/>
          </a:pPr>
          <a:r>
            <a:rPr lang="zh-TW" altLang="en-US" sz="2300" b="1" kern="1200" dirty="0">
              <a:latin typeface="+mj-lt"/>
              <a:ea typeface="微軟正黑體" panose="020B0604030504040204" pitchFamily="34" charset="-120"/>
            </a:rPr>
            <a:t>平時成績</a:t>
          </a:r>
          <a:r>
            <a:rPr lang="en-US" altLang="zh-TW"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a:t>
          </a:r>
          <a:r>
            <a:rPr lang="zh-TW" altLang="en-US"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佔</a:t>
          </a:r>
          <a:r>
            <a:rPr lang="en-US" altLang="zh-TW"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70%</a:t>
          </a:r>
          <a:r>
            <a:rPr lang="zh-TW" altLang="en-US"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，包括：工作紀錄繳交</a:t>
          </a:r>
          <a:r>
            <a:rPr lang="en-US" altLang="zh-TW"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40%</a:t>
          </a:r>
          <a:r>
            <a:rPr lang="zh-TW" altLang="en-US"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、平時聯繫與互動</a:t>
          </a:r>
          <a:r>
            <a:rPr lang="en-US" altLang="zh-TW"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10%</a:t>
          </a:r>
          <a:r>
            <a:rPr lang="zh-TW" altLang="en-US"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、返校出勤狀況</a:t>
          </a:r>
          <a:r>
            <a:rPr lang="en-US" altLang="en-US"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10%</a:t>
          </a:r>
          <a:r>
            <a:rPr lang="zh-TW" altLang="en-US"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、工作態度與學習熱忱</a:t>
          </a:r>
          <a:r>
            <a:rPr lang="en-US" altLang="en-US"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rPr>
            <a:t>10%)</a:t>
          </a:r>
          <a:endParaRPr lang="zh-TW" sz="2300" b="1" kern="1200" dirty="0">
            <a:solidFill>
              <a:prstClr val="black">
                <a:hueOff val="0"/>
                <a:satOff val="0"/>
                <a:lumOff val="0"/>
                <a:alphaOff val="0"/>
              </a:prstClr>
            </a:solidFill>
            <a:latin typeface="Franklin Gothic Book" panose="020B0503020102020204"/>
            <a:ea typeface="微軟正黑體" panose="020B0604030504040204" pitchFamily="34" charset="-120"/>
            <a:cs typeface="+mn-cs"/>
          </a:endParaRPr>
        </a:p>
        <a:p>
          <a:pPr marL="228600" lvl="1" indent="-228600" algn="l" defTabSz="1022350">
            <a:lnSpc>
              <a:spcPts val="3500"/>
            </a:lnSpc>
            <a:spcBef>
              <a:spcPct val="0"/>
            </a:spcBef>
            <a:spcAft>
              <a:spcPts val="0"/>
            </a:spcAft>
            <a:buFont typeface="Wingdings" panose="05000000000000000000" pitchFamily="2" charset="2"/>
            <a:buChar char="ü"/>
          </a:pPr>
          <a:r>
            <a:rPr lang="zh-TW" sz="2300" b="1" kern="1200" dirty="0">
              <a:latin typeface="+mj-lt"/>
              <a:ea typeface="微軟正黑體" panose="020B0604030504040204" pitchFamily="34" charset="-120"/>
            </a:rPr>
            <a:t>學生實習報告評分</a:t>
          </a:r>
          <a:r>
            <a:rPr lang="en-US" sz="2300" b="1" kern="1200" dirty="0">
              <a:latin typeface="+mj-lt"/>
              <a:ea typeface="微軟正黑體" panose="020B0604030504040204" pitchFamily="34" charset="-120"/>
            </a:rPr>
            <a:t>(</a:t>
          </a:r>
          <a:r>
            <a:rPr lang="zh-TW" sz="2300" b="1" kern="1200" dirty="0">
              <a:latin typeface="+mj-lt"/>
              <a:ea typeface="微軟正黑體" panose="020B0604030504040204" pitchFamily="34" charset="-120"/>
            </a:rPr>
            <a:t>期末</a:t>
          </a:r>
          <a:r>
            <a:rPr lang="zh-TW" altLang="en-US" sz="2300" b="1" kern="1200" dirty="0">
              <a:latin typeface="+mj-lt"/>
              <a:ea typeface="微軟正黑體" panose="020B0604030504040204" pitchFamily="34" charset="-120"/>
            </a:rPr>
            <a:t>心得</a:t>
          </a:r>
          <a:r>
            <a:rPr lang="en-US" sz="2300" b="1" kern="1200" dirty="0">
              <a:latin typeface="+mj-lt"/>
              <a:ea typeface="微軟正黑體" panose="020B0604030504040204" pitchFamily="34" charset="-120"/>
            </a:rPr>
            <a:t>)(</a:t>
          </a:r>
          <a:r>
            <a:rPr lang="zh-TW" sz="2300" b="1" kern="1200" dirty="0">
              <a:latin typeface="+mj-lt"/>
              <a:ea typeface="微軟正黑體" panose="020B0604030504040204" pitchFamily="34" charset="-120"/>
            </a:rPr>
            <a:t>佔</a:t>
          </a:r>
          <a:r>
            <a:rPr lang="en-US" altLang="zh-TW" sz="2300" b="1" kern="1200" dirty="0">
              <a:latin typeface="+mj-lt"/>
              <a:ea typeface="微軟正黑體" panose="020B0604030504040204" pitchFamily="34" charset="-120"/>
            </a:rPr>
            <a:t>30</a:t>
          </a:r>
          <a:r>
            <a:rPr lang="en-US" sz="2300" b="1" kern="1200" dirty="0">
              <a:latin typeface="+mj-lt"/>
              <a:ea typeface="微軟正黑體" panose="020B0604030504040204" pitchFamily="34" charset="-120"/>
            </a:rPr>
            <a:t>%)</a:t>
          </a:r>
          <a:endParaRPr lang="zh-TW" sz="2300" b="1" kern="1200" dirty="0">
            <a:latin typeface="+mj-lt"/>
            <a:ea typeface="微軟正黑體" panose="020B0604030504040204" pitchFamily="34" charset="-120"/>
          </a:endParaRPr>
        </a:p>
        <a:p>
          <a:pPr marL="228600" lvl="1" indent="-228600" algn="l" defTabSz="1022350">
            <a:lnSpc>
              <a:spcPts val="3500"/>
            </a:lnSpc>
            <a:spcBef>
              <a:spcPct val="0"/>
            </a:spcBef>
            <a:spcAft>
              <a:spcPts val="0"/>
            </a:spcAft>
            <a:buFont typeface="Wingdings" panose="05000000000000000000" pitchFamily="2" charset="2"/>
            <a:buChar char="Ø"/>
          </a:pPr>
          <a:r>
            <a:rPr lang="zh-TW" sz="2300" b="1" kern="1200" dirty="0">
              <a:latin typeface="+mj-lt"/>
              <a:ea typeface="微軟正黑體" panose="020B0604030504040204" pitchFamily="34" charset="-120"/>
            </a:rPr>
            <a:t>收取</a:t>
          </a:r>
          <a:r>
            <a:rPr lang="zh-TW" sz="2300" b="1" kern="1200" dirty="0">
              <a:solidFill>
                <a:srgbClr val="0070C0"/>
              </a:solidFill>
              <a:latin typeface="+mj-lt"/>
              <a:ea typeface="微軟正黑體" panose="020B0604030504040204" pitchFamily="34" charset="-120"/>
            </a:rPr>
            <a:t>實習單位考評表</a:t>
          </a:r>
          <a:r>
            <a:rPr lang="en-US" sz="2300" b="1" kern="1200" dirty="0">
              <a:solidFill>
                <a:srgbClr val="0070C0"/>
              </a:solidFill>
              <a:latin typeface="+mj-lt"/>
              <a:ea typeface="微軟正黑體" panose="020B0604030504040204" pitchFamily="34" charset="-120"/>
            </a:rPr>
            <a:t>(</a:t>
          </a:r>
          <a:r>
            <a:rPr lang="zh-TW" sz="2300" b="1" kern="1200" dirty="0">
              <a:solidFill>
                <a:srgbClr val="0070C0"/>
              </a:solidFill>
              <a:latin typeface="+mj-lt"/>
              <a:ea typeface="微軟正黑體" panose="020B0604030504040204" pitchFamily="34" charset="-120"/>
            </a:rPr>
            <a:t>佔</a:t>
          </a:r>
          <a:r>
            <a:rPr lang="zh-TW" altLang="en-US" sz="2300" b="1" kern="1200" dirty="0">
              <a:solidFill>
                <a:srgbClr val="0070C0"/>
              </a:solidFill>
              <a:latin typeface="+mj-lt"/>
              <a:ea typeface="微軟正黑體" panose="020B0604030504040204" pitchFamily="34" charset="-120"/>
            </a:rPr>
            <a:t>總成績</a:t>
          </a:r>
          <a:r>
            <a:rPr lang="en-US" altLang="zh-TW" sz="2300" b="1" kern="1200" dirty="0">
              <a:solidFill>
                <a:srgbClr val="0070C0"/>
              </a:solidFill>
              <a:latin typeface="+mj-lt"/>
              <a:ea typeface="微軟正黑體" panose="020B0604030504040204" pitchFamily="34" charset="-120"/>
            </a:rPr>
            <a:t>4</a:t>
          </a:r>
          <a:r>
            <a:rPr lang="en-US" sz="2300" b="1" kern="1200" dirty="0">
              <a:solidFill>
                <a:srgbClr val="0070C0"/>
              </a:solidFill>
              <a:latin typeface="+mj-lt"/>
              <a:ea typeface="微軟正黑體" panose="020B0604030504040204" pitchFamily="34" charset="-120"/>
            </a:rPr>
            <a:t>0%)</a:t>
          </a:r>
          <a:r>
            <a:rPr lang="en-US" sz="2300" b="1" kern="1200" dirty="0">
              <a:latin typeface="+mj-lt"/>
              <a:ea typeface="微軟正黑體" panose="020B0604030504040204" pitchFamily="34" charset="-120"/>
            </a:rPr>
            <a:t>+</a:t>
          </a:r>
          <a:r>
            <a:rPr lang="zh-TW" sz="2300" b="1" kern="1200" dirty="0">
              <a:latin typeface="+mj-lt"/>
              <a:ea typeface="微軟正黑體" panose="020B0604030504040204" pitchFamily="34" charset="-120"/>
            </a:rPr>
            <a:t>實習時數證明</a:t>
          </a:r>
        </a:p>
      </dsp:txBody>
      <dsp:txXfrm rot="-5400000">
        <a:off x="1788113" y="2422956"/>
        <a:ext cx="6698353" cy="2855834"/>
      </dsp:txXfrm>
    </dsp:sp>
    <dsp:sp modelId="{7293830A-6A16-4319-AEAE-AE6695D21694}">
      <dsp:nvSpPr>
        <dsp:cNvPr id="0" name=""/>
        <dsp:cNvSpPr/>
      </dsp:nvSpPr>
      <dsp:spPr>
        <a:xfrm>
          <a:off x="3348" y="2174939"/>
          <a:ext cx="1781415" cy="3344431"/>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zh-TW" sz="3500" b="1" kern="1200" dirty="0">
              <a:latin typeface="微軟正黑體" panose="020B0604030504040204" pitchFamily="34" charset="-120"/>
              <a:ea typeface="微軟正黑體" panose="020B0604030504040204" pitchFamily="34" charset="-120"/>
            </a:rPr>
            <a:t>考核實習成績 </a:t>
          </a:r>
          <a:endParaRPr lang="zh-TW" sz="3500" kern="1200" dirty="0">
            <a:latin typeface="微軟正黑體" panose="020B0604030504040204" pitchFamily="34" charset="-120"/>
            <a:ea typeface="微軟正黑體" panose="020B0604030504040204" pitchFamily="34" charset="-120"/>
          </a:endParaRPr>
        </a:p>
      </dsp:txBody>
      <dsp:txXfrm>
        <a:off x="90310" y="2261901"/>
        <a:ext cx="1607491" cy="31705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AC6F04-E28D-4F17-8E95-1E4970D583C7}">
      <dsp:nvSpPr>
        <dsp:cNvPr id="0" name=""/>
        <dsp:cNvSpPr/>
      </dsp:nvSpPr>
      <dsp:spPr>
        <a:xfrm>
          <a:off x="0" y="211418"/>
          <a:ext cx="9144000" cy="597915"/>
        </a:xfrm>
        <a:prstGeom prst="rect">
          <a:avLst/>
        </a:prstGeom>
        <a:solidFill>
          <a:schemeClr val="lt1">
            <a:alpha val="90000"/>
            <a:hueOff val="0"/>
            <a:satOff val="0"/>
            <a:lumOff val="0"/>
            <a:alphaOff val="0"/>
          </a:schemeClr>
        </a:solidFill>
        <a:ln w="6350" cap="flat" cmpd="sng" algn="in">
          <a:solidFill>
            <a:schemeClr val="accent2">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09676" tIns="104140" rIns="709676" bIns="128016" numCol="1" spcCol="1270" anchor="t" anchorCtr="0">
          <a:noAutofit/>
        </a:bodyPr>
        <a:lstStyle/>
        <a:p>
          <a:pPr marL="171450" lvl="1" indent="-171450" algn="l" defTabSz="800100">
            <a:lnSpc>
              <a:spcPct val="90000"/>
            </a:lnSpc>
            <a:spcBef>
              <a:spcPct val="0"/>
            </a:spcBef>
            <a:spcAft>
              <a:spcPct val="15000"/>
            </a:spcAft>
            <a:buChar char="•"/>
          </a:pPr>
          <a:r>
            <a:rPr lang="zh-TW" altLang="en-US" sz="1800" b="1" kern="1200" dirty="0">
              <a:latin typeface="+mj-lt"/>
              <a:ea typeface="微軟正黑體" panose="020B0604030504040204" pitchFamily="34" charset="-120"/>
            </a:rPr>
            <a:t>做好實習工作，與同事和睦相處、不可遲到早退、工作時不滑手機。</a:t>
          </a:r>
        </a:p>
      </dsp:txBody>
      <dsp:txXfrm>
        <a:off x="0" y="211418"/>
        <a:ext cx="9144000" cy="597915"/>
      </dsp:txXfrm>
    </dsp:sp>
    <dsp:sp modelId="{259369F2-D866-4CE4-AD91-F3D699BB5BA0}">
      <dsp:nvSpPr>
        <dsp:cNvPr id="0" name=""/>
        <dsp:cNvSpPr/>
      </dsp:nvSpPr>
      <dsp:spPr>
        <a:xfrm>
          <a:off x="467541" y="31369"/>
          <a:ext cx="6400800" cy="240810"/>
        </a:xfrm>
        <a:prstGeom prst="round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935" tIns="0" rIns="241935" bIns="0" numCol="1" spcCol="1270" anchor="ctr" anchorCtr="0">
          <a:noAutofit/>
        </a:bodyPr>
        <a:lstStyle/>
        <a:p>
          <a:pPr marL="0" lvl="0" indent="0" algn="l" defTabSz="800100">
            <a:lnSpc>
              <a:spcPct val="90000"/>
            </a:lnSpc>
            <a:spcBef>
              <a:spcPct val="0"/>
            </a:spcBef>
            <a:spcAft>
              <a:spcPct val="35000"/>
            </a:spcAft>
            <a:buNone/>
          </a:pPr>
          <a:r>
            <a:rPr lang="zh-TW" altLang="en-US" sz="1800" b="1" kern="1200" dirty="0">
              <a:solidFill>
                <a:schemeClr val="tx1"/>
              </a:solidFill>
              <a:latin typeface="+mj-lt"/>
              <a:ea typeface="微軟正黑體" panose="020B0604030504040204" pitchFamily="34" charset="-120"/>
            </a:rPr>
            <a:t>遵守職場倫理</a:t>
          </a:r>
        </a:p>
      </dsp:txBody>
      <dsp:txXfrm>
        <a:off x="479296" y="43124"/>
        <a:ext cx="6377290" cy="217300"/>
      </dsp:txXfrm>
    </dsp:sp>
    <dsp:sp modelId="{377069FB-3DED-4C4F-B301-8DAAD33CA175}">
      <dsp:nvSpPr>
        <dsp:cNvPr id="0" name=""/>
        <dsp:cNvSpPr/>
      </dsp:nvSpPr>
      <dsp:spPr>
        <a:xfrm>
          <a:off x="0" y="1142671"/>
          <a:ext cx="9144000" cy="1195831"/>
        </a:xfrm>
        <a:prstGeom prst="rect">
          <a:avLst/>
        </a:prstGeom>
        <a:solidFill>
          <a:schemeClr val="lt1">
            <a:alpha val="90000"/>
            <a:hueOff val="0"/>
            <a:satOff val="0"/>
            <a:lumOff val="0"/>
            <a:alphaOff val="0"/>
          </a:schemeClr>
        </a:solidFill>
        <a:ln w="6350" cap="flat" cmpd="sng" algn="in">
          <a:solidFill>
            <a:schemeClr val="accent3">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09676" tIns="104140" rIns="709676" bIns="128016" numCol="1" spcCol="1270" anchor="t" anchorCtr="0">
          <a:noAutofit/>
        </a:bodyPr>
        <a:lstStyle/>
        <a:p>
          <a:pPr marL="171450" lvl="1" indent="-171450" algn="l" defTabSz="800100">
            <a:lnSpc>
              <a:spcPct val="50000"/>
            </a:lnSpc>
            <a:spcBef>
              <a:spcPct val="0"/>
            </a:spcBef>
            <a:spcAft>
              <a:spcPct val="15000"/>
            </a:spcAft>
            <a:buChar char="•"/>
          </a:pPr>
          <a:r>
            <a:rPr lang="zh-TW" altLang="en-US" sz="1800" b="1" kern="1200" dirty="0">
              <a:latin typeface="+mj-lt"/>
              <a:ea typeface="微軟正黑體" panose="020B0604030504040204" pitchFamily="34" charset="-120"/>
            </a:rPr>
            <a:t>校外實習</a:t>
          </a:r>
          <a:r>
            <a:rPr lang="zh-TW" sz="1800" b="1" kern="1200" dirty="0">
              <a:latin typeface="+mj-lt"/>
              <a:ea typeface="微軟正黑體" panose="020B0604030504040204" pitchFamily="34" charset="-120"/>
            </a:rPr>
            <a:t>工作</a:t>
          </a:r>
          <a:r>
            <a:rPr lang="zh-TW" altLang="en-US" sz="1800" b="1" kern="1200" dirty="0">
              <a:latin typeface="+mj-lt"/>
              <a:ea typeface="微軟正黑體" panose="020B0604030504040204" pitchFamily="34" charset="-120"/>
            </a:rPr>
            <a:t>週記</a:t>
          </a:r>
          <a:r>
            <a:rPr lang="en-US" altLang="zh-TW" sz="1800" b="1" kern="1200" dirty="0">
              <a:latin typeface="+mj-lt"/>
              <a:ea typeface="微軟正黑體" panose="020B0604030504040204" pitchFamily="34" charset="-120"/>
            </a:rPr>
            <a:t>(</a:t>
          </a:r>
          <a:r>
            <a:rPr lang="zh-TW" altLang="en-US" sz="1800" b="1" kern="1200" dirty="0">
              <a:latin typeface="+mj-lt"/>
              <a:ea typeface="微軟正黑體" panose="020B0604030504040204" pitchFamily="34" charset="-120"/>
            </a:rPr>
            <a:t>共</a:t>
          </a:r>
          <a:r>
            <a:rPr lang="en-US" altLang="zh-TW" sz="1800" b="1" kern="1200" dirty="0">
              <a:latin typeface="+mj-lt"/>
              <a:ea typeface="微軟正黑體" panose="020B0604030504040204" pitchFamily="34" charset="-120"/>
            </a:rPr>
            <a:t>18</a:t>
          </a:r>
          <a:r>
            <a:rPr lang="zh-TW" altLang="en-US" sz="1800" b="1" kern="1200" dirty="0">
              <a:latin typeface="+mj-lt"/>
              <a:ea typeface="微軟正黑體" panose="020B0604030504040204" pitchFamily="34" charset="-120"/>
            </a:rPr>
            <a:t>週</a:t>
          </a:r>
          <a:r>
            <a:rPr lang="en-US" altLang="zh-TW" sz="1800" b="1" kern="1200" dirty="0">
              <a:latin typeface="+mj-lt"/>
              <a:ea typeface="微軟正黑體" panose="020B0604030504040204" pitchFamily="34" charset="-120"/>
            </a:rPr>
            <a:t>)</a:t>
          </a:r>
          <a:r>
            <a:rPr lang="zh-TW" altLang="en-US" sz="1800" b="1" kern="1200" dirty="0">
              <a:latin typeface="+mj-lt"/>
              <a:ea typeface="微軟正黑體" panose="020B0604030504040204" pitchFamily="34" charset="-120"/>
            </a:rPr>
            <a:t> ，</a:t>
          </a:r>
          <a:r>
            <a:rPr lang="zh-TW" sz="1800" b="1" kern="1200" dirty="0">
              <a:latin typeface="+mj-lt"/>
              <a:ea typeface="微軟正黑體" panose="020B0604030504040204" pitchFamily="34" charset="-120"/>
            </a:rPr>
            <a:t>請每週</a:t>
          </a:r>
          <a:r>
            <a:rPr lang="zh-TW" altLang="en-US" sz="1800" b="1" kern="1200" dirty="0">
              <a:latin typeface="+mj-lt"/>
              <a:ea typeface="微軟正黑體" panose="020B0604030504040204" pitchFamily="34" charset="-120"/>
            </a:rPr>
            <a:t>輸入至</a:t>
          </a:r>
          <a:r>
            <a:rPr lang="zh-TW" altLang="en-US" sz="1800" b="1" kern="1200" dirty="0">
              <a:solidFill>
                <a:srgbClr val="FF0000"/>
              </a:solidFill>
              <a:latin typeface="+mj-lt"/>
              <a:ea typeface="微軟正黑體" panose="020B0604030504040204" pitchFamily="34" charset="-120"/>
            </a:rPr>
            <a:t>實習平台</a:t>
          </a:r>
          <a:r>
            <a:rPr lang="zh-TW" altLang="en-US" sz="1800" b="1" kern="1200" dirty="0">
              <a:solidFill>
                <a:schemeClr val="tx1"/>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上、下學期各</a:t>
          </a:r>
          <a:r>
            <a:rPr lang="en-US" altLang="zh-TW" sz="1800" b="1" kern="1200" dirty="0">
              <a:solidFill>
                <a:srgbClr val="FF0000"/>
              </a:solidFill>
              <a:latin typeface="+mj-lt"/>
              <a:ea typeface="微軟正黑體" panose="020B0604030504040204" pitchFamily="34" charset="-120"/>
            </a:rPr>
            <a:t>18</a:t>
          </a:r>
          <a:r>
            <a:rPr lang="zh-TW" altLang="en-US" sz="1800" b="1" kern="1200" dirty="0">
              <a:solidFill>
                <a:srgbClr val="FF0000"/>
              </a:solidFill>
              <a:latin typeface="+mj-lt"/>
              <a:ea typeface="微軟正黑體" panose="020B0604030504040204" pitchFamily="34" charset="-120"/>
            </a:rPr>
            <a:t>週</a:t>
          </a:r>
          <a:r>
            <a:rPr lang="zh-TW" altLang="en-US" sz="1800" b="1" kern="1200" dirty="0">
              <a:solidFill>
                <a:schemeClr val="tx1"/>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共</a:t>
          </a:r>
          <a:r>
            <a:rPr lang="en-US" altLang="zh-TW" sz="1800" b="1" kern="1200" dirty="0">
              <a:solidFill>
                <a:srgbClr val="FF0000"/>
              </a:solidFill>
              <a:latin typeface="+mj-lt"/>
              <a:ea typeface="微軟正黑體" panose="020B0604030504040204" pitchFamily="34" charset="-120"/>
            </a:rPr>
            <a:t>36</a:t>
          </a:r>
          <a:r>
            <a:rPr lang="zh-TW" altLang="en-US" sz="1800" b="1" kern="1200" dirty="0">
              <a:solidFill>
                <a:srgbClr val="FF0000"/>
              </a:solidFill>
              <a:latin typeface="+mj-lt"/>
              <a:ea typeface="微軟正黑體" panose="020B0604030504040204" pitchFamily="34" charset="-120"/>
            </a:rPr>
            <a:t>週。</a:t>
          </a:r>
          <a:endParaRPr lang="zh-TW" sz="1800" b="1" kern="1200" dirty="0">
            <a:solidFill>
              <a:srgbClr val="FF0000"/>
            </a:solidFill>
            <a:latin typeface="+mj-lt"/>
            <a:ea typeface="微軟正黑體" panose="020B0604030504040204" pitchFamily="34" charset="-120"/>
          </a:endParaRPr>
        </a:p>
        <a:p>
          <a:pPr marL="171450" lvl="1" indent="-171450" algn="l" defTabSz="800100">
            <a:lnSpc>
              <a:spcPct val="50000"/>
            </a:lnSpc>
            <a:spcBef>
              <a:spcPct val="0"/>
            </a:spcBef>
            <a:spcAft>
              <a:spcPct val="15000"/>
            </a:spcAft>
            <a:buChar char="•"/>
          </a:pPr>
          <a:r>
            <a:rPr lang="zh-TW" altLang="en-US" sz="1800" b="1" kern="1200" dirty="0">
              <a:latin typeface="+mj-lt"/>
              <a:ea typeface="微軟正黑體" panose="020B0604030504040204" pitchFamily="34" charset="-120"/>
            </a:rPr>
            <a:t>實習</a:t>
          </a:r>
          <a:r>
            <a:rPr lang="zh-TW" sz="1800" b="1" kern="1200" dirty="0">
              <a:latin typeface="+mj-lt"/>
              <a:ea typeface="微軟正黑體" panose="020B0604030504040204" pitchFamily="34" charset="-120"/>
            </a:rPr>
            <a:t>期末</a:t>
          </a:r>
          <a:r>
            <a:rPr lang="zh-TW" altLang="en-US" sz="1800" b="1" kern="1200" dirty="0">
              <a:latin typeface="+mj-lt"/>
              <a:ea typeface="微軟正黑體" panose="020B0604030504040204" pitchFamily="34" charset="-120"/>
            </a:rPr>
            <a:t>心得</a:t>
          </a:r>
          <a:r>
            <a:rPr lang="zh-TW" sz="1800" b="1" kern="1200" dirty="0">
              <a:latin typeface="+mj-lt"/>
              <a:ea typeface="微軟正黑體" panose="020B0604030504040204" pitchFamily="34" charset="-120"/>
            </a:rPr>
            <a:t>報告</a:t>
          </a:r>
          <a:r>
            <a:rPr lang="en-US" altLang="zh-TW" sz="1800" b="1" kern="1200" dirty="0">
              <a:latin typeface="+mj-lt"/>
              <a:ea typeface="微軟正黑體" panose="020B0604030504040204" pitchFamily="34" charset="-120"/>
            </a:rPr>
            <a:t>(</a:t>
          </a:r>
          <a:r>
            <a:rPr lang="zh-TW" altLang="zh-TW" sz="1800" b="1" kern="1200" dirty="0">
              <a:solidFill>
                <a:srgbClr val="FF0000"/>
              </a:solidFill>
              <a:latin typeface="+mj-lt"/>
              <a:ea typeface="微軟正黑體" panose="020B0604030504040204" pitchFamily="34" charset="-120"/>
            </a:rPr>
            <a:t>上、下學期各</a:t>
          </a:r>
          <a:r>
            <a:rPr lang="en-US" altLang="zh-TW" sz="1800" b="1" kern="1200" dirty="0">
              <a:solidFill>
                <a:srgbClr val="FF0000"/>
              </a:solidFill>
              <a:latin typeface="+mj-lt"/>
              <a:ea typeface="微軟正黑體" panose="020B0604030504040204" pitchFamily="34" charset="-120"/>
            </a:rPr>
            <a:t>1</a:t>
          </a:r>
          <a:r>
            <a:rPr lang="zh-TW" altLang="en-US" sz="1800" b="1" kern="1200" dirty="0">
              <a:solidFill>
                <a:srgbClr val="FF0000"/>
              </a:solidFill>
              <a:latin typeface="+mj-lt"/>
              <a:ea typeface="微軟正黑體" panose="020B0604030504040204" pitchFamily="34" charset="-120"/>
            </a:rPr>
            <a:t>篇，共</a:t>
          </a:r>
          <a:r>
            <a:rPr lang="en-US" altLang="zh-TW" sz="1800" b="1" kern="1200" dirty="0">
              <a:solidFill>
                <a:srgbClr val="FF0000"/>
              </a:solidFill>
              <a:latin typeface="+mj-lt"/>
              <a:ea typeface="微軟正黑體" panose="020B0604030504040204" pitchFamily="34" charset="-120"/>
            </a:rPr>
            <a:t>2</a:t>
          </a:r>
          <a:r>
            <a:rPr lang="zh-TW" altLang="en-US" sz="1800" b="1" kern="1200" dirty="0">
              <a:solidFill>
                <a:srgbClr val="FF0000"/>
              </a:solidFill>
              <a:latin typeface="+mj-lt"/>
              <a:ea typeface="微軟正黑體" panose="020B0604030504040204" pitchFamily="34" charset="-120"/>
            </a:rPr>
            <a:t>篇</a:t>
          </a:r>
          <a:r>
            <a:rPr lang="zh-TW" altLang="en-US" sz="1800" b="1" kern="1200" dirty="0">
              <a:latin typeface="+mj-lt"/>
              <a:ea typeface="微軟正黑體" panose="020B0604030504040204" pitchFamily="34" charset="-120"/>
            </a:rPr>
            <a:t>；每篇心得</a:t>
          </a:r>
          <a:r>
            <a:rPr lang="zh-TW" altLang="en-US" sz="1800" b="1" kern="1200" dirty="0">
              <a:solidFill>
                <a:srgbClr val="FF0000"/>
              </a:solidFill>
              <a:latin typeface="+mj-lt"/>
              <a:ea typeface="微軟正黑體" panose="020B0604030504040204" pitchFamily="34" charset="-120"/>
            </a:rPr>
            <a:t>需附</a:t>
          </a:r>
          <a:r>
            <a:rPr lang="en-US" altLang="zh-TW" sz="1800" b="1" kern="1200" dirty="0">
              <a:solidFill>
                <a:srgbClr val="FF0000"/>
              </a:solidFill>
              <a:latin typeface="+mj-lt"/>
              <a:ea typeface="微軟正黑體" panose="020B0604030504040204" pitchFamily="34" charset="-120"/>
            </a:rPr>
            <a:t>2</a:t>
          </a:r>
          <a:r>
            <a:rPr lang="zh-TW" altLang="en-US" sz="1800" b="1" kern="1200" dirty="0">
              <a:solidFill>
                <a:srgbClr val="FF0000"/>
              </a:solidFill>
              <a:latin typeface="+mj-lt"/>
              <a:ea typeface="微軟正黑體" panose="020B0604030504040204" pitchFamily="34" charset="-120"/>
            </a:rPr>
            <a:t>張照片</a:t>
          </a:r>
          <a:r>
            <a:rPr lang="en-US" altLang="zh-TW" sz="1800" b="1" kern="1200" dirty="0">
              <a:solidFill>
                <a:schemeClr val="tx1"/>
              </a:solidFill>
              <a:latin typeface="+mj-lt"/>
              <a:ea typeface="微軟正黑體" panose="020B0604030504040204" pitchFamily="34" charset="-120"/>
            </a:rPr>
            <a:t>)</a:t>
          </a:r>
          <a:r>
            <a:rPr lang="zh-TW" altLang="en-US" sz="1800" b="1" kern="1200" dirty="0">
              <a:latin typeface="+mj-lt"/>
              <a:ea typeface="微軟正黑體" panose="020B0604030504040204" pitchFamily="34" charset="-120"/>
            </a:rPr>
            <a:t>，</a:t>
          </a:r>
          <a:endParaRPr lang="zh-TW" sz="1800" b="1" kern="1200" dirty="0">
            <a:latin typeface="+mj-lt"/>
            <a:ea typeface="微軟正黑體" panose="020B0604030504040204" pitchFamily="34" charset="-120"/>
          </a:endParaRPr>
        </a:p>
        <a:p>
          <a:pPr marL="171450" lvl="1" indent="-171450" algn="l" defTabSz="800100">
            <a:lnSpc>
              <a:spcPct val="50000"/>
            </a:lnSpc>
            <a:spcBef>
              <a:spcPct val="0"/>
            </a:spcBef>
            <a:spcAft>
              <a:spcPct val="15000"/>
            </a:spcAft>
            <a:buChar char="•"/>
          </a:pPr>
          <a:r>
            <a:rPr lang="zh-TW" altLang="en-US" sz="1800" b="1" kern="1200" dirty="0">
              <a:latin typeface="+mj-lt"/>
              <a:ea typeface="微軟正黑體" panose="020B0604030504040204" pitchFamily="34" charset="-120"/>
            </a:rPr>
            <a:t>請於每學期實習結束前輸入至</a:t>
          </a:r>
          <a:r>
            <a:rPr lang="zh-TW" altLang="en-US" sz="1800" b="1" kern="1200" dirty="0">
              <a:solidFill>
                <a:srgbClr val="FF0000"/>
              </a:solidFill>
              <a:latin typeface="+mj-lt"/>
              <a:ea typeface="微軟正黑體" panose="020B0604030504040204" pitchFamily="34" charset="-120"/>
            </a:rPr>
            <a:t>實習平台。</a:t>
          </a:r>
          <a:endParaRPr lang="zh-TW" sz="1800" b="1" kern="1200" dirty="0">
            <a:latin typeface="+mj-lt"/>
            <a:ea typeface="微軟正黑體" panose="020B0604030504040204" pitchFamily="34" charset="-120"/>
          </a:endParaRPr>
        </a:p>
      </dsp:txBody>
      <dsp:txXfrm>
        <a:off x="0" y="1142671"/>
        <a:ext cx="9144000" cy="1195831"/>
      </dsp:txXfrm>
    </dsp:sp>
    <dsp:sp modelId="{7F8B93D7-71B7-436D-A2A4-FB197E16999B}">
      <dsp:nvSpPr>
        <dsp:cNvPr id="0" name=""/>
        <dsp:cNvSpPr/>
      </dsp:nvSpPr>
      <dsp:spPr>
        <a:xfrm>
          <a:off x="467546" y="886003"/>
          <a:ext cx="6416609" cy="222975"/>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935" tIns="0" rIns="241935" bIns="0" numCol="1" spcCol="1270" anchor="ctr" anchorCtr="0">
          <a:noAutofit/>
        </a:bodyPr>
        <a:lstStyle/>
        <a:p>
          <a:pPr marL="0" lvl="0" indent="0" algn="l" defTabSz="800100">
            <a:lnSpc>
              <a:spcPct val="90000"/>
            </a:lnSpc>
            <a:spcBef>
              <a:spcPct val="0"/>
            </a:spcBef>
            <a:spcAft>
              <a:spcPct val="35000"/>
            </a:spcAft>
            <a:buNone/>
          </a:pPr>
          <a:r>
            <a:rPr lang="zh-TW" altLang="en-US" sz="1800" b="1" kern="1200" dirty="0">
              <a:solidFill>
                <a:schemeClr val="tx1"/>
              </a:solidFill>
              <a:latin typeface="+mj-lt"/>
              <a:ea typeface="微軟正黑體" panose="020B0604030504040204" pitchFamily="34" charset="-120"/>
            </a:rPr>
            <a:t>按時交</a:t>
          </a:r>
          <a:r>
            <a:rPr lang="zh-TW" sz="1800" b="1" kern="1200" dirty="0">
              <a:solidFill>
                <a:schemeClr val="tx1"/>
              </a:solidFill>
              <a:latin typeface="+mj-lt"/>
              <a:ea typeface="微軟正黑體" panose="020B0604030504040204" pitchFamily="34" charset="-120"/>
            </a:rPr>
            <a:t>作業</a:t>
          </a:r>
        </a:p>
      </dsp:txBody>
      <dsp:txXfrm>
        <a:off x="478431" y="896888"/>
        <a:ext cx="6394839" cy="201205"/>
      </dsp:txXfrm>
    </dsp:sp>
    <dsp:sp modelId="{BDFB53BA-BD09-4843-A139-57F77B5890DA}">
      <dsp:nvSpPr>
        <dsp:cNvPr id="0" name=""/>
        <dsp:cNvSpPr/>
      </dsp:nvSpPr>
      <dsp:spPr>
        <a:xfrm>
          <a:off x="0" y="2454406"/>
          <a:ext cx="9144000" cy="2376912"/>
        </a:xfrm>
        <a:prstGeom prst="rect">
          <a:avLst/>
        </a:prstGeom>
        <a:solidFill>
          <a:schemeClr val="lt1">
            <a:alpha val="90000"/>
            <a:hueOff val="0"/>
            <a:satOff val="0"/>
            <a:lumOff val="0"/>
            <a:alphaOff val="0"/>
          </a:schemeClr>
        </a:solidFill>
        <a:ln w="6350" cap="flat" cmpd="sng" algn="in">
          <a:solidFill>
            <a:schemeClr val="accent4">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09676" tIns="104140" rIns="709676" bIns="128016" numCol="1" spcCol="1270" anchor="t" anchorCtr="0">
          <a:noAutofit/>
        </a:bodyPr>
        <a:lstStyle/>
        <a:p>
          <a:pPr marL="171450" lvl="1" indent="-171450" algn="l" defTabSz="800100">
            <a:lnSpc>
              <a:spcPct val="90000"/>
            </a:lnSpc>
            <a:spcBef>
              <a:spcPct val="0"/>
            </a:spcBef>
            <a:spcAft>
              <a:spcPts val="0"/>
            </a:spcAft>
            <a:buChar char="•"/>
          </a:pPr>
          <a:r>
            <a:rPr lang="zh-TW" altLang="en-US" sz="1800" b="1" kern="1200" dirty="0">
              <a:solidFill>
                <a:srgbClr val="FF0000"/>
              </a:solidFill>
              <a:latin typeface="+mj-lt"/>
              <a:ea typeface="微軟正黑體" panose="020B0604030504040204" pitchFamily="34" charset="-120"/>
            </a:rPr>
            <a:t>實習返校日：</a:t>
          </a:r>
          <a:r>
            <a:rPr lang="en-US" altLang="en-US" sz="1800" b="1" kern="1200" dirty="0">
              <a:solidFill>
                <a:srgbClr val="FF0000"/>
              </a:solidFill>
              <a:latin typeface="+mj-lt"/>
              <a:ea typeface="微軟正黑體" panose="020B0604030504040204" pitchFamily="34" charset="-120"/>
            </a:rPr>
            <a:t>11</a:t>
          </a:r>
          <a:r>
            <a:rPr lang="en-US" altLang="zh-TW" sz="1800" b="1" kern="1200" dirty="0">
              <a:solidFill>
                <a:srgbClr val="FF0000"/>
              </a:solidFill>
              <a:latin typeface="+mj-lt"/>
              <a:ea typeface="微軟正黑體" panose="020B0604030504040204" pitchFamily="34" charset="-120"/>
            </a:rPr>
            <a:t>5</a:t>
          </a:r>
          <a:r>
            <a:rPr lang="en-US" altLang="en-US" sz="1800" b="1" kern="1200" dirty="0">
              <a:solidFill>
                <a:srgbClr val="FF0000"/>
              </a:solidFill>
              <a:latin typeface="+mj-lt"/>
              <a:ea typeface="微軟正黑體" panose="020B0604030504040204" pitchFamily="34" charset="-120"/>
            </a:rPr>
            <a:t>.9.1</a:t>
          </a:r>
          <a:r>
            <a:rPr lang="en-US" altLang="zh-TW" sz="1800" b="1" kern="1200" dirty="0">
              <a:solidFill>
                <a:srgbClr val="FF0000"/>
              </a:solidFill>
              <a:latin typeface="+mj-lt"/>
              <a:ea typeface="微軟正黑體" panose="020B0604030504040204" pitchFamily="34" charset="-120"/>
            </a:rPr>
            <a:t>7</a:t>
          </a:r>
          <a:r>
            <a:rPr lang="en-US" altLang="en-US" sz="1800" b="1" kern="1200" dirty="0">
              <a:solidFill>
                <a:srgbClr val="FF0000"/>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四</a:t>
          </a:r>
          <a:r>
            <a:rPr lang="en-US" altLang="en-US" sz="1800" b="1" kern="1200" dirty="0">
              <a:solidFill>
                <a:srgbClr val="FF0000"/>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a:t>
          </a:r>
          <a:r>
            <a:rPr lang="en-US" altLang="en-US" sz="1800" b="1" kern="1200" dirty="0">
              <a:solidFill>
                <a:srgbClr val="FF0000"/>
              </a:solidFill>
              <a:latin typeface="+mj-lt"/>
              <a:ea typeface="微軟正黑體" panose="020B0604030504040204" pitchFamily="34" charset="-120"/>
            </a:rPr>
            <a:t>11</a:t>
          </a:r>
          <a:r>
            <a:rPr lang="en-US" altLang="zh-TW" sz="1800" b="1" kern="1200" dirty="0">
              <a:solidFill>
                <a:srgbClr val="FF0000"/>
              </a:solidFill>
              <a:latin typeface="+mj-lt"/>
              <a:ea typeface="微軟正黑體" panose="020B0604030504040204" pitchFamily="34" charset="-120"/>
            </a:rPr>
            <a:t>5</a:t>
          </a:r>
          <a:r>
            <a:rPr lang="en-US" altLang="en-US" sz="1800" b="1" kern="1200" dirty="0">
              <a:solidFill>
                <a:srgbClr val="FF0000"/>
              </a:solidFill>
              <a:latin typeface="+mj-lt"/>
              <a:ea typeface="微軟正黑體" panose="020B0604030504040204" pitchFamily="34" charset="-120"/>
            </a:rPr>
            <a:t>.10.1</a:t>
          </a:r>
          <a:r>
            <a:rPr lang="en-US" altLang="zh-TW" sz="1800" b="1" kern="1200" dirty="0">
              <a:solidFill>
                <a:srgbClr val="FF0000"/>
              </a:solidFill>
              <a:latin typeface="+mj-lt"/>
              <a:ea typeface="微軟正黑體" panose="020B0604030504040204" pitchFamily="34" charset="-120"/>
            </a:rPr>
            <a:t>5</a:t>
          </a:r>
          <a:r>
            <a:rPr lang="en-US" altLang="en-US" sz="1800" b="1" kern="1200" dirty="0">
              <a:solidFill>
                <a:srgbClr val="FF0000"/>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四</a:t>
          </a:r>
          <a:r>
            <a:rPr lang="en-US" altLang="en-US" sz="1800" b="1" kern="1200" dirty="0">
              <a:solidFill>
                <a:srgbClr val="FF0000"/>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a:t>
          </a:r>
          <a:r>
            <a:rPr lang="en-US" altLang="en-US" sz="1800" b="1" kern="1200" dirty="0">
              <a:solidFill>
                <a:srgbClr val="FF0000"/>
              </a:solidFill>
              <a:latin typeface="+mj-lt"/>
              <a:ea typeface="微軟正黑體" panose="020B0604030504040204" pitchFamily="34" charset="-120"/>
            </a:rPr>
            <a:t>11</a:t>
          </a:r>
          <a:r>
            <a:rPr lang="en-US" altLang="zh-TW" sz="1800" b="1" kern="1200" dirty="0">
              <a:solidFill>
                <a:srgbClr val="FF0000"/>
              </a:solidFill>
              <a:latin typeface="+mj-lt"/>
              <a:ea typeface="微軟正黑體" panose="020B0604030504040204" pitchFamily="34" charset="-120"/>
            </a:rPr>
            <a:t>5</a:t>
          </a:r>
          <a:r>
            <a:rPr lang="en-US" altLang="en-US" sz="1800" b="1" kern="1200" dirty="0">
              <a:solidFill>
                <a:srgbClr val="FF0000"/>
              </a:solidFill>
              <a:latin typeface="+mj-lt"/>
              <a:ea typeface="微軟正黑體" panose="020B0604030504040204" pitchFamily="34" charset="-120"/>
            </a:rPr>
            <a:t>.11.</a:t>
          </a:r>
          <a:r>
            <a:rPr lang="en-US" altLang="zh-TW" sz="1800" b="1" kern="1200" dirty="0">
              <a:solidFill>
                <a:srgbClr val="FF0000"/>
              </a:solidFill>
              <a:latin typeface="+mj-lt"/>
              <a:ea typeface="微軟正黑體" panose="020B0604030504040204" pitchFamily="34" charset="-120"/>
            </a:rPr>
            <a:t>19</a:t>
          </a:r>
          <a:r>
            <a:rPr lang="en-US" altLang="en-US" sz="1800" b="1" kern="1200" dirty="0">
              <a:solidFill>
                <a:srgbClr val="FF0000"/>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四</a:t>
          </a:r>
          <a:r>
            <a:rPr lang="en-US" altLang="en-US" sz="1800" b="1" kern="1200" dirty="0">
              <a:solidFill>
                <a:srgbClr val="FF0000"/>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a:t>
          </a:r>
          <a:r>
            <a:rPr lang="en-US" altLang="en-US" sz="1800" b="1" kern="1200" dirty="0">
              <a:solidFill>
                <a:srgbClr val="FF0000"/>
              </a:solidFill>
              <a:latin typeface="+mj-lt"/>
              <a:ea typeface="微軟正黑體" panose="020B0604030504040204" pitchFamily="34" charset="-120"/>
            </a:rPr>
            <a:t>11</a:t>
          </a:r>
          <a:r>
            <a:rPr lang="en-US" altLang="zh-TW" sz="1800" b="1" kern="1200" dirty="0">
              <a:solidFill>
                <a:srgbClr val="FF0000"/>
              </a:solidFill>
              <a:latin typeface="+mj-lt"/>
              <a:ea typeface="微軟正黑體" panose="020B0604030504040204" pitchFamily="34" charset="-120"/>
            </a:rPr>
            <a:t>5</a:t>
          </a:r>
          <a:r>
            <a:rPr lang="en-US" altLang="en-US" sz="1800" b="1" kern="1200" dirty="0">
              <a:solidFill>
                <a:srgbClr val="FF0000"/>
              </a:solidFill>
              <a:latin typeface="+mj-lt"/>
              <a:ea typeface="微軟正黑體" panose="020B0604030504040204" pitchFamily="34" charset="-120"/>
            </a:rPr>
            <a:t>.12.1</a:t>
          </a:r>
          <a:r>
            <a:rPr lang="en-US" altLang="zh-TW" sz="1800" b="1" kern="1200" dirty="0">
              <a:solidFill>
                <a:srgbClr val="FF0000"/>
              </a:solidFill>
              <a:latin typeface="+mj-lt"/>
              <a:ea typeface="微軟正黑體" panose="020B0604030504040204" pitchFamily="34" charset="-120"/>
            </a:rPr>
            <a:t>7</a:t>
          </a:r>
          <a:r>
            <a:rPr lang="en-US" altLang="en-US" sz="1800" b="1" kern="1200" dirty="0">
              <a:solidFill>
                <a:srgbClr val="FF0000"/>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四</a:t>
          </a:r>
          <a:r>
            <a:rPr lang="en-US" altLang="en-US" sz="1800" b="1" kern="1200" dirty="0">
              <a:solidFill>
                <a:srgbClr val="FF0000"/>
              </a:solidFill>
              <a:latin typeface="+mj-lt"/>
              <a:ea typeface="微軟正黑體" panose="020B0604030504040204" pitchFamily="34" charset="-120"/>
            </a:rPr>
            <a:t>)</a:t>
          </a:r>
          <a:br>
            <a:rPr lang="en-US" altLang="en-US" sz="1800" b="1" kern="1200" dirty="0">
              <a:solidFill>
                <a:srgbClr val="FF0000"/>
              </a:solidFill>
              <a:latin typeface="+mj-lt"/>
              <a:ea typeface="微軟正黑體" panose="020B0604030504040204" pitchFamily="34" charset="-120"/>
            </a:rPr>
          </a:br>
          <a:r>
            <a:rPr lang="zh-TW" altLang="en-US" sz="1800" b="1" kern="1200" dirty="0">
              <a:solidFill>
                <a:srgbClr val="FF0000"/>
              </a:solidFill>
              <a:latin typeface="+mj-lt"/>
              <a:ea typeface="微軟正黑體" panose="020B0604030504040204" pitchFamily="34" charset="-120"/>
            </a:rPr>
            <a:t>、</a:t>
          </a:r>
          <a:r>
            <a:rPr lang="en-US" altLang="zh-TW" sz="1800" b="1" kern="1200" dirty="0">
              <a:solidFill>
                <a:srgbClr val="FF0000"/>
              </a:solidFill>
              <a:latin typeface="+mj-lt"/>
              <a:ea typeface="微軟正黑體" panose="020B0604030504040204" pitchFamily="34" charset="-120"/>
            </a:rPr>
            <a:t>116.2.25</a:t>
          </a:r>
          <a:r>
            <a:rPr lang="en-US" altLang="en-US" sz="1800" b="1" kern="1200" dirty="0">
              <a:solidFill>
                <a:srgbClr val="FF0000"/>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四</a:t>
          </a:r>
          <a:r>
            <a:rPr lang="en-US" altLang="en-US" sz="1800" b="1" kern="1200" dirty="0">
              <a:solidFill>
                <a:srgbClr val="FF0000"/>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a:t>
          </a:r>
          <a:r>
            <a:rPr lang="en-US" altLang="zh-TW" sz="1800" b="1" kern="1200" dirty="0">
              <a:solidFill>
                <a:srgbClr val="FF0000"/>
              </a:solidFill>
              <a:latin typeface="+mj-lt"/>
              <a:ea typeface="微軟正黑體" panose="020B0604030504040204" pitchFamily="34" charset="-120"/>
            </a:rPr>
            <a:t>116.3.18</a:t>
          </a:r>
          <a:r>
            <a:rPr lang="en-US" altLang="en-US" sz="1800" b="1" kern="1200" dirty="0">
              <a:solidFill>
                <a:srgbClr val="FF0000"/>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四</a:t>
          </a:r>
          <a:r>
            <a:rPr lang="en-US" altLang="en-US" sz="1800" b="1" kern="1200" dirty="0">
              <a:solidFill>
                <a:srgbClr val="FF0000"/>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a:t>
          </a:r>
          <a:r>
            <a:rPr lang="en-US" altLang="zh-TW" sz="1800" b="1" kern="1200" dirty="0">
              <a:solidFill>
                <a:srgbClr val="FF0000"/>
              </a:solidFill>
              <a:latin typeface="+mj-lt"/>
              <a:ea typeface="微軟正黑體" panose="020B0604030504040204" pitchFamily="34" charset="-120"/>
            </a:rPr>
            <a:t>116.4.15(</a:t>
          </a:r>
          <a:r>
            <a:rPr lang="zh-TW" altLang="en-US" sz="1800" b="1" kern="1200" dirty="0">
              <a:solidFill>
                <a:srgbClr val="FF0000"/>
              </a:solidFill>
              <a:latin typeface="+mj-lt"/>
              <a:ea typeface="微軟正黑體" panose="020B0604030504040204" pitchFamily="34" charset="-120"/>
            </a:rPr>
            <a:t>四</a:t>
          </a:r>
          <a:r>
            <a:rPr lang="en-US" altLang="zh-TW" sz="1800" b="1" kern="1200" dirty="0">
              <a:solidFill>
                <a:srgbClr val="FF0000"/>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a:t>
          </a:r>
          <a:r>
            <a:rPr lang="en-US" altLang="zh-TW" sz="1800" b="1" kern="1200" dirty="0">
              <a:solidFill>
                <a:srgbClr val="FF0000"/>
              </a:solidFill>
              <a:latin typeface="+mj-lt"/>
              <a:ea typeface="微軟正黑體" panose="020B0604030504040204" pitchFamily="34" charset="-120"/>
            </a:rPr>
            <a:t>116.5.20</a:t>
          </a:r>
          <a:r>
            <a:rPr lang="en-US" altLang="en-US" sz="1800" b="1" kern="1200" dirty="0">
              <a:solidFill>
                <a:srgbClr val="FF0000"/>
              </a:solidFill>
              <a:latin typeface="+mj-lt"/>
              <a:ea typeface="微軟正黑體" panose="020B0604030504040204" pitchFamily="34" charset="-120"/>
            </a:rPr>
            <a:t>(</a:t>
          </a:r>
          <a:r>
            <a:rPr lang="zh-TW" altLang="en-US" sz="1800" b="1" kern="1200" dirty="0">
              <a:solidFill>
                <a:srgbClr val="FF0000"/>
              </a:solidFill>
              <a:latin typeface="+mj-lt"/>
              <a:ea typeface="+mn-ea"/>
            </a:rPr>
            <a:t>四</a:t>
          </a:r>
          <a:r>
            <a:rPr lang="en-US" altLang="en-US" sz="1800" b="1" kern="1200" dirty="0">
              <a:solidFill>
                <a:srgbClr val="FF0000"/>
              </a:solidFill>
              <a:latin typeface="+mj-lt"/>
              <a:ea typeface="微軟正黑體" panose="020B0604030504040204" pitchFamily="34" charset="-120"/>
            </a:rPr>
            <a:t>)</a:t>
          </a:r>
          <a:r>
            <a:rPr lang="zh-TW" altLang="zh-TW" sz="1800" b="1" kern="1200" dirty="0">
              <a:solidFill>
                <a:srgbClr val="FF0000"/>
              </a:solidFill>
              <a:latin typeface="+mj-lt"/>
              <a:ea typeface="微軟正黑體" panose="020B0604030504040204" pitchFamily="34" charset="-120"/>
            </a:rPr>
            <a:t>或</a:t>
          </a:r>
          <a:r>
            <a:rPr lang="en-US" altLang="zh-TW" sz="1800" b="1" kern="1200" dirty="0">
              <a:solidFill>
                <a:srgbClr val="FF0000"/>
              </a:solidFill>
              <a:latin typeface="+mj-lt"/>
              <a:ea typeface="微軟正黑體" panose="020B0604030504040204" pitchFamily="34" charset="-120"/>
            </a:rPr>
            <a:t>116.5.27(</a:t>
          </a:r>
          <a:r>
            <a:rPr lang="zh-TW" altLang="en-US" sz="1800" b="1" kern="1200" dirty="0">
              <a:solidFill>
                <a:srgbClr val="FF0000"/>
              </a:solidFill>
              <a:latin typeface="+mj-lt"/>
              <a:ea typeface="微軟正黑體" panose="020B0604030504040204" pitchFamily="34" charset="-120"/>
            </a:rPr>
            <a:t>四</a:t>
          </a:r>
          <a:r>
            <a:rPr lang="en-US" altLang="zh-TW" sz="1800" b="1" kern="1200" dirty="0">
              <a:solidFill>
                <a:srgbClr val="FF0000"/>
              </a:solidFill>
              <a:latin typeface="+mj-lt"/>
              <a:ea typeface="微軟正黑體" panose="020B0604030504040204" pitchFamily="34" charset="-120"/>
            </a:rPr>
            <a:t>)(</a:t>
          </a:r>
          <a:r>
            <a:rPr lang="zh-TW" altLang="zh-TW" sz="1800" b="1" kern="1200" dirty="0">
              <a:solidFill>
                <a:srgbClr val="FF0000"/>
              </a:solidFill>
              <a:latin typeface="+mj-lt"/>
              <a:ea typeface="微軟正黑體" panose="020B0604030504040204" pitchFamily="34" charset="-120"/>
            </a:rPr>
            <a:t>視場地借得到的情況而定</a:t>
          </a:r>
          <a:r>
            <a:rPr lang="en-US" altLang="zh-TW" sz="1800" b="1" kern="1200" dirty="0">
              <a:solidFill>
                <a:srgbClr val="FF0000"/>
              </a:solidFill>
              <a:latin typeface="+mj-lt"/>
              <a:ea typeface="微軟正黑體" panose="020B0604030504040204" pitchFamily="34" charset="-120"/>
            </a:rPr>
            <a:t>)</a:t>
          </a:r>
          <a:endParaRPr lang="zh-TW" sz="1800" b="1" kern="1200" dirty="0">
            <a:solidFill>
              <a:srgbClr val="FF0000"/>
            </a:solidFill>
            <a:latin typeface="+mj-lt"/>
            <a:ea typeface="微軟正黑體" panose="020B0604030504040204" pitchFamily="34" charset="-120"/>
          </a:endParaRPr>
        </a:p>
        <a:p>
          <a:pPr marL="171450" lvl="1" indent="-171450" algn="l" defTabSz="800100">
            <a:lnSpc>
              <a:spcPct val="90000"/>
            </a:lnSpc>
            <a:spcBef>
              <a:spcPct val="0"/>
            </a:spcBef>
            <a:spcAft>
              <a:spcPct val="15000"/>
            </a:spcAft>
            <a:buChar char="•"/>
          </a:pPr>
          <a:r>
            <a:rPr lang="zh-TW" altLang="en-US" sz="1800" b="1" kern="1200" dirty="0">
              <a:solidFill>
                <a:schemeClr val="tx1"/>
              </a:solidFill>
              <a:latin typeface="微軟正黑體" panose="020B0604030504040204" pitchFamily="34" charset="-120"/>
              <a:ea typeface="微軟正黑體" panose="020B0604030504040204" pitchFamily="34" charset="-120"/>
              <a:cs typeface="Times New Roman" pitchFamily="18" charset="0"/>
            </a:rPr>
            <a:t>請記得於報到時先向主管說明並請假</a:t>
          </a:r>
          <a:r>
            <a:rPr lang="en-US" altLang="zh-TW" sz="1800" b="1" kern="1200" dirty="0">
              <a:solidFill>
                <a:schemeClr val="tx1"/>
              </a:solidFill>
              <a:latin typeface="微軟正黑體" panose="020B0604030504040204" pitchFamily="34" charset="-120"/>
              <a:ea typeface="微軟正黑體" panose="020B0604030504040204" pitchFamily="34" charset="-120"/>
              <a:cs typeface="Times New Roman" pitchFamily="18" charset="0"/>
            </a:rPr>
            <a:t>!!</a:t>
          </a:r>
          <a:endParaRPr lang="zh-TW" sz="1800" b="1" kern="1200" dirty="0">
            <a:latin typeface="+mj-lt"/>
            <a:ea typeface="微軟正黑體" panose="020B0604030504040204" pitchFamily="34" charset="-120"/>
          </a:endParaRPr>
        </a:p>
        <a:p>
          <a:pPr marL="171450" lvl="1" indent="-171450" algn="l" defTabSz="800100">
            <a:lnSpc>
              <a:spcPct val="90000"/>
            </a:lnSpc>
            <a:spcBef>
              <a:spcPct val="0"/>
            </a:spcBef>
            <a:spcAft>
              <a:spcPct val="15000"/>
            </a:spcAft>
            <a:buChar char="•"/>
          </a:pPr>
          <a:r>
            <a:rPr lang="zh-TW" altLang="en-US" sz="1800" b="1" kern="1200" dirty="0">
              <a:solidFill>
                <a:schemeClr val="tx1"/>
              </a:solidFill>
              <a:latin typeface="微軟正黑體" panose="020B0604030504040204" pitchFamily="34" charset="-120"/>
              <a:ea typeface="微軟正黑體" panose="020B0604030504040204" pitchFamily="34" charset="-120"/>
              <a:cs typeface="Times New Roman" pitchFamily="18" charset="0"/>
            </a:rPr>
            <a:t>返校日全體實習生皆須參加，因故</a:t>
          </a:r>
          <a:r>
            <a:rPr lang="en-US" altLang="zh-TW" sz="1800" b="1" kern="1200" dirty="0">
              <a:solidFill>
                <a:schemeClr val="tx1"/>
              </a:solidFill>
              <a:latin typeface="微軟正黑體" panose="020B0604030504040204" pitchFamily="34" charset="-120"/>
              <a:ea typeface="微軟正黑體" panose="020B0604030504040204" pitchFamily="34" charset="-120"/>
              <a:cs typeface="Times New Roman" pitchFamily="18" charset="0"/>
            </a:rPr>
            <a:t>/</a:t>
          </a:r>
          <a:r>
            <a:rPr lang="zh-TW" altLang="en-US" sz="1800" b="1" kern="1200" dirty="0">
              <a:solidFill>
                <a:schemeClr val="tx1"/>
              </a:solidFill>
              <a:latin typeface="微軟正黑體" panose="020B0604030504040204" pitchFamily="34" charset="-120"/>
              <a:ea typeface="微軟正黑體" panose="020B0604030504040204" pitchFamily="34" charset="-120"/>
              <a:cs typeface="Times New Roman" pitchFamily="18" charset="0"/>
            </a:rPr>
            <a:t>無故不到者</a:t>
          </a:r>
          <a:r>
            <a:rPr lang="zh-TW" altLang="en-US" sz="1800" b="1" kern="1200" dirty="0">
              <a:solidFill>
                <a:srgbClr val="FF0000"/>
              </a:solidFill>
              <a:latin typeface="微軟正黑體" panose="020B0604030504040204" pitchFamily="34" charset="-120"/>
              <a:ea typeface="微軟正黑體" panose="020B0604030504040204" pitchFamily="34" charset="-120"/>
              <a:cs typeface="Times New Roman" pitchFamily="18" charset="0"/>
            </a:rPr>
            <a:t>每次依實習評分規定總學期成績予以扣分</a:t>
          </a:r>
          <a:endParaRPr lang="zh-TW" sz="1800" b="1" kern="1200" dirty="0">
            <a:latin typeface="+mj-lt"/>
            <a:ea typeface="微軟正黑體" panose="020B0604030504040204" pitchFamily="34" charset="-120"/>
          </a:endParaRPr>
        </a:p>
      </dsp:txBody>
      <dsp:txXfrm>
        <a:off x="0" y="2454406"/>
        <a:ext cx="9144000" cy="2376912"/>
      </dsp:txXfrm>
    </dsp:sp>
    <dsp:sp modelId="{0FEA2B65-B49B-4D61-A920-F60FF5E92E41}">
      <dsp:nvSpPr>
        <dsp:cNvPr id="0" name=""/>
        <dsp:cNvSpPr/>
      </dsp:nvSpPr>
      <dsp:spPr>
        <a:xfrm>
          <a:off x="467546" y="2255082"/>
          <a:ext cx="6400800" cy="308605"/>
        </a:xfrm>
        <a:prstGeom prst="roundRect">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935" tIns="0" rIns="241935" bIns="0" numCol="1" spcCol="1270" anchor="ctr" anchorCtr="0">
          <a:noAutofit/>
        </a:bodyPr>
        <a:lstStyle/>
        <a:p>
          <a:pPr marL="0" lvl="0" indent="0" algn="l" defTabSz="800100">
            <a:lnSpc>
              <a:spcPct val="90000"/>
            </a:lnSpc>
            <a:spcBef>
              <a:spcPct val="0"/>
            </a:spcBef>
            <a:spcAft>
              <a:spcPct val="35000"/>
            </a:spcAft>
            <a:buNone/>
          </a:pPr>
          <a:r>
            <a:rPr lang="zh-TW" altLang="en-US" sz="1800" b="1" kern="1200" dirty="0">
              <a:solidFill>
                <a:schemeClr val="tx1"/>
              </a:solidFill>
              <a:latin typeface="+mj-lt"/>
              <a:ea typeface="微軟正黑體" panose="020B0604030504040204" pitchFamily="34" charset="-120"/>
            </a:rPr>
            <a:t>出席返校日：</a:t>
          </a:r>
          <a:r>
            <a:rPr lang="en-US" altLang="zh-TW" sz="1800" b="1" kern="1200" dirty="0">
              <a:solidFill>
                <a:srgbClr val="FF0000"/>
              </a:solidFill>
              <a:latin typeface="+mj-lt"/>
              <a:ea typeface="微軟正黑體" panose="020B0604030504040204" pitchFamily="34" charset="-120"/>
            </a:rPr>
            <a:t>13</a:t>
          </a:r>
          <a:r>
            <a:rPr lang="zh-TW" altLang="en-US" sz="1800" b="1" kern="1200" dirty="0">
              <a:solidFill>
                <a:srgbClr val="FF0000"/>
              </a:solidFill>
              <a:latin typeface="+mj-lt"/>
              <a:ea typeface="微軟正黑體" panose="020B0604030504040204" pitchFamily="34" charset="-120"/>
            </a:rPr>
            <a:t>：</a:t>
          </a:r>
          <a:r>
            <a:rPr lang="en-US" altLang="zh-TW" sz="1800" b="1" kern="1200" dirty="0">
              <a:solidFill>
                <a:srgbClr val="FF0000"/>
              </a:solidFill>
              <a:latin typeface="+mj-lt"/>
              <a:ea typeface="微軟正黑體" panose="020B0604030504040204" pitchFamily="34" charset="-120"/>
            </a:rPr>
            <a:t>20</a:t>
          </a:r>
          <a:r>
            <a:rPr lang="zh-TW" altLang="en-US" sz="1800" b="1" kern="1200" dirty="0">
              <a:solidFill>
                <a:srgbClr val="FF0000"/>
              </a:solidFill>
              <a:latin typeface="+mj-lt"/>
              <a:ea typeface="微軟正黑體" panose="020B0604030504040204" pitchFamily="34" charset="-120"/>
            </a:rPr>
            <a:t>報到，</a:t>
          </a:r>
          <a:r>
            <a:rPr lang="en-US" altLang="zh-TW" sz="1800" b="1" kern="1200" dirty="0">
              <a:solidFill>
                <a:srgbClr val="FF0000"/>
              </a:solidFill>
              <a:latin typeface="+mj-lt"/>
              <a:ea typeface="微軟正黑體" panose="020B0604030504040204" pitchFamily="34" charset="-120"/>
            </a:rPr>
            <a:t>17</a:t>
          </a:r>
          <a:r>
            <a:rPr lang="zh-TW" altLang="en-US" sz="1800" b="1" kern="1200" dirty="0">
              <a:solidFill>
                <a:srgbClr val="FF0000"/>
              </a:solidFill>
              <a:latin typeface="+mj-lt"/>
              <a:ea typeface="微軟正黑體" panose="020B0604030504040204" pitchFamily="34" charset="-120"/>
            </a:rPr>
            <a:t>：</a:t>
          </a:r>
          <a:r>
            <a:rPr lang="en-US" altLang="zh-TW" sz="1800" b="1" kern="1200" dirty="0">
              <a:solidFill>
                <a:srgbClr val="FF0000"/>
              </a:solidFill>
              <a:latin typeface="+mj-lt"/>
              <a:ea typeface="微軟正黑體" panose="020B0604030504040204" pitchFamily="34" charset="-120"/>
            </a:rPr>
            <a:t>00</a:t>
          </a:r>
          <a:r>
            <a:rPr lang="zh-TW" altLang="en-US" sz="1800" b="1" kern="1200" dirty="0">
              <a:solidFill>
                <a:srgbClr val="FF0000"/>
              </a:solidFill>
              <a:latin typeface="+mj-lt"/>
              <a:ea typeface="微軟正黑體" panose="020B0604030504040204" pitchFamily="34" charset="-120"/>
            </a:rPr>
            <a:t>結束</a:t>
          </a:r>
        </a:p>
      </dsp:txBody>
      <dsp:txXfrm>
        <a:off x="482611" y="2270147"/>
        <a:ext cx="6370670" cy="278475"/>
      </dsp:txXfrm>
    </dsp:sp>
    <dsp:sp modelId="{B01D38A7-48D1-4D4C-83C8-C43CF564C1D6}">
      <dsp:nvSpPr>
        <dsp:cNvPr id="0" name=""/>
        <dsp:cNvSpPr/>
      </dsp:nvSpPr>
      <dsp:spPr>
        <a:xfrm>
          <a:off x="0" y="5040361"/>
          <a:ext cx="9144000" cy="846881"/>
        </a:xfrm>
        <a:prstGeom prst="rect">
          <a:avLst/>
        </a:prstGeom>
        <a:solidFill>
          <a:schemeClr val="lt1">
            <a:alpha val="90000"/>
            <a:hueOff val="0"/>
            <a:satOff val="0"/>
            <a:lumOff val="0"/>
            <a:alphaOff val="0"/>
          </a:schemeClr>
        </a:solidFill>
        <a:ln w="6350" cap="flat" cmpd="sng" algn="in">
          <a:solidFill>
            <a:schemeClr val="accent5">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09676" tIns="104140" rIns="709676" bIns="128016" numCol="1" spcCol="1270" anchor="t" anchorCtr="0">
          <a:noAutofit/>
        </a:bodyPr>
        <a:lstStyle/>
        <a:p>
          <a:pPr marL="171450" lvl="1" indent="-171450" algn="l" defTabSz="800100">
            <a:lnSpc>
              <a:spcPct val="90000"/>
            </a:lnSpc>
            <a:spcBef>
              <a:spcPct val="0"/>
            </a:spcBef>
            <a:spcAft>
              <a:spcPct val="15000"/>
            </a:spcAft>
            <a:buChar char="•"/>
          </a:pPr>
          <a:r>
            <a:rPr lang="en-US" altLang="en-US" sz="1800" b="1" kern="1200" dirty="0">
              <a:solidFill>
                <a:srgbClr val="FF0000"/>
              </a:solidFill>
              <a:latin typeface="+mj-lt"/>
              <a:ea typeface="微軟正黑體" panose="020B0604030504040204" pitchFamily="34" charset="-120"/>
            </a:rPr>
            <a:t>116.5.20(</a:t>
          </a:r>
          <a:r>
            <a:rPr lang="zh-TW" altLang="en-US" sz="1800" b="1" kern="1200" dirty="0">
              <a:solidFill>
                <a:srgbClr val="FF0000"/>
              </a:solidFill>
              <a:latin typeface="+mj-lt"/>
              <a:ea typeface="微軟正黑體" panose="020B0604030504040204" pitchFamily="34" charset="-120"/>
            </a:rPr>
            <a:t>四</a:t>
          </a:r>
          <a:r>
            <a:rPr lang="en-US" altLang="en-US" sz="1800" b="1" kern="1200" dirty="0">
              <a:solidFill>
                <a:srgbClr val="FF0000"/>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或</a:t>
          </a:r>
          <a:r>
            <a:rPr lang="en-US" altLang="en-US" sz="1800" b="1" kern="1200" dirty="0">
              <a:solidFill>
                <a:srgbClr val="FF0000"/>
              </a:solidFill>
              <a:latin typeface="+mj-lt"/>
              <a:ea typeface="微軟正黑體" panose="020B0604030504040204" pitchFamily="34" charset="-120"/>
            </a:rPr>
            <a:t>116.5.27</a:t>
          </a:r>
          <a:r>
            <a:rPr lang="en-US" altLang="zh-TW" sz="1800" b="1" kern="1200" dirty="0">
              <a:solidFill>
                <a:srgbClr val="FF0000"/>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四</a:t>
          </a:r>
          <a:r>
            <a:rPr lang="en-US" altLang="zh-TW" sz="1800" b="1" kern="1200" dirty="0">
              <a:solidFill>
                <a:srgbClr val="FF0000"/>
              </a:solidFill>
              <a:latin typeface="+mj-lt"/>
              <a:ea typeface="微軟正黑體" panose="020B0604030504040204" pitchFamily="34" charset="-120"/>
            </a:rPr>
            <a:t>)</a:t>
          </a:r>
          <a:r>
            <a:rPr lang="en-US" altLang="en-US" sz="1800" b="1" kern="1200" dirty="0">
              <a:solidFill>
                <a:srgbClr val="FF0000"/>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視場地借得到的情況而定</a:t>
          </a:r>
          <a:r>
            <a:rPr lang="en-US" altLang="en-US" sz="1800" b="1" kern="1200" dirty="0">
              <a:solidFill>
                <a:srgbClr val="FF0000"/>
              </a:solidFill>
              <a:latin typeface="+mj-lt"/>
              <a:ea typeface="微軟正黑體" panose="020B0604030504040204" pitchFamily="34" charset="-120"/>
            </a:rPr>
            <a:t>)</a:t>
          </a:r>
          <a:endParaRPr lang="zh-TW" altLang="en-US" sz="1800" b="1" kern="1200" dirty="0">
            <a:solidFill>
              <a:srgbClr val="FF0000"/>
            </a:solidFill>
            <a:latin typeface="+mj-lt"/>
            <a:ea typeface="微軟正黑體" panose="020B0604030504040204" pitchFamily="34" charset="-120"/>
          </a:endParaRPr>
        </a:p>
      </dsp:txBody>
      <dsp:txXfrm>
        <a:off x="0" y="5040361"/>
        <a:ext cx="9144000" cy="846881"/>
      </dsp:txXfrm>
    </dsp:sp>
    <dsp:sp modelId="{057456B0-7289-4A84-BF14-5C669D9C60AE}">
      <dsp:nvSpPr>
        <dsp:cNvPr id="0" name=""/>
        <dsp:cNvSpPr/>
      </dsp:nvSpPr>
      <dsp:spPr>
        <a:xfrm>
          <a:off x="467546" y="4800305"/>
          <a:ext cx="6560627" cy="240041"/>
        </a:xfrm>
        <a:prstGeom prst="roundRect">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935" tIns="0" rIns="241935" bIns="0" numCol="1" spcCol="1270" anchor="ctr" anchorCtr="0">
          <a:noAutofit/>
        </a:bodyPr>
        <a:lstStyle/>
        <a:p>
          <a:pPr marL="0" lvl="0" indent="0" algn="l" defTabSz="800100">
            <a:lnSpc>
              <a:spcPct val="90000"/>
            </a:lnSpc>
            <a:spcBef>
              <a:spcPct val="0"/>
            </a:spcBef>
            <a:spcAft>
              <a:spcPct val="35000"/>
            </a:spcAft>
            <a:buNone/>
          </a:pPr>
          <a:r>
            <a:rPr lang="zh-TW" altLang="en-US" sz="1800" b="1" kern="1200" dirty="0">
              <a:solidFill>
                <a:schemeClr val="tx1"/>
              </a:solidFill>
              <a:latin typeface="微軟正黑體" panose="020B0604030504040204" pitchFamily="34" charset="-120"/>
              <a:ea typeface="微軟正黑體" panose="020B0604030504040204" pitchFamily="34" charset="-120"/>
            </a:rPr>
            <a:t>實習期末成果發表競賽</a:t>
          </a:r>
          <a:endParaRPr lang="zh-TW" altLang="en-US" sz="1800" kern="1200" dirty="0">
            <a:solidFill>
              <a:schemeClr val="tx1"/>
            </a:solidFill>
            <a:latin typeface="+mj-lt"/>
            <a:ea typeface="微軟正黑體" panose="020B0604030504040204" pitchFamily="34" charset="-120"/>
          </a:endParaRPr>
        </a:p>
      </dsp:txBody>
      <dsp:txXfrm>
        <a:off x="479264" y="4812023"/>
        <a:ext cx="6537191" cy="2166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8BD465-6DA1-401C-BC53-73453E66AB16}">
      <dsp:nvSpPr>
        <dsp:cNvPr id="0" name=""/>
        <dsp:cNvSpPr/>
      </dsp:nvSpPr>
      <dsp:spPr>
        <a:xfrm>
          <a:off x="4023" y="906791"/>
          <a:ext cx="2431082" cy="1618536"/>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TW" sz="1400" b="1" kern="1200" dirty="0">
              <a:solidFill>
                <a:schemeClr val="tx1"/>
              </a:solidFill>
              <a:latin typeface="微軟正黑體" panose="020B0604030504040204" pitchFamily="34" charset="-120"/>
              <a:ea typeface="微軟正黑體" panose="020B0604030504040204" pitchFamily="34" charset="-120"/>
            </a:rPr>
            <a:t>請假時數</a:t>
          </a:r>
          <a:r>
            <a:rPr lang="en-US" sz="1400" b="1" kern="1200" dirty="0">
              <a:solidFill>
                <a:schemeClr val="tx1"/>
              </a:solidFill>
              <a:latin typeface="微軟正黑體" panose="020B0604030504040204" pitchFamily="34" charset="-120"/>
              <a:ea typeface="微軟正黑體" panose="020B0604030504040204" pitchFamily="34" charset="-120"/>
            </a:rPr>
            <a:t>(</a:t>
          </a:r>
          <a:r>
            <a:rPr lang="zh-TW" sz="1400" b="1" kern="1200" dirty="0">
              <a:solidFill>
                <a:schemeClr val="tx1"/>
              </a:solidFill>
              <a:latin typeface="微軟正黑體" panose="020B0604030504040204" pitchFamily="34" charset="-120"/>
              <a:ea typeface="微軟正黑體" panose="020B0604030504040204" pitchFamily="34" charset="-120"/>
            </a:rPr>
            <a:t>含公事病假</a:t>
          </a:r>
          <a:r>
            <a:rPr lang="en-US" sz="1400" b="1" kern="1200" dirty="0">
              <a:solidFill>
                <a:schemeClr val="tx1"/>
              </a:solidFill>
              <a:latin typeface="微軟正黑體" panose="020B0604030504040204" pitchFamily="34" charset="-120"/>
              <a:ea typeface="微軟正黑體" panose="020B0604030504040204" pitchFamily="34" charset="-120"/>
            </a:rPr>
            <a:t>)</a:t>
          </a:r>
          <a:r>
            <a:rPr lang="zh-TW" sz="1400" b="1" kern="1200" dirty="0">
              <a:solidFill>
                <a:schemeClr val="tx1"/>
              </a:solidFill>
              <a:latin typeface="微軟正黑體" panose="020B0604030504040204" pitchFamily="34" charset="-120"/>
              <a:ea typeface="微軟正黑體" panose="020B0604030504040204" pitchFamily="34" charset="-120"/>
            </a:rPr>
            <a:t>超過應實習總時數</a:t>
          </a:r>
          <a:r>
            <a:rPr lang="zh-TW" sz="1400" b="1" kern="1200" dirty="0">
              <a:solidFill>
                <a:srgbClr val="3366FF"/>
              </a:solidFill>
              <a:latin typeface="微軟正黑體" panose="020B0604030504040204" pitchFamily="34" charset="-120"/>
              <a:ea typeface="微軟正黑體" panose="020B0604030504040204" pitchFamily="34" charset="-120"/>
            </a:rPr>
            <a:t>三分之一</a:t>
          </a:r>
          <a:r>
            <a:rPr lang="en-US" sz="1400" b="1" kern="1200" dirty="0">
              <a:solidFill>
                <a:schemeClr val="tx1"/>
              </a:solidFill>
              <a:latin typeface="微軟正黑體" panose="020B0604030504040204" pitchFamily="34" charset="-120"/>
              <a:ea typeface="微軟正黑體" panose="020B0604030504040204" pitchFamily="34" charset="-120"/>
            </a:rPr>
            <a:t>(</a:t>
          </a:r>
          <a:r>
            <a:rPr lang="zh-TW" sz="1400" b="1" kern="1200" dirty="0">
              <a:solidFill>
                <a:schemeClr val="tx1"/>
              </a:solidFill>
              <a:latin typeface="微軟正黑體" panose="020B0604030504040204" pitchFamily="34" charset="-120"/>
              <a:ea typeface="微軟正黑體" panose="020B0604030504040204" pitchFamily="34" charset="-120"/>
            </a:rPr>
            <a:t>含</a:t>
          </a:r>
          <a:r>
            <a:rPr lang="en-US" sz="1400" b="1" kern="1200" dirty="0">
              <a:solidFill>
                <a:schemeClr val="tx1"/>
              </a:solidFill>
              <a:latin typeface="微軟正黑體" panose="020B0604030504040204" pitchFamily="34" charset="-120"/>
              <a:ea typeface="微軟正黑體" panose="020B0604030504040204" pitchFamily="34" charset="-120"/>
            </a:rPr>
            <a:t>)</a:t>
          </a:r>
          <a:r>
            <a:rPr lang="zh-TW" sz="1400" b="1" kern="1200" dirty="0">
              <a:solidFill>
                <a:schemeClr val="tx1"/>
              </a:solidFill>
              <a:latin typeface="微軟正黑體" panose="020B0604030504040204" pitchFamily="34" charset="-120"/>
              <a:ea typeface="微軟正黑體" panose="020B0604030504040204" pitchFamily="34" charset="-120"/>
            </a:rPr>
            <a:t>以上者</a:t>
          </a:r>
          <a:endParaRPr lang="en-US" altLang="zh-TW" sz="1400" b="1" kern="1200" dirty="0">
            <a:solidFill>
              <a:schemeClr val="tx1"/>
            </a:solidFill>
            <a:latin typeface="微軟正黑體" panose="020B0604030504040204" pitchFamily="34" charset="-120"/>
            <a:ea typeface="微軟正黑體" panose="020B0604030504040204" pitchFamily="34" charset="-120"/>
          </a:endParaRPr>
        </a:p>
        <a:p>
          <a:pPr marL="0" lvl="0" indent="0" algn="ctr" defTabSz="622300">
            <a:lnSpc>
              <a:spcPct val="90000"/>
            </a:lnSpc>
            <a:spcBef>
              <a:spcPct val="0"/>
            </a:spcBef>
            <a:spcAft>
              <a:spcPct val="35000"/>
            </a:spcAft>
            <a:buNone/>
          </a:pPr>
          <a:r>
            <a:rPr lang="zh-TW" sz="1400" b="1" kern="1200" dirty="0">
              <a:solidFill>
                <a:schemeClr val="tx1"/>
              </a:solidFill>
              <a:latin typeface="微軟正黑體" panose="020B0604030504040204" pitchFamily="34" charset="-120"/>
              <a:ea typeface="微軟正黑體" panose="020B0604030504040204" pitchFamily="34" charset="-120"/>
            </a:rPr>
            <a:t> </a:t>
          </a:r>
          <a:r>
            <a:rPr lang="en-US" sz="1400" b="1" kern="1200" dirty="0">
              <a:solidFill>
                <a:schemeClr val="tx1"/>
              </a:solidFill>
              <a:latin typeface="微軟正黑體" panose="020B0604030504040204" pitchFamily="34" charset="-120"/>
              <a:ea typeface="微軟正黑體" panose="020B0604030504040204" pitchFamily="34" charset="-120"/>
            </a:rPr>
            <a:t>(648</a:t>
          </a:r>
          <a:r>
            <a:rPr lang="zh-TW" sz="1400" b="1" kern="1200" dirty="0">
              <a:solidFill>
                <a:schemeClr val="tx1"/>
              </a:solidFill>
              <a:latin typeface="微軟正黑體" panose="020B0604030504040204" pitchFamily="34" charset="-120"/>
              <a:ea typeface="微軟正黑體" panose="020B0604030504040204" pitchFamily="34" charset="-120"/>
            </a:rPr>
            <a:t>小時 </a:t>
          </a:r>
          <a:r>
            <a:rPr lang="en-US" sz="1400" b="1" kern="1200" dirty="0">
              <a:solidFill>
                <a:schemeClr val="tx1"/>
              </a:solidFill>
              <a:latin typeface="微軟正黑體" panose="020B0604030504040204" pitchFamily="34" charset="-120"/>
              <a:ea typeface="微軟正黑體" panose="020B0604030504040204" pitchFamily="34" charset="-120"/>
            </a:rPr>
            <a:t>X 1/3=216</a:t>
          </a:r>
          <a:r>
            <a:rPr lang="zh-TW" sz="1400" b="1" kern="1200" dirty="0">
              <a:solidFill>
                <a:schemeClr val="tx1"/>
              </a:solidFill>
              <a:latin typeface="微軟正黑體" panose="020B0604030504040204" pitchFamily="34" charset="-120"/>
              <a:ea typeface="微軟正黑體" panose="020B0604030504040204" pitchFamily="34" charset="-120"/>
            </a:rPr>
            <a:t>小時</a:t>
          </a:r>
          <a:r>
            <a:rPr lang="en-US" sz="1400" b="1" kern="1200" dirty="0">
              <a:solidFill>
                <a:schemeClr val="tx1"/>
              </a:solidFill>
              <a:latin typeface="微軟正黑體" panose="020B0604030504040204" pitchFamily="34" charset="-120"/>
              <a:ea typeface="微軟正黑體" panose="020B0604030504040204" pitchFamily="34" charset="-120"/>
            </a:rPr>
            <a:t>)</a:t>
          </a:r>
          <a:r>
            <a:rPr lang="zh-TW" sz="1400" b="1" kern="1200" dirty="0">
              <a:latin typeface="微軟正黑體" panose="020B0604030504040204" pitchFamily="34" charset="-120"/>
              <a:ea typeface="微軟正黑體" panose="020B0604030504040204" pitchFamily="34" charset="-120"/>
            </a:rPr>
            <a:t> </a:t>
          </a:r>
        </a:p>
      </dsp:txBody>
      <dsp:txXfrm>
        <a:off x="51428" y="954196"/>
        <a:ext cx="2336272" cy="1523726"/>
      </dsp:txXfrm>
    </dsp:sp>
    <dsp:sp modelId="{B6DA8544-0F1B-4B26-B747-5A72F7F81923}">
      <dsp:nvSpPr>
        <dsp:cNvPr id="0" name=""/>
        <dsp:cNvSpPr/>
      </dsp:nvSpPr>
      <dsp:spPr>
        <a:xfrm>
          <a:off x="2636810" y="1431840"/>
          <a:ext cx="485923" cy="568438"/>
        </a:xfrm>
        <a:prstGeom prst="rightArrow">
          <a:avLst>
            <a:gd name="adj1" fmla="val 60000"/>
            <a:gd name="adj2" fmla="val 50000"/>
          </a:avLst>
        </a:prstGeom>
        <a:solidFill>
          <a:schemeClr val="accent2">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zh-TW" altLang="en-US" sz="1050" kern="1200">
            <a:latin typeface="微軟正黑體" panose="020B0604030504040204" pitchFamily="34" charset="-120"/>
            <a:ea typeface="微軟正黑體" panose="020B0604030504040204" pitchFamily="34" charset="-120"/>
          </a:endParaRPr>
        </a:p>
      </dsp:txBody>
      <dsp:txXfrm>
        <a:off x="2636810" y="1545528"/>
        <a:ext cx="340146" cy="341062"/>
      </dsp:txXfrm>
    </dsp:sp>
    <dsp:sp modelId="{E2E4EE34-AAD5-4DFD-A942-2A2075D4342E}">
      <dsp:nvSpPr>
        <dsp:cNvPr id="0" name=""/>
        <dsp:cNvSpPr/>
      </dsp:nvSpPr>
      <dsp:spPr>
        <a:xfrm>
          <a:off x="3351942" y="1028432"/>
          <a:ext cx="2292090" cy="1375254"/>
        </a:xfrm>
        <a:prstGeom prst="roundRect">
          <a:avLst>
            <a:gd name="adj" fmla="val 1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TW" sz="1400" b="1" kern="1200" dirty="0">
              <a:solidFill>
                <a:schemeClr val="tx1"/>
              </a:solidFill>
              <a:latin typeface="微軟正黑體" panose="020B0604030504040204" pitchFamily="34" charset="-120"/>
              <a:ea typeface="微軟正黑體" panose="020B0604030504040204" pitchFamily="34" charset="-120"/>
            </a:rPr>
            <a:t>不按實習單位規定請假達三次</a:t>
          </a:r>
          <a:r>
            <a:rPr lang="en-US" sz="1400" b="1" kern="1200" dirty="0">
              <a:solidFill>
                <a:schemeClr val="tx1"/>
              </a:solidFill>
              <a:latin typeface="微軟正黑體" panose="020B0604030504040204" pitchFamily="34" charset="-120"/>
              <a:ea typeface="微軟正黑體" panose="020B0604030504040204" pitchFamily="34" charset="-120"/>
            </a:rPr>
            <a:t>(</a:t>
          </a:r>
          <a:r>
            <a:rPr lang="zh-TW" sz="1400" b="1" kern="1200" dirty="0">
              <a:solidFill>
                <a:schemeClr val="tx1"/>
              </a:solidFill>
              <a:latin typeface="微軟正黑體" panose="020B0604030504040204" pitchFamily="34" charset="-120"/>
              <a:ea typeface="微軟正黑體" panose="020B0604030504040204" pitchFamily="34" charset="-120"/>
            </a:rPr>
            <a:t>含</a:t>
          </a:r>
          <a:r>
            <a:rPr lang="en-US" sz="1400" b="1" kern="1200" dirty="0">
              <a:solidFill>
                <a:schemeClr val="tx1"/>
              </a:solidFill>
              <a:latin typeface="微軟正黑體" panose="020B0604030504040204" pitchFamily="34" charset="-120"/>
              <a:ea typeface="微軟正黑體" panose="020B0604030504040204" pitchFamily="34" charset="-120"/>
            </a:rPr>
            <a:t>)</a:t>
          </a:r>
          <a:r>
            <a:rPr lang="zh-TW" sz="1400" b="1" kern="1200" dirty="0">
              <a:solidFill>
                <a:schemeClr val="tx1"/>
              </a:solidFill>
              <a:latin typeface="微軟正黑體" panose="020B0604030504040204" pitchFamily="34" charset="-120"/>
              <a:ea typeface="微軟正黑體" panose="020B0604030504040204" pitchFamily="34" charset="-120"/>
            </a:rPr>
            <a:t>以上者</a:t>
          </a:r>
        </a:p>
      </dsp:txBody>
      <dsp:txXfrm>
        <a:off x="3392222" y="1068712"/>
        <a:ext cx="2211530" cy="1294694"/>
      </dsp:txXfrm>
    </dsp:sp>
    <dsp:sp modelId="{BADF9D6F-22A8-4E3A-B059-B6E36E94F96B}">
      <dsp:nvSpPr>
        <dsp:cNvPr id="0" name=""/>
        <dsp:cNvSpPr/>
      </dsp:nvSpPr>
      <dsp:spPr>
        <a:xfrm>
          <a:off x="5845737" y="1431840"/>
          <a:ext cx="485923" cy="568438"/>
        </a:xfrm>
        <a:prstGeom prst="rightArrow">
          <a:avLst>
            <a:gd name="adj1" fmla="val 60000"/>
            <a:gd name="adj2" fmla="val 50000"/>
          </a:avLst>
        </a:prstGeom>
        <a:solidFill>
          <a:schemeClr val="accent3">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zh-TW" altLang="en-US" sz="1050" kern="1200">
            <a:latin typeface="微軟正黑體" panose="020B0604030504040204" pitchFamily="34" charset="-120"/>
            <a:ea typeface="微軟正黑體" panose="020B0604030504040204" pitchFamily="34" charset="-120"/>
          </a:endParaRPr>
        </a:p>
      </dsp:txBody>
      <dsp:txXfrm>
        <a:off x="5845737" y="1545528"/>
        <a:ext cx="340146" cy="341062"/>
      </dsp:txXfrm>
    </dsp:sp>
    <dsp:sp modelId="{F1A5EEA6-9D89-46CB-AF00-74C220D727C0}">
      <dsp:nvSpPr>
        <dsp:cNvPr id="0" name=""/>
        <dsp:cNvSpPr/>
      </dsp:nvSpPr>
      <dsp:spPr>
        <a:xfrm>
          <a:off x="6560869" y="1028432"/>
          <a:ext cx="2292090" cy="1375254"/>
        </a:xfrm>
        <a:prstGeom prst="roundRect">
          <a:avLst>
            <a:gd name="adj" fmla="val 1000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TW" sz="1400" b="1" kern="1200" dirty="0">
              <a:solidFill>
                <a:schemeClr val="tx1"/>
              </a:solidFill>
              <a:latin typeface="微軟正黑體" panose="020B0604030504040204" pitchFamily="34" charset="-120"/>
              <a:ea typeface="微軟正黑體" panose="020B0604030504040204" pitchFamily="34" charset="-120"/>
            </a:rPr>
            <a:t>連續三天</a:t>
          </a:r>
          <a:r>
            <a:rPr lang="en-US" sz="1400" b="1" kern="1200" dirty="0">
              <a:solidFill>
                <a:schemeClr val="tx1"/>
              </a:solidFill>
              <a:latin typeface="微軟正黑體" panose="020B0604030504040204" pitchFamily="34" charset="-120"/>
              <a:ea typeface="微軟正黑體" panose="020B0604030504040204" pitchFamily="34" charset="-120"/>
            </a:rPr>
            <a:t>(</a:t>
          </a:r>
          <a:r>
            <a:rPr lang="zh-TW" sz="1400" b="1" kern="1200" dirty="0">
              <a:solidFill>
                <a:schemeClr val="tx1"/>
              </a:solidFill>
              <a:latin typeface="微軟正黑體" panose="020B0604030504040204" pitchFamily="34" charset="-120"/>
              <a:ea typeface="微軟正黑體" panose="020B0604030504040204" pitchFamily="34" charset="-120"/>
            </a:rPr>
            <a:t>含</a:t>
          </a:r>
          <a:r>
            <a:rPr lang="en-US" sz="1400" b="1" kern="1200" dirty="0">
              <a:solidFill>
                <a:schemeClr val="tx1"/>
              </a:solidFill>
              <a:latin typeface="微軟正黑體" panose="020B0604030504040204" pitchFamily="34" charset="-120"/>
              <a:ea typeface="微軟正黑體" panose="020B0604030504040204" pitchFamily="34" charset="-120"/>
            </a:rPr>
            <a:t>)</a:t>
          </a:r>
          <a:r>
            <a:rPr lang="zh-TW" sz="1400" b="1" kern="1200" dirty="0">
              <a:solidFill>
                <a:schemeClr val="tx1"/>
              </a:solidFill>
              <a:latin typeface="微軟正黑體" panose="020B0604030504040204" pitchFamily="34" charset="-120"/>
              <a:ea typeface="微軟正黑體" panose="020B0604030504040204" pitchFamily="34" charset="-120"/>
            </a:rPr>
            <a:t>以上未依公司規定辦理請假，而不到班者</a:t>
          </a:r>
        </a:p>
      </dsp:txBody>
      <dsp:txXfrm>
        <a:off x="6601149" y="1068712"/>
        <a:ext cx="2211530" cy="1294694"/>
      </dsp:txXfrm>
    </dsp:sp>
    <dsp:sp modelId="{4A1CA00F-4D5D-4949-B0DB-B4BC43D36C16}">
      <dsp:nvSpPr>
        <dsp:cNvPr id="0" name=""/>
        <dsp:cNvSpPr/>
      </dsp:nvSpPr>
      <dsp:spPr>
        <a:xfrm rot="5400000">
          <a:off x="7431718" y="2623129"/>
          <a:ext cx="550393" cy="568438"/>
        </a:xfrm>
        <a:prstGeom prst="rightArrow">
          <a:avLst>
            <a:gd name="adj1" fmla="val 60000"/>
            <a:gd name="adj2" fmla="val 50000"/>
          </a:avLst>
        </a:prstGeom>
        <a:solidFill>
          <a:schemeClr val="accent4">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zh-TW" altLang="en-US" sz="1050" kern="1200">
            <a:latin typeface="微軟正黑體" panose="020B0604030504040204" pitchFamily="34" charset="-120"/>
            <a:ea typeface="微軟正黑體" panose="020B0604030504040204" pitchFamily="34" charset="-120"/>
          </a:endParaRPr>
        </a:p>
      </dsp:txBody>
      <dsp:txXfrm rot="-5400000">
        <a:off x="7536383" y="2632152"/>
        <a:ext cx="341062" cy="385275"/>
      </dsp:txXfrm>
    </dsp:sp>
    <dsp:sp modelId="{E32C7A0B-FAAA-4D03-BED3-B31A69D7C63C}">
      <dsp:nvSpPr>
        <dsp:cNvPr id="0" name=""/>
        <dsp:cNvSpPr/>
      </dsp:nvSpPr>
      <dsp:spPr>
        <a:xfrm>
          <a:off x="6560869" y="3442164"/>
          <a:ext cx="2292090" cy="1375254"/>
        </a:xfrm>
        <a:prstGeom prst="roundRect">
          <a:avLst>
            <a:gd name="adj" fmla="val 1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TW" altLang="en-US" sz="1400" b="1" kern="1200" dirty="0">
              <a:solidFill>
                <a:schemeClr val="tx1"/>
              </a:solidFill>
              <a:latin typeface="微軟正黑體" panose="020B0604030504040204" pitchFamily="34" charset="-120"/>
              <a:ea typeface="微軟正黑體" panose="020B0604030504040204" pitchFamily="34" charset="-120"/>
            </a:rPr>
            <a:t>經醫師證明，不宜繼續實習者</a:t>
          </a:r>
        </a:p>
      </dsp:txBody>
      <dsp:txXfrm>
        <a:off x="6601149" y="3482444"/>
        <a:ext cx="2211530" cy="1294694"/>
      </dsp:txXfrm>
    </dsp:sp>
    <dsp:sp modelId="{B106EF54-C888-42AC-9593-AFC2E1D0C8E5}">
      <dsp:nvSpPr>
        <dsp:cNvPr id="0" name=""/>
        <dsp:cNvSpPr/>
      </dsp:nvSpPr>
      <dsp:spPr>
        <a:xfrm rot="10800000">
          <a:off x="5873242" y="3845572"/>
          <a:ext cx="485923" cy="568438"/>
        </a:xfrm>
        <a:prstGeom prst="rightArrow">
          <a:avLst>
            <a:gd name="adj1" fmla="val 60000"/>
            <a:gd name="adj2" fmla="val 50000"/>
          </a:avLst>
        </a:prstGeom>
        <a:solidFill>
          <a:schemeClr val="accent5">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zh-TW" altLang="en-US" sz="1050" kern="1200">
            <a:latin typeface="微軟正黑體" panose="020B0604030504040204" pitchFamily="34" charset="-120"/>
            <a:ea typeface="微軟正黑體" panose="020B0604030504040204" pitchFamily="34" charset="-120"/>
          </a:endParaRPr>
        </a:p>
      </dsp:txBody>
      <dsp:txXfrm rot="10800000">
        <a:off x="6019019" y="3959260"/>
        <a:ext cx="340146" cy="341062"/>
      </dsp:txXfrm>
    </dsp:sp>
    <dsp:sp modelId="{5A79790F-9310-4FBD-A3B5-177754A3FD73}">
      <dsp:nvSpPr>
        <dsp:cNvPr id="0" name=""/>
        <dsp:cNvSpPr/>
      </dsp:nvSpPr>
      <dsp:spPr>
        <a:xfrm>
          <a:off x="3351942" y="3442164"/>
          <a:ext cx="2292090" cy="1375254"/>
        </a:xfrm>
        <a:prstGeom prst="roundRect">
          <a:avLst>
            <a:gd name="adj" fmla="val 10000"/>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TW" altLang="en-US" sz="1400" b="1" kern="1200" dirty="0">
              <a:solidFill>
                <a:schemeClr val="tx1"/>
              </a:solidFill>
              <a:latin typeface="微軟正黑體" panose="020B0604030504040204" pitchFamily="34" charset="-120"/>
              <a:ea typeface="微軟正黑體" panose="020B0604030504040204" pitchFamily="34" charset="-120"/>
            </a:rPr>
            <a:t>違反校規情節嚴重，經學校決議退學者</a:t>
          </a:r>
        </a:p>
      </dsp:txBody>
      <dsp:txXfrm>
        <a:off x="3392222" y="3482444"/>
        <a:ext cx="2211530" cy="1294694"/>
      </dsp:txXfrm>
    </dsp:sp>
    <dsp:sp modelId="{EE506B37-C0EE-4CB8-91B1-BCC15E75DA1B}">
      <dsp:nvSpPr>
        <dsp:cNvPr id="0" name=""/>
        <dsp:cNvSpPr/>
      </dsp:nvSpPr>
      <dsp:spPr>
        <a:xfrm rot="10800000">
          <a:off x="2664315" y="3845572"/>
          <a:ext cx="485923" cy="568438"/>
        </a:xfrm>
        <a:prstGeom prst="rightArrow">
          <a:avLst>
            <a:gd name="adj1" fmla="val 60000"/>
            <a:gd name="adj2" fmla="val 50000"/>
          </a:avLst>
        </a:prstGeom>
        <a:solidFill>
          <a:schemeClr val="accent6">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zh-TW" altLang="en-US" sz="1050" kern="1200">
            <a:latin typeface="微軟正黑體" panose="020B0604030504040204" pitchFamily="34" charset="-120"/>
            <a:ea typeface="微軟正黑體" panose="020B0604030504040204" pitchFamily="34" charset="-120"/>
          </a:endParaRPr>
        </a:p>
      </dsp:txBody>
      <dsp:txXfrm rot="10800000">
        <a:off x="2810092" y="3959260"/>
        <a:ext cx="340146" cy="341062"/>
      </dsp:txXfrm>
    </dsp:sp>
    <dsp:sp modelId="{A1A1B12F-0226-4BF2-BB4D-A37B0F0530E8}">
      <dsp:nvSpPr>
        <dsp:cNvPr id="0" name=""/>
        <dsp:cNvSpPr/>
      </dsp:nvSpPr>
      <dsp:spPr>
        <a:xfrm>
          <a:off x="143016" y="3442164"/>
          <a:ext cx="2292090" cy="1375254"/>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TW" altLang="en-US" sz="1400" b="1" kern="1200" dirty="0">
              <a:solidFill>
                <a:schemeClr val="tx1"/>
              </a:solidFill>
              <a:latin typeface="微軟正黑體" panose="020B0604030504040204" pitchFamily="34" charset="-120"/>
              <a:ea typeface="微軟正黑體" panose="020B0604030504040204" pitchFamily="34" charset="-120"/>
            </a:rPr>
            <a:t>其他因重大原因而經實習委員會認定無法繼續實習者</a:t>
          </a:r>
        </a:p>
      </dsp:txBody>
      <dsp:txXfrm>
        <a:off x="183296" y="3482444"/>
        <a:ext cx="2211530" cy="1294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9E9B43-A613-4D93-9B2B-3A176E069ABD}">
      <dsp:nvSpPr>
        <dsp:cNvPr id="0" name=""/>
        <dsp:cNvSpPr/>
      </dsp:nvSpPr>
      <dsp:spPr>
        <a:xfrm>
          <a:off x="2803738" y="810998"/>
          <a:ext cx="450611" cy="91440"/>
        </a:xfrm>
        <a:custGeom>
          <a:avLst/>
          <a:gdLst/>
          <a:ahLst/>
          <a:cxnLst/>
          <a:rect l="0" t="0" r="0" b="0"/>
          <a:pathLst>
            <a:path>
              <a:moveTo>
                <a:pt x="0" y="45720"/>
              </a:moveTo>
              <a:lnTo>
                <a:pt x="242405" y="45720"/>
              </a:lnTo>
              <a:lnTo>
                <a:pt x="242405" y="108633"/>
              </a:lnTo>
              <a:lnTo>
                <a:pt x="450611" y="108633"/>
              </a:lnTo>
            </a:path>
          </a:pathLst>
        </a:custGeom>
        <a:noFill/>
        <a:ln w="25400" cap="flat" cmpd="sng" algn="in">
          <a:solidFill>
            <a:scrgbClr r="0" g="0" b="0"/>
          </a:solidFill>
          <a:prstDash val="solid"/>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600200">
            <a:lnSpc>
              <a:spcPct val="90000"/>
            </a:lnSpc>
            <a:spcBef>
              <a:spcPct val="0"/>
            </a:spcBef>
            <a:spcAft>
              <a:spcPct val="35000"/>
            </a:spcAft>
            <a:buNone/>
          </a:pPr>
          <a:endParaRPr lang="zh-TW" altLang="en-US" sz="3600" kern="1200">
            <a:latin typeface="+mj-lt"/>
            <a:ea typeface="微軟正黑體" panose="020B0604030504040204" pitchFamily="34" charset="-120"/>
          </a:endParaRPr>
        </a:p>
      </dsp:txBody>
      <dsp:txXfrm>
        <a:off x="3016911" y="854230"/>
        <a:ext cx="24265" cy="4975"/>
      </dsp:txXfrm>
    </dsp:sp>
    <dsp:sp modelId="{0A74E3F2-D467-4AAD-A025-BB946199A58D}">
      <dsp:nvSpPr>
        <dsp:cNvPr id="0" name=""/>
        <dsp:cNvSpPr/>
      </dsp:nvSpPr>
      <dsp:spPr>
        <a:xfrm>
          <a:off x="644439" y="208388"/>
          <a:ext cx="2161098" cy="1296659"/>
        </a:xfrm>
        <a:prstGeom prst="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tx1"/>
              </a:solidFill>
              <a:latin typeface="+mj-lt"/>
              <a:ea typeface="微軟正黑體" panose="020B0604030504040204" pitchFamily="34" charset="-120"/>
            </a:rPr>
            <a:t>一學年實習</a:t>
          </a:r>
          <a:r>
            <a:rPr lang="en-US" sz="1800" b="1" kern="1200" dirty="0">
              <a:solidFill>
                <a:schemeClr val="tx1"/>
              </a:solidFill>
              <a:latin typeface="+mj-lt"/>
              <a:ea typeface="微軟正黑體" panose="020B0604030504040204" pitchFamily="34" charset="-120"/>
            </a:rPr>
            <a:t> </a:t>
          </a:r>
          <a:r>
            <a:rPr lang="en-US" altLang="zh-TW" sz="1800" b="1" kern="1200" dirty="0">
              <a:solidFill>
                <a:schemeClr val="tx1"/>
              </a:solidFill>
              <a:latin typeface="+mj-lt"/>
              <a:ea typeface="微軟正黑體" panose="020B0604030504040204" pitchFamily="34" charset="-120"/>
            </a:rPr>
            <a:t>115/8/1</a:t>
          </a:r>
          <a:r>
            <a:rPr lang="en-US" sz="1800" b="1" kern="1200" dirty="0">
              <a:solidFill>
                <a:schemeClr val="tx1"/>
              </a:solidFill>
              <a:latin typeface="+mj-lt"/>
              <a:ea typeface="微軟正黑體" panose="020B0604030504040204" pitchFamily="34" charset="-120"/>
            </a:rPr>
            <a:t>~</a:t>
          </a:r>
          <a:r>
            <a:rPr lang="en-US" altLang="zh-TW" sz="1800" b="1" kern="1200" dirty="0">
              <a:solidFill>
                <a:schemeClr val="tx1"/>
              </a:solidFill>
              <a:latin typeface="+mj-lt"/>
              <a:ea typeface="微軟正黑體" panose="020B0604030504040204" pitchFamily="34" charset="-120"/>
            </a:rPr>
            <a:t>116/5/31</a:t>
          </a:r>
        </a:p>
        <a:p>
          <a:pPr marL="0" lvl="0" indent="0" algn="ctr" defTabSz="800100">
            <a:lnSpc>
              <a:spcPct val="90000"/>
            </a:lnSpc>
            <a:spcBef>
              <a:spcPct val="0"/>
            </a:spcBef>
            <a:spcAft>
              <a:spcPct val="35000"/>
            </a:spcAft>
            <a:buNone/>
          </a:pPr>
          <a:r>
            <a:rPr lang="en-US" altLang="zh-TW" sz="1800" b="1" kern="1200" dirty="0">
              <a:solidFill>
                <a:srgbClr val="FF0000"/>
              </a:solidFill>
              <a:latin typeface="+mj-lt"/>
              <a:ea typeface="微軟正黑體" panose="020B0604030504040204" pitchFamily="34" charset="-120"/>
            </a:rPr>
            <a:t>(</a:t>
          </a:r>
          <a:r>
            <a:rPr lang="zh-TW" altLang="en-US" sz="1800" b="1" kern="1200" dirty="0">
              <a:solidFill>
                <a:srgbClr val="FF0000"/>
              </a:solidFill>
              <a:latin typeface="+mj-lt"/>
              <a:ea typeface="微軟正黑體" panose="020B0604030504040204" pitchFamily="34" charset="-120"/>
            </a:rPr>
            <a:t>依合約時間而定</a:t>
          </a:r>
          <a:r>
            <a:rPr lang="en-US" altLang="zh-TW" sz="1800" b="1" kern="1200" dirty="0">
              <a:solidFill>
                <a:srgbClr val="FF0000"/>
              </a:solidFill>
              <a:latin typeface="+mj-lt"/>
              <a:ea typeface="微軟正黑體" panose="020B0604030504040204" pitchFamily="34" charset="-120"/>
            </a:rPr>
            <a:t>)</a:t>
          </a:r>
          <a:endParaRPr lang="zh-TW" sz="1800" b="1" kern="1200" dirty="0">
            <a:solidFill>
              <a:srgbClr val="FF0000"/>
            </a:solidFill>
            <a:latin typeface="+mj-lt"/>
            <a:ea typeface="微軟正黑體" panose="020B0604030504040204" pitchFamily="34" charset="-120"/>
          </a:endParaRPr>
        </a:p>
      </dsp:txBody>
      <dsp:txXfrm>
        <a:off x="644439" y="208388"/>
        <a:ext cx="2161098" cy="1296659"/>
      </dsp:txXfrm>
    </dsp:sp>
    <dsp:sp modelId="{44236C4D-447C-4BB2-8D42-2BD4D7673595}">
      <dsp:nvSpPr>
        <dsp:cNvPr id="0" name=""/>
        <dsp:cNvSpPr/>
      </dsp:nvSpPr>
      <dsp:spPr>
        <a:xfrm>
          <a:off x="5446048" y="810998"/>
          <a:ext cx="450611" cy="91440"/>
        </a:xfrm>
        <a:custGeom>
          <a:avLst/>
          <a:gdLst/>
          <a:ahLst/>
          <a:cxnLst/>
          <a:rect l="0" t="0" r="0" b="0"/>
          <a:pathLst>
            <a:path>
              <a:moveTo>
                <a:pt x="0" y="108633"/>
              </a:moveTo>
              <a:lnTo>
                <a:pt x="242405" y="108633"/>
              </a:lnTo>
              <a:lnTo>
                <a:pt x="242405" y="45720"/>
              </a:lnTo>
              <a:lnTo>
                <a:pt x="450611" y="45720"/>
              </a:lnTo>
            </a:path>
          </a:pathLst>
        </a:custGeom>
        <a:noFill/>
        <a:ln w="25400" cap="flat" cmpd="sng" algn="in">
          <a:solidFill>
            <a:scrgbClr r="0" g="0" b="0"/>
          </a:solidFill>
          <a:prstDash val="solid"/>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latin typeface="+mj-lt"/>
            <a:ea typeface="微軟正黑體" panose="020B0604030504040204" pitchFamily="34" charset="-120"/>
          </a:endParaRPr>
        </a:p>
      </dsp:txBody>
      <dsp:txXfrm>
        <a:off x="5659222" y="854230"/>
        <a:ext cx="24265" cy="4975"/>
      </dsp:txXfrm>
    </dsp:sp>
    <dsp:sp modelId="{1BDF7534-A65C-44E6-A181-335CC248A952}">
      <dsp:nvSpPr>
        <dsp:cNvPr id="0" name=""/>
        <dsp:cNvSpPr/>
      </dsp:nvSpPr>
      <dsp:spPr>
        <a:xfrm>
          <a:off x="3286750" y="271302"/>
          <a:ext cx="2161098" cy="1296659"/>
        </a:xfrm>
        <a:prstGeom prst="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zh-TW" sz="1800" b="1" kern="1200" dirty="0">
              <a:solidFill>
                <a:srgbClr val="FFFF00"/>
              </a:solidFill>
              <a:latin typeface="+mj-lt"/>
              <a:ea typeface="微軟正黑體" panose="020B0604030504040204" pitchFamily="34" charset="-120"/>
            </a:rPr>
            <a:t>上學期</a:t>
          </a:r>
          <a:r>
            <a:rPr lang="en-US" altLang="zh-TW" sz="1800" b="1" kern="1200" dirty="0">
              <a:solidFill>
                <a:srgbClr val="FFFF00"/>
              </a:solidFill>
              <a:latin typeface="+mj-lt"/>
              <a:ea typeface="微軟正黑體" panose="020B0604030504040204" pitchFamily="34" charset="-120"/>
            </a:rPr>
            <a:t>:</a:t>
          </a:r>
          <a:r>
            <a:rPr lang="zh-TW" altLang="en-US" sz="1800" b="1" kern="1200" dirty="0">
              <a:solidFill>
                <a:srgbClr val="FFFF00"/>
              </a:solidFill>
              <a:latin typeface="+mj-lt"/>
              <a:ea typeface="微軟正黑體" panose="020B0604030504040204" pitchFamily="34" charset="-120"/>
            </a:rPr>
            <a:t> </a:t>
          </a:r>
          <a:r>
            <a:rPr lang="en-US" altLang="zh-TW" sz="1800" b="1" kern="1200" dirty="0">
              <a:solidFill>
                <a:schemeClr val="tx1"/>
              </a:solidFill>
              <a:latin typeface="+mj-lt"/>
              <a:ea typeface="微軟正黑體" panose="020B0604030504040204" pitchFamily="34" charset="-120"/>
            </a:rPr>
            <a:t>115/8/1~115/12/31</a:t>
          </a:r>
        </a:p>
        <a:p>
          <a:pPr marL="0" lvl="0" indent="0" algn="ctr" defTabSz="800100">
            <a:lnSpc>
              <a:spcPct val="90000"/>
            </a:lnSpc>
            <a:spcBef>
              <a:spcPct val="0"/>
            </a:spcBef>
            <a:spcAft>
              <a:spcPct val="35000"/>
            </a:spcAft>
            <a:buNone/>
          </a:pPr>
          <a:r>
            <a:rPr lang="zh-TW" sz="1800" b="1" kern="1200" dirty="0">
              <a:solidFill>
                <a:srgbClr val="FFFF00"/>
              </a:solidFill>
              <a:latin typeface="+mj-lt"/>
              <a:ea typeface="微軟正黑體" panose="020B0604030504040204" pitchFamily="34" charset="-120"/>
            </a:rPr>
            <a:t>下學期</a:t>
          </a:r>
          <a:r>
            <a:rPr lang="en-US" altLang="zh-TW" sz="1800" b="1" kern="1200" dirty="0">
              <a:solidFill>
                <a:srgbClr val="FFFF00"/>
              </a:solidFill>
              <a:latin typeface="+mj-lt"/>
              <a:ea typeface="微軟正黑體" panose="020B0604030504040204" pitchFamily="34" charset="-120"/>
            </a:rPr>
            <a:t>:</a:t>
          </a:r>
          <a:r>
            <a:rPr lang="zh-TW" altLang="en-US" sz="1800" b="1" kern="1200" dirty="0">
              <a:solidFill>
                <a:srgbClr val="FFFF00"/>
              </a:solidFill>
              <a:latin typeface="+mj-lt"/>
              <a:ea typeface="微軟正黑體" panose="020B0604030504040204" pitchFamily="34" charset="-120"/>
            </a:rPr>
            <a:t> </a:t>
          </a:r>
          <a:r>
            <a:rPr lang="en-US" sz="1800" b="1" kern="1200" dirty="0">
              <a:solidFill>
                <a:schemeClr val="tx1"/>
              </a:solidFill>
              <a:latin typeface="+mj-lt"/>
              <a:ea typeface="微軟正黑體" panose="020B0604030504040204" pitchFamily="34" charset="-120"/>
            </a:rPr>
            <a:t>11</a:t>
          </a:r>
          <a:r>
            <a:rPr lang="en-US" altLang="zh-TW" sz="1800" b="1" kern="1200" dirty="0">
              <a:solidFill>
                <a:schemeClr val="tx1"/>
              </a:solidFill>
              <a:latin typeface="+mj-lt"/>
              <a:ea typeface="微軟正黑體" panose="020B0604030504040204" pitchFamily="34" charset="-120"/>
            </a:rPr>
            <a:t>6/1/1</a:t>
          </a:r>
          <a:r>
            <a:rPr lang="en-US" sz="1800" b="1" kern="1200" dirty="0">
              <a:solidFill>
                <a:schemeClr val="tx1"/>
              </a:solidFill>
              <a:latin typeface="+mj-lt"/>
              <a:ea typeface="微軟正黑體" panose="020B0604030504040204" pitchFamily="34" charset="-120"/>
            </a:rPr>
            <a:t>~</a:t>
          </a:r>
          <a:r>
            <a:rPr lang="en-US" altLang="zh-TW" sz="1800" b="1" kern="1200" dirty="0">
              <a:solidFill>
                <a:schemeClr val="tx1"/>
              </a:solidFill>
              <a:latin typeface="+mj-lt"/>
              <a:ea typeface="微軟正黑體" panose="020B0604030504040204" pitchFamily="34" charset="-120"/>
            </a:rPr>
            <a:t>116/5/31</a:t>
          </a:r>
          <a:endParaRPr lang="zh-TW" sz="1800" b="1" kern="1200" dirty="0">
            <a:solidFill>
              <a:schemeClr val="tx1"/>
            </a:solidFill>
            <a:latin typeface="+mj-lt"/>
            <a:ea typeface="微軟正黑體" panose="020B0604030504040204" pitchFamily="34" charset="-120"/>
          </a:endParaRPr>
        </a:p>
      </dsp:txBody>
      <dsp:txXfrm>
        <a:off x="3286750" y="271302"/>
        <a:ext cx="2161098" cy="1296659"/>
      </dsp:txXfrm>
    </dsp:sp>
    <dsp:sp modelId="{79FE1A49-35AF-45A9-9384-A5E4138AF6A8}">
      <dsp:nvSpPr>
        <dsp:cNvPr id="0" name=""/>
        <dsp:cNvSpPr/>
      </dsp:nvSpPr>
      <dsp:spPr>
        <a:xfrm>
          <a:off x="1820671" y="1503247"/>
          <a:ext cx="5188938" cy="245372"/>
        </a:xfrm>
        <a:custGeom>
          <a:avLst/>
          <a:gdLst/>
          <a:ahLst/>
          <a:cxnLst/>
          <a:rect l="0" t="0" r="0" b="0"/>
          <a:pathLst>
            <a:path>
              <a:moveTo>
                <a:pt x="5188938" y="0"/>
              </a:moveTo>
              <a:lnTo>
                <a:pt x="5188938" y="139786"/>
              </a:lnTo>
              <a:lnTo>
                <a:pt x="0" y="139786"/>
              </a:lnTo>
              <a:lnTo>
                <a:pt x="0" y="245372"/>
              </a:lnTo>
            </a:path>
          </a:pathLst>
        </a:custGeom>
        <a:noFill/>
        <a:ln w="25400" cap="flat" cmpd="sng" algn="in">
          <a:solidFill>
            <a:scrgbClr r="0" g="0" b="0"/>
          </a:solidFill>
          <a:prstDash val="solid"/>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600200">
            <a:lnSpc>
              <a:spcPct val="90000"/>
            </a:lnSpc>
            <a:spcBef>
              <a:spcPct val="0"/>
            </a:spcBef>
            <a:spcAft>
              <a:spcPct val="35000"/>
            </a:spcAft>
            <a:buNone/>
          </a:pPr>
          <a:endParaRPr lang="zh-TW" altLang="en-US" sz="3600" kern="1200">
            <a:latin typeface="+mj-lt"/>
            <a:ea typeface="微軟正黑體" panose="020B0604030504040204" pitchFamily="34" charset="-120"/>
          </a:endParaRPr>
        </a:p>
      </dsp:txBody>
      <dsp:txXfrm>
        <a:off x="4285234" y="1623446"/>
        <a:ext cx="259813" cy="4975"/>
      </dsp:txXfrm>
    </dsp:sp>
    <dsp:sp modelId="{D372032A-3251-41B9-A4DB-5CF7148F0BCE}">
      <dsp:nvSpPr>
        <dsp:cNvPr id="0" name=""/>
        <dsp:cNvSpPr/>
      </dsp:nvSpPr>
      <dsp:spPr>
        <a:xfrm>
          <a:off x="5929060" y="208388"/>
          <a:ext cx="2161098" cy="1296659"/>
        </a:xfrm>
        <a:prstGeom prst="rect">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ts val="0"/>
            </a:spcAft>
            <a:buNone/>
          </a:pPr>
          <a:r>
            <a:rPr lang="zh-TW" sz="2000" b="1" kern="1200" dirty="0">
              <a:solidFill>
                <a:schemeClr val="tx1"/>
              </a:solidFill>
              <a:latin typeface="+mj-lt"/>
              <a:ea typeface="微軟正黑體" panose="020B0604030504040204" pitchFamily="34" charset="-120"/>
            </a:rPr>
            <a:t>實習時數：</a:t>
          </a:r>
          <a:endParaRPr lang="en-US" altLang="zh-TW" sz="2000" b="1" kern="1200" dirty="0">
            <a:solidFill>
              <a:schemeClr val="tx1"/>
            </a:solidFill>
            <a:latin typeface="+mj-lt"/>
            <a:ea typeface="微軟正黑體" panose="020B0604030504040204" pitchFamily="34" charset="-120"/>
          </a:endParaRPr>
        </a:p>
        <a:p>
          <a:pPr marL="0" lvl="0" indent="0" algn="ctr" defTabSz="889000">
            <a:lnSpc>
              <a:spcPct val="90000"/>
            </a:lnSpc>
            <a:spcBef>
              <a:spcPct val="0"/>
            </a:spcBef>
            <a:spcAft>
              <a:spcPts val="0"/>
            </a:spcAft>
            <a:buNone/>
          </a:pPr>
          <a:r>
            <a:rPr lang="zh-TW" altLang="en-US" sz="2000" b="1" kern="1200" dirty="0">
              <a:solidFill>
                <a:srgbClr val="FF0000"/>
              </a:solidFill>
              <a:latin typeface="+mj-lt"/>
              <a:ea typeface="微軟正黑體" panose="020B0604030504040204" pitchFamily="34" charset="-120"/>
            </a:rPr>
            <a:t>每</a:t>
          </a:r>
          <a:r>
            <a:rPr lang="zh-TW" sz="2000" b="1" kern="1200" dirty="0">
              <a:solidFill>
                <a:srgbClr val="FF0000"/>
              </a:solidFill>
              <a:latin typeface="+mj-lt"/>
              <a:ea typeface="微軟正黑體" panose="020B0604030504040204" pitchFamily="34" charset="-120"/>
            </a:rPr>
            <a:t>學期</a:t>
          </a:r>
          <a:r>
            <a:rPr lang="en-US" sz="2000" b="1" kern="1200" dirty="0">
              <a:solidFill>
                <a:srgbClr val="FF0000"/>
              </a:solidFill>
              <a:latin typeface="+mj-lt"/>
              <a:ea typeface="微軟正黑體" panose="020B0604030504040204" pitchFamily="34" charset="-120"/>
            </a:rPr>
            <a:t>648</a:t>
          </a:r>
          <a:r>
            <a:rPr lang="zh-TW" sz="2000" b="1" kern="1200" dirty="0">
              <a:solidFill>
                <a:srgbClr val="FF0000"/>
              </a:solidFill>
              <a:latin typeface="+mj-lt"/>
              <a:ea typeface="微軟正黑體" panose="020B0604030504040204" pitchFamily="34" charset="-120"/>
            </a:rPr>
            <a:t>小時</a:t>
          </a:r>
          <a:br>
            <a:rPr lang="en-US" altLang="zh-TW" sz="2000" b="1" kern="1200" dirty="0">
              <a:solidFill>
                <a:srgbClr val="FF0000"/>
              </a:solidFill>
              <a:latin typeface="+mj-lt"/>
              <a:ea typeface="微軟正黑體" panose="020B0604030504040204" pitchFamily="34" charset="-120"/>
            </a:rPr>
          </a:br>
          <a:r>
            <a:rPr lang="zh-TW" altLang="en-US" sz="2000" b="1" kern="1200" dirty="0">
              <a:solidFill>
                <a:srgbClr val="FF0000"/>
              </a:solidFill>
              <a:latin typeface="+mj-lt"/>
              <a:ea typeface="微軟正黑體" panose="020B0604030504040204" pitchFamily="34" charset="-120"/>
            </a:rPr>
            <a:t>以上，不超過</a:t>
          </a:r>
          <a:r>
            <a:rPr lang="en-US" altLang="zh-TW" sz="2000" b="1" kern="1200" dirty="0">
              <a:solidFill>
                <a:srgbClr val="FF0000"/>
              </a:solidFill>
              <a:latin typeface="+mj-lt"/>
              <a:ea typeface="微軟正黑體" panose="020B0604030504040204" pitchFamily="34" charset="-120"/>
            </a:rPr>
            <a:t>720</a:t>
          </a:r>
          <a:r>
            <a:rPr lang="zh-TW" altLang="en-US" sz="2000" b="1" kern="1200" dirty="0">
              <a:solidFill>
                <a:srgbClr val="FF0000"/>
              </a:solidFill>
              <a:latin typeface="+mj-lt"/>
              <a:ea typeface="微軟正黑體" panose="020B0604030504040204" pitchFamily="34" charset="-120"/>
            </a:rPr>
            <a:t>小時</a:t>
          </a:r>
          <a:endParaRPr lang="en-US" altLang="zh-TW" sz="2000" b="1" kern="1200" dirty="0">
            <a:solidFill>
              <a:srgbClr val="FF0000"/>
            </a:solidFill>
            <a:latin typeface="+mj-lt"/>
            <a:ea typeface="微軟正黑體" panose="020B0604030504040204" pitchFamily="34" charset="-120"/>
          </a:endParaRPr>
        </a:p>
      </dsp:txBody>
      <dsp:txXfrm>
        <a:off x="5929060" y="208388"/>
        <a:ext cx="2161098" cy="1296659"/>
      </dsp:txXfrm>
    </dsp:sp>
    <dsp:sp modelId="{F5D57FB8-779A-4895-813D-37D8799599ED}">
      <dsp:nvSpPr>
        <dsp:cNvPr id="0" name=""/>
        <dsp:cNvSpPr/>
      </dsp:nvSpPr>
      <dsp:spPr>
        <a:xfrm>
          <a:off x="2994930" y="2569895"/>
          <a:ext cx="450438" cy="91440"/>
        </a:xfrm>
        <a:custGeom>
          <a:avLst/>
          <a:gdLst/>
          <a:ahLst/>
          <a:cxnLst/>
          <a:rect l="0" t="0" r="0" b="0"/>
          <a:pathLst>
            <a:path>
              <a:moveTo>
                <a:pt x="0" y="45720"/>
              </a:moveTo>
              <a:lnTo>
                <a:pt x="242319" y="45720"/>
              </a:lnTo>
              <a:lnTo>
                <a:pt x="242319" y="106740"/>
              </a:lnTo>
              <a:lnTo>
                <a:pt x="450438" y="106740"/>
              </a:lnTo>
            </a:path>
          </a:pathLst>
        </a:custGeom>
        <a:noFill/>
        <a:ln w="25400" cap="flat" cmpd="sng" algn="in">
          <a:solidFill>
            <a:scrgbClr r="0" g="0" b="0"/>
          </a:solidFill>
          <a:prstDash val="solid"/>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600200">
            <a:lnSpc>
              <a:spcPct val="90000"/>
            </a:lnSpc>
            <a:spcBef>
              <a:spcPct val="0"/>
            </a:spcBef>
            <a:spcAft>
              <a:spcPct val="35000"/>
            </a:spcAft>
            <a:buNone/>
          </a:pPr>
          <a:endParaRPr lang="zh-TW" altLang="en-US" sz="3600" kern="1200">
            <a:latin typeface="+mj-lt"/>
            <a:ea typeface="微軟正黑體" panose="020B0604030504040204" pitchFamily="34" charset="-120"/>
          </a:endParaRPr>
        </a:p>
      </dsp:txBody>
      <dsp:txXfrm>
        <a:off x="3208027" y="2613127"/>
        <a:ext cx="24244" cy="4975"/>
      </dsp:txXfrm>
    </dsp:sp>
    <dsp:sp modelId="{4FAE192B-7268-4698-9843-589AD351752E}">
      <dsp:nvSpPr>
        <dsp:cNvPr id="0" name=""/>
        <dsp:cNvSpPr/>
      </dsp:nvSpPr>
      <dsp:spPr>
        <a:xfrm>
          <a:off x="644612" y="1781020"/>
          <a:ext cx="2352118" cy="1669189"/>
        </a:xfrm>
        <a:prstGeom prst="rect">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t" anchorCtr="0">
          <a:noAutofit/>
        </a:bodyPr>
        <a:lstStyle/>
        <a:p>
          <a:pPr marL="0" lvl="0" indent="0" algn="l" defTabSz="577850">
            <a:lnSpc>
              <a:spcPct val="90000"/>
            </a:lnSpc>
            <a:spcBef>
              <a:spcPct val="0"/>
            </a:spcBef>
            <a:spcAft>
              <a:spcPts val="0"/>
            </a:spcAft>
            <a:buNone/>
          </a:pPr>
          <a:r>
            <a:rPr lang="zh-TW" altLang="en-US" sz="1300" b="1" kern="1200" dirty="0">
              <a:solidFill>
                <a:schemeClr val="tx1"/>
              </a:solidFill>
              <a:latin typeface="+mj-lt"/>
              <a:ea typeface="微軟正黑體" panose="020B0604030504040204" pitchFamily="34" charset="-120"/>
            </a:rPr>
            <a:t>接受輔導老師訪視四次</a:t>
          </a:r>
          <a:r>
            <a:rPr lang="en-US" altLang="zh-TW" sz="1300" b="1" kern="1200" dirty="0">
              <a:solidFill>
                <a:schemeClr val="tx1"/>
              </a:solidFill>
              <a:latin typeface="+mj-lt"/>
              <a:ea typeface="微軟正黑體" panose="020B0604030504040204" pitchFamily="34" charset="-120"/>
            </a:rPr>
            <a:t>/</a:t>
          </a:r>
          <a:r>
            <a:rPr lang="zh-TW" altLang="en-US" sz="1300" b="1" kern="1200" dirty="0">
              <a:solidFill>
                <a:schemeClr val="tx1"/>
              </a:solidFill>
              <a:latin typeface="+mj-lt"/>
              <a:ea typeface="微軟正黑體" panose="020B0604030504040204" pitchFamily="34" charset="-120"/>
            </a:rPr>
            <a:t>學期</a:t>
          </a:r>
          <a:endParaRPr lang="zh-TW" sz="1300" b="1" kern="1200" dirty="0">
            <a:solidFill>
              <a:schemeClr val="tx1"/>
            </a:solidFill>
            <a:latin typeface="+mj-lt"/>
            <a:ea typeface="微軟正黑體" panose="020B0604030504040204" pitchFamily="34" charset="-120"/>
          </a:endParaRPr>
        </a:p>
        <a:p>
          <a:pPr marL="114300" lvl="1" indent="-114300" algn="l" defTabSz="577850">
            <a:lnSpc>
              <a:spcPct val="90000"/>
            </a:lnSpc>
            <a:spcBef>
              <a:spcPct val="0"/>
            </a:spcBef>
            <a:spcAft>
              <a:spcPct val="15000"/>
            </a:spcAft>
            <a:buChar char="•"/>
          </a:pPr>
          <a:r>
            <a:rPr lang="zh-TW" sz="1300" b="1" kern="1200" dirty="0">
              <a:solidFill>
                <a:schemeClr val="tx1"/>
              </a:solidFill>
              <a:latin typeface="+mj-lt"/>
              <a:ea typeface="微軟正黑體" panose="020B0604030504040204" pitchFamily="34" charset="-120"/>
            </a:rPr>
            <a:t>定期出席實習生返校座談會</a:t>
          </a:r>
          <a:r>
            <a:rPr lang="en-US" sz="1300" b="1" kern="1200" dirty="0">
              <a:solidFill>
                <a:schemeClr val="tx1"/>
              </a:solidFill>
              <a:latin typeface="+mj-lt"/>
              <a:ea typeface="微軟正黑體" panose="020B0604030504040204" pitchFamily="34" charset="-120"/>
            </a:rPr>
            <a:t>(</a:t>
          </a:r>
          <a:r>
            <a:rPr lang="zh-TW" sz="1300" b="1" kern="1200" dirty="0">
              <a:solidFill>
                <a:schemeClr val="tx1"/>
              </a:solidFill>
              <a:latin typeface="+mj-lt"/>
              <a:ea typeface="微軟正黑體" panose="020B0604030504040204" pitchFamily="34" charset="-120"/>
            </a:rPr>
            <a:t>缺席一次扣總分</a:t>
          </a:r>
          <a:r>
            <a:rPr lang="en-US" sz="1300" b="1" kern="1200" dirty="0">
              <a:solidFill>
                <a:schemeClr val="tx1"/>
              </a:solidFill>
              <a:latin typeface="+mj-lt"/>
              <a:ea typeface="微軟正黑體" panose="020B0604030504040204" pitchFamily="34" charset="-120"/>
            </a:rPr>
            <a:t>5</a:t>
          </a:r>
          <a:r>
            <a:rPr lang="zh-TW" sz="1300" b="1" kern="1200" dirty="0">
              <a:solidFill>
                <a:schemeClr val="tx1"/>
              </a:solidFill>
              <a:latin typeface="+mj-lt"/>
              <a:ea typeface="微軟正黑體" panose="020B0604030504040204" pitchFamily="34" charset="-120"/>
            </a:rPr>
            <a:t>分</a:t>
          </a:r>
          <a:r>
            <a:rPr lang="en-US" sz="1300" b="1" kern="1200" dirty="0">
              <a:solidFill>
                <a:schemeClr val="tx1"/>
              </a:solidFill>
              <a:latin typeface="+mj-lt"/>
              <a:ea typeface="微軟正黑體" panose="020B0604030504040204" pitchFamily="34" charset="-120"/>
            </a:rPr>
            <a:t>)</a:t>
          </a:r>
          <a:endParaRPr lang="zh-TW" sz="1300" b="1" kern="1200" dirty="0">
            <a:solidFill>
              <a:schemeClr val="tx1"/>
            </a:solidFill>
            <a:latin typeface="+mj-lt"/>
            <a:ea typeface="微軟正黑體" panose="020B0604030504040204" pitchFamily="34" charset="-120"/>
          </a:endParaRPr>
        </a:p>
        <a:p>
          <a:pPr marL="114300" lvl="1" indent="-114300" algn="l" defTabSz="577850">
            <a:lnSpc>
              <a:spcPct val="90000"/>
            </a:lnSpc>
            <a:spcBef>
              <a:spcPct val="0"/>
            </a:spcBef>
            <a:spcAft>
              <a:spcPct val="15000"/>
            </a:spcAft>
            <a:buChar char="•"/>
          </a:pPr>
          <a:r>
            <a:rPr lang="zh-TW" sz="1300" b="1" kern="1200" dirty="0">
              <a:solidFill>
                <a:schemeClr val="tx1"/>
              </a:solidFill>
              <a:latin typeface="+mj-lt"/>
              <a:ea typeface="微軟正黑體" panose="020B0604030504040204" pitchFamily="34" charset="-120"/>
            </a:rPr>
            <a:t>每週填寫實習工作週記</a:t>
          </a:r>
          <a:r>
            <a:rPr lang="en-US" sz="1300" b="1" kern="1200" dirty="0">
              <a:solidFill>
                <a:schemeClr val="tx1"/>
              </a:solidFill>
              <a:latin typeface="+mj-lt"/>
              <a:ea typeface="微軟正黑體" panose="020B0604030504040204" pitchFamily="34" charset="-120"/>
            </a:rPr>
            <a:t>(</a:t>
          </a:r>
          <a:r>
            <a:rPr lang="zh-TW" sz="1300" b="1" kern="1200" dirty="0">
              <a:solidFill>
                <a:schemeClr val="tx1"/>
              </a:solidFill>
              <a:latin typeface="+mj-lt"/>
              <a:ea typeface="微軟正黑體" panose="020B0604030504040204" pitchFamily="34" charset="-120"/>
            </a:rPr>
            <a:t>日誌</a:t>
          </a:r>
          <a:r>
            <a:rPr lang="en-US" sz="1300" b="1" kern="1200" dirty="0">
              <a:solidFill>
                <a:schemeClr val="tx1"/>
              </a:solidFill>
              <a:latin typeface="+mj-lt"/>
              <a:ea typeface="微軟正黑體" panose="020B0604030504040204" pitchFamily="34" charset="-120"/>
            </a:rPr>
            <a:t>)</a:t>
          </a:r>
          <a:endParaRPr lang="zh-TW" altLang="en-US" sz="1300" b="1" kern="1200" dirty="0">
            <a:solidFill>
              <a:schemeClr val="tx1"/>
            </a:solidFill>
            <a:latin typeface="+mj-lt"/>
            <a:ea typeface="微軟正黑體" panose="020B0604030504040204" pitchFamily="34" charset="-120"/>
          </a:endParaRPr>
        </a:p>
        <a:p>
          <a:pPr marL="114300" lvl="1" indent="-114300" algn="l" defTabSz="577850">
            <a:lnSpc>
              <a:spcPct val="90000"/>
            </a:lnSpc>
            <a:spcBef>
              <a:spcPct val="0"/>
            </a:spcBef>
            <a:spcAft>
              <a:spcPct val="15000"/>
            </a:spcAft>
            <a:buChar char="•"/>
          </a:pPr>
          <a:r>
            <a:rPr lang="zh-TW" altLang="en-US" sz="1300" b="1" kern="1200" dirty="0">
              <a:solidFill>
                <a:schemeClr val="tx1"/>
              </a:solidFill>
              <a:latin typeface="+mj-lt"/>
              <a:ea typeface="微軟正黑體" panose="020B0604030504040204" pitchFamily="34" charset="-120"/>
            </a:rPr>
            <a:t>繳交期末心得報告</a:t>
          </a:r>
        </a:p>
        <a:p>
          <a:pPr marL="114300" lvl="1" indent="-114300" algn="l" defTabSz="577850">
            <a:lnSpc>
              <a:spcPct val="90000"/>
            </a:lnSpc>
            <a:spcBef>
              <a:spcPct val="0"/>
            </a:spcBef>
            <a:spcAft>
              <a:spcPct val="15000"/>
            </a:spcAft>
            <a:buChar char="•"/>
          </a:pPr>
          <a:endParaRPr lang="zh-TW" altLang="en-US" sz="1300" b="1" kern="1200" dirty="0">
            <a:solidFill>
              <a:schemeClr val="tx1"/>
            </a:solidFill>
            <a:latin typeface="+mj-lt"/>
            <a:ea typeface="微軟正黑體" panose="020B0604030504040204" pitchFamily="34" charset="-120"/>
          </a:endParaRPr>
        </a:p>
      </dsp:txBody>
      <dsp:txXfrm>
        <a:off x="644612" y="1781020"/>
        <a:ext cx="2352118" cy="1669189"/>
      </dsp:txXfrm>
    </dsp:sp>
    <dsp:sp modelId="{F2503DE7-4C88-42F0-B524-6E6248E17B70}">
      <dsp:nvSpPr>
        <dsp:cNvPr id="0" name=""/>
        <dsp:cNvSpPr/>
      </dsp:nvSpPr>
      <dsp:spPr>
        <a:xfrm>
          <a:off x="5637068" y="2630915"/>
          <a:ext cx="387702" cy="91440"/>
        </a:xfrm>
        <a:custGeom>
          <a:avLst/>
          <a:gdLst/>
          <a:ahLst/>
          <a:cxnLst/>
          <a:rect l="0" t="0" r="0" b="0"/>
          <a:pathLst>
            <a:path>
              <a:moveTo>
                <a:pt x="0" y="45720"/>
              </a:moveTo>
              <a:lnTo>
                <a:pt x="387702" y="45720"/>
              </a:lnTo>
            </a:path>
          </a:pathLst>
        </a:custGeom>
        <a:noFill/>
        <a:ln w="25400" cap="flat" cmpd="sng" algn="in">
          <a:solidFill>
            <a:scrgbClr r="0" g="0" b="0"/>
          </a:solidFill>
          <a:prstDash val="solid"/>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latin typeface="+mj-lt"/>
            <a:ea typeface="微軟正黑體" panose="020B0604030504040204" pitchFamily="34" charset="-120"/>
          </a:endParaRPr>
        </a:p>
      </dsp:txBody>
      <dsp:txXfrm>
        <a:off x="5820462" y="2674148"/>
        <a:ext cx="20915" cy="4975"/>
      </dsp:txXfrm>
    </dsp:sp>
    <dsp:sp modelId="{FC7AE70E-AD4D-4E07-A64C-8A1F08C0200F}">
      <dsp:nvSpPr>
        <dsp:cNvPr id="0" name=""/>
        <dsp:cNvSpPr/>
      </dsp:nvSpPr>
      <dsp:spPr>
        <a:xfrm>
          <a:off x="3477769" y="1931510"/>
          <a:ext cx="2161098" cy="1490250"/>
        </a:xfrm>
        <a:prstGeom prst="rect">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altLang="zh-TW" sz="1800" b="1" kern="1200" dirty="0">
              <a:solidFill>
                <a:schemeClr val="tx1"/>
              </a:solidFill>
              <a:latin typeface="+mj-lt"/>
              <a:ea typeface="微軟正黑體" panose="020B0604030504040204" pitchFamily="34" charset="-120"/>
            </a:rPr>
            <a:t>116</a:t>
          </a:r>
          <a:r>
            <a:rPr lang="zh-TW" altLang="en-US" sz="1800" b="1" kern="1200" dirty="0">
              <a:solidFill>
                <a:schemeClr val="tx1"/>
              </a:solidFill>
              <a:latin typeface="+mj-lt"/>
              <a:ea typeface="微軟正黑體" panose="020B0604030504040204" pitchFamily="34" charset="-120"/>
            </a:rPr>
            <a:t>年</a:t>
          </a:r>
          <a:r>
            <a:rPr lang="en-US" altLang="zh-TW" sz="1800" b="1" kern="1200" dirty="0">
              <a:solidFill>
                <a:schemeClr val="tx1"/>
              </a:solidFill>
              <a:latin typeface="+mj-lt"/>
              <a:ea typeface="微軟正黑體" panose="020B0604030504040204" pitchFamily="34" charset="-120"/>
            </a:rPr>
            <a:t>5</a:t>
          </a:r>
          <a:r>
            <a:rPr lang="zh-TW" altLang="en-US" sz="1800" b="1" kern="1200" dirty="0">
              <a:solidFill>
                <a:schemeClr val="tx1"/>
              </a:solidFill>
              <a:latin typeface="+mj-lt"/>
              <a:ea typeface="微軟正黑體" panose="020B0604030504040204" pitchFamily="34" charset="-120"/>
            </a:rPr>
            <a:t>月</a:t>
          </a:r>
          <a:r>
            <a:rPr lang="en-US" altLang="zh-TW" sz="1800" b="1" kern="1200" dirty="0">
              <a:solidFill>
                <a:schemeClr val="tx1"/>
              </a:solidFill>
              <a:latin typeface="+mj-lt"/>
              <a:ea typeface="微軟正黑體" panose="020B0604030504040204" pitchFamily="34" charset="-120"/>
            </a:rPr>
            <a:t>21</a:t>
          </a:r>
          <a:r>
            <a:rPr lang="zh-TW" altLang="en-US" sz="1800" b="1" kern="1200" dirty="0">
              <a:solidFill>
                <a:schemeClr val="tx1"/>
              </a:solidFill>
              <a:latin typeface="+mj-lt"/>
              <a:ea typeface="微軟正黑體" panose="020B0604030504040204" pitchFamily="34" charset="-120"/>
            </a:rPr>
            <a:t>日</a:t>
          </a:r>
          <a:r>
            <a:rPr lang="en-US" altLang="zh-TW" sz="1800" b="1" kern="1200" dirty="0">
              <a:solidFill>
                <a:schemeClr val="tx1"/>
              </a:solidFill>
              <a:latin typeface="+mj-lt"/>
              <a:ea typeface="微軟正黑體" panose="020B0604030504040204" pitchFamily="34" charset="-120"/>
            </a:rPr>
            <a:t>(</a:t>
          </a:r>
          <a:r>
            <a:rPr lang="zh-TW" altLang="en-US" sz="1800" b="1" kern="1200" dirty="0">
              <a:solidFill>
                <a:schemeClr val="tx1"/>
              </a:solidFill>
              <a:latin typeface="+mj-lt"/>
              <a:ea typeface="微軟正黑體" panose="020B0604030504040204" pitchFamily="34" charset="-120"/>
            </a:rPr>
            <a:t>四</a:t>
          </a:r>
          <a:r>
            <a:rPr lang="en-US" altLang="zh-TW" sz="1800" b="1" kern="1200" dirty="0">
              <a:solidFill>
                <a:schemeClr val="tx1"/>
              </a:solidFill>
              <a:latin typeface="+mj-lt"/>
              <a:ea typeface="微軟正黑體" panose="020B0604030504040204" pitchFamily="34" charset="-120"/>
            </a:rPr>
            <a:t>)</a:t>
          </a:r>
        </a:p>
        <a:p>
          <a:pPr marL="0" lvl="0" algn="ctr" defTabSz="800100">
            <a:lnSpc>
              <a:spcPct val="90000"/>
            </a:lnSpc>
            <a:spcBef>
              <a:spcPct val="0"/>
            </a:spcBef>
            <a:spcAft>
              <a:spcPct val="35000"/>
            </a:spcAft>
            <a:buNone/>
          </a:pPr>
          <a:r>
            <a:rPr lang="zh-TW" sz="2000" b="1" kern="1200" dirty="0">
              <a:solidFill>
                <a:schemeClr val="tx1"/>
              </a:solidFill>
              <a:latin typeface="+mj-lt"/>
              <a:ea typeface="微軟正黑體" panose="020B0604030504040204" pitchFamily="34" charset="-120"/>
            </a:rPr>
            <a:t>期末成果</a:t>
          </a:r>
          <a:r>
            <a:rPr lang="zh-TW" altLang="en-US" sz="2000" b="1" kern="1200" dirty="0">
              <a:solidFill>
                <a:schemeClr val="tx1"/>
              </a:solidFill>
              <a:latin typeface="+mj-lt"/>
              <a:ea typeface="微軟正黑體" panose="020B0604030504040204" pitchFamily="34" charset="-120"/>
            </a:rPr>
            <a:t>簡報競賽</a:t>
          </a:r>
          <a:endParaRPr lang="zh-TW" sz="2000" b="1" kern="1200" dirty="0">
            <a:solidFill>
              <a:schemeClr val="tx1"/>
            </a:solidFill>
            <a:latin typeface="+mj-lt"/>
            <a:ea typeface="微軟正黑體" panose="020B0604030504040204" pitchFamily="34" charset="-120"/>
          </a:endParaRPr>
        </a:p>
      </dsp:txBody>
      <dsp:txXfrm>
        <a:off x="3477769" y="1931510"/>
        <a:ext cx="2161098" cy="1490250"/>
      </dsp:txXfrm>
    </dsp:sp>
    <dsp:sp modelId="{7B78B25D-3884-487E-A5F4-CD575A125AA9}">
      <dsp:nvSpPr>
        <dsp:cNvPr id="0" name=""/>
        <dsp:cNvSpPr/>
      </dsp:nvSpPr>
      <dsp:spPr>
        <a:xfrm>
          <a:off x="4455213" y="3419961"/>
          <a:ext cx="2682507" cy="365793"/>
        </a:xfrm>
        <a:custGeom>
          <a:avLst/>
          <a:gdLst/>
          <a:ahLst/>
          <a:cxnLst/>
          <a:rect l="0" t="0" r="0" b="0"/>
          <a:pathLst>
            <a:path>
              <a:moveTo>
                <a:pt x="2682507" y="0"/>
              </a:moveTo>
              <a:lnTo>
                <a:pt x="2682507" y="199996"/>
              </a:lnTo>
              <a:lnTo>
                <a:pt x="0" y="199996"/>
              </a:lnTo>
              <a:lnTo>
                <a:pt x="0" y="365793"/>
              </a:lnTo>
            </a:path>
          </a:pathLst>
        </a:custGeom>
        <a:noFill/>
        <a:ln w="25400" cap="flat" cmpd="sng" algn="in">
          <a:solidFill>
            <a:scrgbClr r="0" g="0" b="0"/>
          </a:solidFill>
          <a:prstDash val="solid"/>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600200">
            <a:lnSpc>
              <a:spcPct val="90000"/>
            </a:lnSpc>
            <a:spcBef>
              <a:spcPct val="0"/>
            </a:spcBef>
            <a:spcAft>
              <a:spcPct val="35000"/>
            </a:spcAft>
            <a:buNone/>
          </a:pPr>
          <a:endParaRPr lang="zh-TW" altLang="en-US" sz="3600" kern="1200">
            <a:latin typeface="+mj-lt"/>
            <a:ea typeface="微軟正黑體" panose="020B0604030504040204" pitchFamily="34" charset="-120"/>
          </a:endParaRPr>
        </a:p>
      </dsp:txBody>
      <dsp:txXfrm>
        <a:off x="5728675" y="3600369"/>
        <a:ext cx="135581" cy="4975"/>
      </dsp:txXfrm>
    </dsp:sp>
    <dsp:sp modelId="{E965E8EB-0521-4FB1-9A0C-56C1F0BF01CD}">
      <dsp:nvSpPr>
        <dsp:cNvPr id="0" name=""/>
        <dsp:cNvSpPr/>
      </dsp:nvSpPr>
      <dsp:spPr>
        <a:xfrm>
          <a:off x="6057170" y="1931510"/>
          <a:ext cx="2161098" cy="1490250"/>
        </a:xfrm>
        <a:prstGeom prst="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zh-TW" sz="1600" b="1" kern="1200" dirty="0">
              <a:solidFill>
                <a:schemeClr val="tx1"/>
              </a:solidFill>
              <a:latin typeface="+mj-lt"/>
              <a:ea typeface="微軟正黑體" panose="020B0604030504040204" pitchFamily="34" charset="-120"/>
            </a:rPr>
            <a:t>實習</a:t>
          </a:r>
          <a:r>
            <a:rPr lang="zh-TW" altLang="en-US" sz="1600" b="1" kern="1200" dirty="0">
              <a:solidFill>
                <a:schemeClr val="tx1"/>
              </a:solidFill>
              <a:latin typeface="+mj-lt"/>
              <a:ea typeface="微軟正黑體" panose="020B0604030504040204" pitchFamily="34" charset="-120"/>
            </a:rPr>
            <a:t>機構</a:t>
          </a:r>
          <a:r>
            <a:rPr lang="zh-TW" sz="1600" b="1" kern="1200" dirty="0">
              <a:solidFill>
                <a:schemeClr val="tx1"/>
              </a:solidFill>
              <a:latin typeface="+mj-lt"/>
              <a:ea typeface="微軟正黑體" panose="020B0604030504040204" pitchFamily="34" charset="-120"/>
            </a:rPr>
            <a:t>考評表</a:t>
          </a:r>
          <a:r>
            <a:rPr lang="en-US" sz="1600" b="1" kern="1200" dirty="0">
              <a:solidFill>
                <a:schemeClr val="tx1"/>
              </a:solidFill>
              <a:latin typeface="+mj-lt"/>
              <a:ea typeface="微軟正黑體" panose="020B0604030504040204" pitchFamily="34" charset="-120"/>
            </a:rPr>
            <a:t>(</a:t>
          </a:r>
          <a:r>
            <a:rPr lang="zh-TW" sz="1600" b="1" kern="1200" dirty="0">
              <a:solidFill>
                <a:prstClr val="black"/>
              </a:solidFill>
              <a:latin typeface="Franklin Gothic Book" panose="020B0503020102020204"/>
              <a:ea typeface="微軟正黑體" panose="020B0604030504040204" pitchFamily="34" charset="-120"/>
              <a:cs typeface="+mn-cs"/>
              <a:hlinkClick xmlns:r="http://schemas.openxmlformats.org/officeDocument/2006/relationships" r:id="" action="ppaction://hlinksldjump">
                <a:extLst>
                  <a:ext uri="{A12FA001-AC4F-418D-AE19-62706E023703}">
                    <ahyp:hlinkClr xmlns:ahyp="http://schemas.microsoft.com/office/drawing/2018/hyperlinkcolor" val="tx"/>
                  </a:ext>
                </a:extLst>
              </a:hlinkClick>
            </a:rPr>
            <a:t>附表</a:t>
          </a:r>
          <a:r>
            <a:rPr lang="en-US" altLang="zh-TW" sz="1600" b="1" kern="1200" dirty="0">
              <a:solidFill>
                <a:prstClr val="black"/>
              </a:solidFill>
              <a:latin typeface="Franklin Gothic Book" panose="020B0503020102020204"/>
              <a:ea typeface="微軟正黑體" panose="020B0604030504040204" pitchFamily="34" charset="-120"/>
              <a:cs typeface="+mn-cs"/>
            </a:rPr>
            <a:t>1</a:t>
          </a:r>
          <a:r>
            <a:rPr lang="en-US" altLang="zh-TW" sz="1600" b="1" kern="1200" dirty="0">
              <a:solidFill>
                <a:schemeClr val="tx1"/>
              </a:solidFill>
              <a:latin typeface="+mj-lt"/>
              <a:ea typeface="微軟正黑體" panose="020B0604030504040204" pitchFamily="34" charset="-120"/>
            </a:rPr>
            <a:t>2</a:t>
          </a:r>
          <a:r>
            <a:rPr lang="en-US" sz="1600" b="1" kern="1200" dirty="0">
              <a:solidFill>
                <a:schemeClr val="tx1"/>
              </a:solidFill>
              <a:latin typeface="+mj-lt"/>
              <a:ea typeface="微軟正黑體" panose="020B0604030504040204" pitchFamily="34" charset="-120"/>
            </a:rPr>
            <a:t>)</a:t>
          </a:r>
          <a:r>
            <a:rPr lang="zh-TW" sz="1600" b="1" kern="1200" dirty="0">
              <a:solidFill>
                <a:schemeClr val="tx1"/>
              </a:solidFill>
              <a:latin typeface="+mj-lt"/>
              <a:ea typeface="微軟正黑體" panose="020B0604030504040204" pitchFamily="34" charset="-120"/>
            </a:rPr>
            <a:t> </a:t>
          </a:r>
          <a:r>
            <a:rPr lang="en-US" sz="1600" b="1" kern="1200" dirty="0">
              <a:solidFill>
                <a:schemeClr val="tx1"/>
              </a:solidFill>
              <a:latin typeface="+mj-lt"/>
              <a:ea typeface="微軟正黑體" panose="020B0604030504040204" pitchFamily="34" charset="-120"/>
            </a:rPr>
            <a:t>(</a:t>
          </a:r>
          <a:r>
            <a:rPr lang="zh-TW" sz="1600" b="1" kern="1200" dirty="0">
              <a:solidFill>
                <a:schemeClr val="tx1"/>
              </a:solidFill>
              <a:latin typeface="+mj-lt"/>
              <a:ea typeface="微軟正黑體" panose="020B0604030504040204" pitchFamily="34" charset="-120"/>
            </a:rPr>
            <a:t>實習單位蓋章</a:t>
          </a:r>
          <a:r>
            <a:rPr lang="en-US" sz="1600" b="1" kern="1200" dirty="0">
              <a:solidFill>
                <a:schemeClr val="tx1"/>
              </a:solidFill>
              <a:latin typeface="+mj-lt"/>
              <a:ea typeface="微軟正黑體" panose="020B0604030504040204" pitchFamily="34" charset="-120"/>
            </a:rPr>
            <a:t>)</a:t>
          </a:r>
        </a:p>
        <a:p>
          <a:pPr marL="0" lvl="0" indent="0" algn="ctr" defTabSz="711200">
            <a:lnSpc>
              <a:spcPct val="90000"/>
            </a:lnSpc>
            <a:spcBef>
              <a:spcPct val="0"/>
            </a:spcBef>
            <a:spcAft>
              <a:spcPct val="35000"/>
            </a:spcAft>
            <a:buNone/>
          </a:pPr>
          <a:r>
            <a:rPr lang="zh-TW" sz="1600" b="1" kern="1200" dirty="0">
              <a:solidFill>
                <a:schemeClr val="tx1"/>
              </a:solidFill>
              <a:latin typeface="+mj-lt"/>
              <a:ea typeface="微軟正黑體" panose="020B0604030504040204" pitchFamily="34" charset="-120"/>
            </a:rPr>
            <a:t>實習證明書</a:t>
          </a:r>
          <a:r>
            <a:rPr lang="en-US" sz="1600" b="1" kern="1200" dirty="0">
              <a:solidFill>
                <a:schemeClr val="tx1"/>
              </a:solidFill>
              <a:latin typeface="+mj-lt"/>
              <a:ea typeface="微軟正黑體" panose="020B0604030504040204" pitchFamily="34" charset="-120"/>
            </a:rPr>
            <a:t>(</a:t>
          </a:r>
          <a:r>
            <a:rPr lang="zh-TW" sz="1600" b="1" kern="1200" dirty="0">
              <a:solidFill>
                <a:prstClr val="black"/>
              </a:solidFill>
              <a:latin typeface="Franklin Gothic Book" panose="020B0503020102020204"/>
              <a:ea typeface="微軟正黑體" panose="020B0604030504040204" pitchFamily="34" charset="-120"/>
              <a:cs typeface="+mn-cs"/>
              <a:hlinkClick xmlns:r="http://schemas.openxmlformats.org/officeDocument/2006/relationships" r:id="" action="ppaction://hlinksldjump">
                <a:extLst>
                  <a:ext uri="{A12FA001-AC4F-418D-AE19-62706E023703}">
                    <ahyp:hlinkClr xmlns:ahyp="http://schemas.microsoft.com/office/drawing/2018/hyperlinkcolor" val="tx"/>
                  </a:ext>
                </a:extLst>
              </a:hlinkClick>
            </a:rPr>
            <a:t>附表</a:t>
          </a:r>
          <a:r>
            <a:rPr lang="en-US" altLang="zh-TW" sz="1600" b="1" kern="1200" dirty="0">
              <a:solidFill>
                <a:schemeClr val="tx1"/>
              </a:solidFill>
              <a:latin typeface="+mj-lt"/>
              <a:ea typeface="微軟正黑體" panose="020B0604030504040204" pitchFamily="34" charset="-120"/>
            </a:rPr>
            <a:t>14</a:t>
          </a:r>
          <a:r>
            <a:rPr lang="en-US" sz="1600" b="1" kern="1200" dirty="0">
              <a:solidFill>
                <a:schemeClr val="tx1"/>
              </a:solidFill>
              <a:latin typeface="+mj-lt"/>
              <a:ea typeface="微軟正黑體" panose="020B0604030504040204" pitchFamily="34" charset="-120"/>
            </a:rPr>
            <a:t>)</a:t>
          </a:r>
          <a:r>
            <a:rPr lang="zh-TW" altLang="en-US" sz="1600" b="1" kern="1200" dirty="0">
              <a:solidFill>
                <a:schemeClr val="tx1"/>
              </a:solidFill>
              <a:latin typeface="+mj-lt"/>
              <a:ea typeface="微軟正黑體" panose="020B0604030504040204" pitchFamily="34" charset="-120"/>
            </a:rPr>
            <a:t>       </a:t>
          </a:r>
          <a:br>
            <a:rPr lang="en-US" altLang="zh-TW" sz="1600" b="1" kern="1200" dirty="0">
              <a:solidFill>
                <a:schemeClr val="tx1"/>
              </a:solidFill>
              <a:latin typeface="+mj-lt"/>
              <a:ea typeface="微軟正黑體" panose="020B0604030504040204" pitchFamily="34" charset="-120"/>
            </a:rPr>
          </a:br>
          <a:r>
            <a:rPr lang="zh-TW" sz="1600" b="1" kern="1200" dirty="0">
              <a:solidFill>
                <a:schemeClr val="tx1"/>
              </a:solidFill>
              <a:latin typeface="+mj-lt"/>
              <a:ea typeface="微軟正黑體" panose="020B0604030504040204" pitchFamily="34" charset="-120"/>
            </a:rPr>
            <a:t> </a:t>
          </a:r>
          <a:r>
            <a:rPr lang="en-US" sz="1600" b="1" kern="1200" dirty="0">
              <a:solidFill>
                <a:schemeClr val="tx1"/>
              </a:solidFill>
              <a:latin typeface="+mj-lt"/>
              <a:ea typeface="微軟正黑體" panose="020B0604030504040204" pitchFamily="34" charset="-120"/>
            </a:rPr>
            <a:t>(</a:t>
          </a:r>
          <a:r>
            <a:rPr lang="zh-TW" sz="1600" b="1" kern="1200" dirty="0">
              <a:solidFill>
                <a:schemeClr val="tx1"/>
              </a:solidFill>
              <a:latin typeface="+mj-lt"/>
              <a:ea typeface="微軟正黑體" panose="020B0604030504040204" pitchFamily="34" charset="-120"/>
            </a:rPr>
            <a:t>實習單位蓋章</a:t>
          </a:r>
          <a:r>
            <a:rPr lang="en-US" sz="1600" b="1" kern="1200" dirty="0">
              <a:solidFill>
                <a:schemeClr val="tx1"/>
              </a:solidFill>
              <a:latin typeface="+mj-lt"/>
              <a:ea typeface="微軟正黑體" panose="020B0604030504040204" pitchFamily="34" charset="-120"/>
            </a:rPr>
            <a:t>)</a:t>
          </a:r>
          <a:endParaRPr lang="zh-TW" sz="1600" b="1" kern="1200" dirty="0">
            <a:solidFill>
              <a:schemeClr val="tx1"/>
            </a:solidFill>
            <a:latin typeface="+mj-lt"/>
            <a:ea typeface="微軟正黑體" panose="020B0604030504040204" pitchFamily="34" charset="-120"/>
          </a:endParaRPr>
        </a:p>
      </dsp:txBody>
      <dsp:txXfrm>
        <a:off x="6057170" y="1931510"/>
        <a:ext cx="2161098" cy="1490250"/>
      </dsp:txXfrm>
    </dsp:sp>
    <dsp:sp modelId="{89D930F4-00EA-49EF-BC4C-4ACE28060758}">
      <dsp:nvSpPr>
        <dsp:cNvPr id="0" name=""/>
        <dsp:cNvSpPr/>
      </dsp:nvSpPr>
      <dsp:spPr>
        <a:xfrm>
          <a:off x="3204152" y="3818154"/>
          <a:ext cx="2502120" cy="1985859"/>
        </a:xfrm>
        <a:prstGeom prst="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zh-TW" sz="1600" b="1" kern="1200" dirty="0">
              <a:solidFill>
                <a:schemeClr val="tx1"/>
              </a:solidFill>
              <a:latin typeface="+mj-lt"/>
              <a:ea typeface="微軟正黑體" panose="020B0604030504040204" pitchFamily="34" charset="-120"/>
            </a:rPr>
            <a:t>符合所有規定</a:t>
          </a:r>
          <a:r>
            <a:rPr lang="zh-TW" altLang="en-US" sz="1600" b="1" kern="1200" dirty="0">
              <a:solidFill>
                <a:schemeClr val="tx1"/>
              </a:solidFill>
              <a:latin typeface="+mj-lt"/>
              <a:ea typeface="微軟正黑體" panose="020B0604030504040204" pitchFamily="34" charset="-120"/>
            </a:rPr>
            <a:t>和實習時數須達</a:t>
          </a:r>
          <a:r>
            <a:rPr lang="en-US" altLang="zh-TW" sz="1600" b="1" kern="1200" dirty="0">
              <a:solidFill>
                <a:schemeClr val="tx1"/>
              </a:solidFill>
              <a:latin typeface="+mj-lt"/>
              <a:ea typeface="微軟正黑體" panose="020B0604030504040204" pitchFamily="34" charset="-120"/>
            </a:rPr>
            <a:t>648</a:t>
          </a:r>
          <a:r>
            <a:rPr lang="zh-TW" altLang="en-US" sz="1600" b="1" kern="1200" dirty="0">
              <a:solidFill>
                <a:schemeClr val="tx1"/>
              </a:solidFill>
              <a:latin typeface="+mj-lt"/>
              <a:ea typeface="微軟正黑體" panose="020B0604030504040204" pitchFamily="34" charset="-120"/>
            </a:rPr>
            <a:t>小時以及</a:t>
          </a:r>
          <a:r>
            <a:rPr lang="zh-TW" sz="1600" b="1" kern="1200" dirty="0">
              <a:solidFill>
                <a:schemeClr val="tx1"/>
              </a:solidFill>
              <a:latin typeface="+mj-lt"/>
              <a:ea typeface="微軟正黑體" panose="020B0604030504040204" pitchFamily="34" charset="-120"/>
            </a:rPr>
            <a:t>實習成績考核達</a:t>
          </a:r>
          <a:r>
            <a:rPr lang="en-US" sz="1600" b="1" kern="1200" dirty="0">
              <a:solidFill>
                <a:srgbClr val="002060"/>
              </a:solidFill>
              <a:latin typeface="+mj-lt"/>
              <a:ea typeface="微軟正黑體" panose="020B0604030504040204" pitchFamily="34" charset="-120"/>
            </a:rPr>
            <a:t>60</a:t>
          </a:r>
          <a:r>
            <a:rPr lang="zh-TW" sz="1600" b="1" kern="1200" dirty="0">
              <a:solidFill>
                <a:srgbClr val="002060"/>
              </a:solidFill>
              <a:latin typeface="+mj-lt"/>
              <a:ea typeface="微軟正黑體" panose="020B0604030504040204" pitchFamily="34" charset="-120"/>
            </a:rPr>
            <a:t>分</a:t>
          </a:r>
          <a:r>
            <a:rPr lang="en-US" sz="1600" b="1" kern="1200" dirty="0">
              <a:solidFill>
                <a:srgbClr val="002060"/>
              </a:solidFill>
              <a:latin typeface="+mj-lt"/>
              <a:ea typeface="微軟正黑體" panose="020B0604030504040204" pitchFamily="34" charset="-120"/>
            </a:rPr>
            <a:t>(</a:t>
          </a:r>
          <a:r>
            <a:rPr lang="zh-TW" sz="1600" b="1" kern="1200" dirty="0">
              <a:solidFill>
                <a:srgbClr val="002060"/>
              </a:solidFill>
              <a:latin typeface="+mj-lt"/>
              <a:ea typeface="微軟正黑體" panose="020B0604030504040204" pitchFamily="34" charset="-120"/>
            </a:rPr>
            <a:t>含</a:t>
          </a:r>
          <a:r>
            <a:rPr lang="en-US" sz="1600" b="1" kern="1200" dirty="0">
              <a:solidFill>
                <a:srgbClr val="002060"/>
              </a:solidFill>
              <a:latin typeface="+mj-lt"/>
              <a:ea typeface="微軟正黑體" panose="020B0604030504040204" pitchFamily="34" charset="-120"/>
            </a:rPr>
            <a:t>)</a:t>
          </a:r>
          <a:r>
            <a:rPr lang="zh-TW" sz="1600" b="1" kern="1200" dirty="0">
              <a:solidFill>
                <a:srgbClr val="002060"/>
              </a:solidFill>
              <a:latin typeface="+mj-lt"/>
              <a:ea typeface="微軟正黑體" panose="020B0604030504040204" pitchFamily="34" charset="-120"/>
            </a:rPr>
            <a:t>以上</a:t>
          </a:r>
          <a:r>
            <a:rPr lang="zh-TW" sz="1600" b="1" kern="1200" dirty="0">
              <a:solidFill>
                <a:schemeClr val="tx1"/>
              </a:solidFill>
              <a:latin typeface="+mj-lt"/>
              <a:ea typeface="微軟正黑體" panose="020B0604030504040204" pitchFamily="34" charset="-120"/>
            </a:rPr>
            <a:t>，方可取得「專業實習」課程上下學期各</a:t>
          </a:r>
          <a:r>
            <a:rPr lang="en-US" sz="1600" b="1" kern="1200" dirty="0">
              <a:solidFill>
                <a:schemeClr val="tx1"/>
              </a:solidFill>
              <a:latin typeface="+mj-lt"/>
              <a:ea typeface="微軟正黑體" panose="020B0604030504040204" pitchFamily="34" charset="-120"/>
            </a:rPr>
            <a:t>9</a:t>
          </a:r>
          <a:r>
            <a:rPr lang="zh-TW" sz="1600" b="1" kern="1200" dirty="0">
              <a:solidFill>
                <a:schemeClr val="tx1"/>
              </a:solidFill>
              <a:latin typeface="+mj-lt"/>
              <a:ea typeface="微軟正黑體" panose="020B0604030504040204" pitchFamily="34" charset="-120"/>
            </a:rPr>
            <a:t>學分共</a:t>
          </a:r>
          <a:r>
            <a:rPr lang="en-US" sz="1600" b="1" kern="1200" dirty="0">
              <a:solidFill>
                <a:schemeClr val="tx1"/>
              </a:solidFill>
              <a:latin typeface="+mj-lt"/>
              <a:ea typeface="微軟正黑體" panose="020B0604030504040204" pitchFamily="34" charset="-120"/>
            </a:rPr>
            <a:t>18</a:t>
          </a:r>
          <a:r>
            <a:rPr lang="zh-TW" sz="1600" b="1" kern="1200" dirty="0">
              <a:solidFill>
                <a:schemeClr val="tx1"/>
              </a:solidFill>
              <a:latin typeface="+mj-lt"/>
              <a:ea typeface="微軟正黑體" panose="020B0604030504040204" pitchFamily="34" charset="-120"/>
            </a:rPr>
            <a:t>學分</a:t>
          </a:r>
        </a:p>
      </dsp:txBody>
      <dsp:txXfrm>
        <a:off x="3204152" y="3818154"/>
        <a:ext cx="2502120" cy="19858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FED9FE-A924-4727-B543-FA28FE7C5F18}">
      <dsp:nvSpPr>
        <dsp:cNvPr id="0" name=""/>
        <dsp:cNvSpPr/>
      </dsp:nvSpPr>
      <dsp:spPr>
        <a:xfrm>
          <a:off x="0" y="446061"/>
          <a:ext cx="8595065" cy="1663200"/>
        </a:xfrm>
        <a:prstGeom prst="rect">
          <a:avLst/>
        </a:prstGeom>
        <a:solidFill>
          <a:schemeClr val="lt1">
            <a:alpha val="90000"/>
            <a:hueOff val="0"/>
            <a:satOff val="0"/>
            <a:lumOff val="0"/>
            <a:alphaOff val="0"/>
          </a:schemeClr>
        </a:solidFill>
        <a:ln w="6350" cap="flat" cmpd="sng" algn="in">
          <a:solidFill>
            <a:schemeClr val="accent3">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67073" tIns="499872" rIns="667073" bIns="170688" numCol="1" spcCol="1270" anchor="t" anchorCtr="0">
          <a:noAutofit/>
        </a:bodyPr>
        <a:lstStyle/>
        <a:p>
          <a:pPr marL="228600" lvl="1" indent="-228600" algn="l" defTabSz="1066800" rtl="0">
            <a:lnSpc>
              <a:spcPct val="90000"/>
            </a:lnSpc>
            <a:spcBef>
              <a:spcPct val="0"/>
            </a:spcBef>
            <a:spcAft>
              <a:spcPct val="15000"/>
            </a:spcAft>
            <a:buChar char="•"/>
          </a:pPr>
          <a:r>
            <a:rPr lang="zh-TW" sz="2400" kern="1200" dirty="0">
              <a:latin typeface="+mj-lt"/>
              <a:ea typeface="微軟正黑體" panose="020B0604030504040204" pitchFamily="34" charset="-120"/>
            </a:rPr>
            <a:t>由實習單位針對實習生之表現予以考評，並填寫「實習學生考評表」</a:t>
          </a:r>
          <a:r>
            <a:rPr lang="en-US" sz="2400" kern="1200" dirty="0">
              <a:latin typeface="+mj-lt"/>
              <a:ea typeface="微軟正黑體" panose="020B0604030504040204" pitchFamily="34" charset="-120"/>
            </a:rPr>
            <a:t>(</a:t>
          </a:r>
          <a:r>
            <a:rPr lang="zh-TW" sz="2400" kern="1200" dirty="0">
              <a:latin typeface="+mj-lt"/>
              <a:ea typeface="微軟正黑體" panose="020B0604030504040204" pitchFamily="34" charset="-120"/>
            </a:rPr>
            <a:t>附件</a:t>
          </a:r>
          <a:r>
            <a:rPr lang="en-US" sz="2400" kern="1200" dirty="0">
              <a:latin typeface="+mj-lt"/>
              <a:ea typeface="微軟正黑體" panose="020B0604030504040204" pitchFamily="34" charset="-120"/>
            </a:rPr>
            <a:t>12)</a:t>
          </a:r>
          <a:r>
            <a:rPr lang="zh-TW" sz="2400" kern="1200" dirty="0">
              <a:latin typeface="+mj-lt"/>
              <a:ea typeface="微軟正黑體" panose="020B0604030504040204" pitchFamily="34" charset="-120"/>
            </a:rPr>
            <a:t> 。</a:t>
          </a:r>
        </a:p>
      </dsp:txBody>
      <dsp:txXfrm>
        <a:off x="0" y="446061"/>
        <a:ext cx="8595065" cy="1663200"/>
      </dsp:txXfrm>
    </dsp:sp>
    <dsp:sp modelId="{9C367169-5667-420F-941F-763F130C1658}">
      <dsp:nvSpPr>
        <dsp:cNvPr id="0" name=""/>
        <dsp:cNvSpPr/>
      </dsp:nvSpPr>
      <dsp:spPr>
        <a:xfrm>
          <a:off x="429753" y="91821"/>
          <a:ext cx="6016545" cy="708480"/>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7411" tIns="0" rIns="227411" bIns="0" numCol="1" spcCol="1270" anchor="ctr" anchorCtr="0">
          <a:noAutofit/>
        </a:bodyPr>
        <a:lstStyle/>
        <a:p>
          <a:pPr marL="0" lvl="0" indent="0" algn="l" defTabSz="1066800" rtl="0">
            <a:lnSpc>
              <a:spcPct val="90000"/>
            </a:lnSpc>
            <a:spcBef>
              <a:spcPct val="0"/>
            </a:spcBef>
            <a:spcAft>
              <a:spcPct val="35000"/>
            </a:spcAft>
            <a:buNone/>
          </a:pPr>
          <a:r>
            <a:rPr lang="zh-TW" sz="2400" b="1" kern="1200">
              <a:latin typeface="+mj-lt"/>
              <a:ea typeface="微軟正黑體" panose="020B0604030504040204" pitchFamily="34" charset="-120"/>
            </a:rPr>
            <a:t>實習</a:t>
          </a:r>
          <a:r>
            <a:rPr lang="zh-TW" altLang="en-US" sz="2400" b="1" kern="1200">
              <a:latin typeface="+mj-lt"/>
              <a:ea typeface="微軟正黑體" panose="020B0604030504040204" pitchFamily="34" charset="-120"/>
            </a:rPr>
            <a:t>機構</a:t>
          </a:r>
          <a:r>
            <a:rPr lang="zh-TW" sz="2400" b="1" kern="1200">
              <a:latin typeface="+mj-lt"/>
              <a:ea typeface="微軟正黑體" panose="020B0604030504040204" pitchFamily="34" charset="-120"/>
            </a:rPr>
            <a:t>考評：</a:t>
          </a:r>
          <a:r>
            <a:rPr lang="zh-TW" sz="2400" kern="1200">
              <a:latin typeface="+mj-lt"/>
              <a:ea typeface="微軟正黑體" panose="020B0604030504040204" pitchFamily="34" charset="-120"/>
            </a:rPr>
            <a:t>佔學期成績</a:t>
          </a:r>
          <a:r>
            <a:rPr lang="zh-TW" altLang="en-US" sz="2400" kern="1200">
              <a:latin typeface="+mj-lt"/>
              <a:ea typeface="微軟正黑體" panose="020B0604030504040204" pitchFamily="34" charset="-120"/>
            </a:rPr>
            <a:t> </a:t>
          </a:r>
          <a:r>
            <a:rPr lang="en-US" altLang="zh-TW" sz="2400" b="1" kern="1200">
              <a:latin typeface="Franklin Gothic Book" panose="020B0503020102020204"/>
              <a:ea typeface="微軟正黑體" panose="020B0604030504040204" pitchFamily="34" charset="-120"/>
              <a:cs typeface="+mn-cs"/>
            </a:rPr>
            <a:t>4</a:t>
          </a:r>
          <a:r>
            <a:rPr lang="en-US" sz="2400" b="1" kern="1200">
              <a:latin typeface="+mj-lt"/>
              <a:ea typeface="微軟正黑體" panose="020B0604030504040204" pitchFamily="34" charset="-120"/>
            </a:rPr>
            <a:t>0%</a:t>
          </a:r>
          <a:endParaRPr lang="zh-TW" sz="2400" b="1" kern="1200" dirty="0">
            <a:latin typeface="+mj-lt"/>
            <a:ea typeface="微軟正黑體" panose="020B0604030504040204" pitchFamily="34" charset="-120"/>
          </a:endParaRPr>
        </a:p>
      </dsp:txBody>
      <dsp:txXfrm>
        <a:off x="464338" y="126406"/>
        <a:ext cx="5947375" cy="639310"/>
      </dsp:txXfrm>
    </dsp:sp>
    <dsp:sp modelId="{8CEAB848-75BD-41B9-948F-DB09F5F63976}">
      <dsp:nvSpPr>
        <dsp:cNvPr id="0" name=""/>
        <dsp:cNvSpPr/>
      </dsp:nvSpPr>
      <dsp:spPr>
        <a:xfrm>
          <a:off x="0" y="2593101"/>
          <a:ext cx="8595065" cy="2721600"/>
        </a:xfrm>
        <a:prstGeom prst="rect">
          <a:avLst/>
        </a:prstGeom>
        <a:solidFill>
          <a:schemeClr val="lt1">
            <a:alpha val="90000"/>
            <a:hueOff val="0"/>
            <a:satOff val="0"/>
            <a:lumOff val="0"/>
            <a:alphaOff val="0"/>
          </a:schemeClr>
        </a:solidFill>
        <a:ln w="6350" cap="flat" cmpd="sng" algn="in">
          <a:solidFill>
            <a:schemeClr val="accent3">
              <a:hueOff val="4979966"/>
              <a:satOff val="-1943"/>
              <a:lumOff val="15294"/>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67073" tIns="499872" rIns="667073" bIns="170688" numCol="1" spcCol="1270" anchor="t" anchorCtr="0">
          <a:noAutofit/>
        </a:bodyPr>
        <a:lstStyle/>
        <a:p>
          <a:pPr marL="228600" lvl="1" indent="-228600" algn="l" defTabSz="1066800" rtl="0">
            <a:lnSpc>
              <a:spcPct val="90000"/>
            </a:lnSpc>
            <a:spcBef>
              <a:spcPct val="0"/>
            </a:spcBef>
            <a:spcAft>
              <a:spcPct val="15000"/>
            </a:spcAft>
            <a:buChar char="•"/>
          </a:pPr>
          <a:r>
            <a:rPr lang="zh-TW" sz="2400" kern="1200" dirty="0">
              <a:latin typeface="+mj-lt"/>
              <a:ea typeface="微軟正黑體" panose="020B0604030504040204" pitchFamily="34" charset="-120"/>
            </a:rPr>
            <a:t>輔導老師至實習單位訪視至少</a:t>
          </a:r>
          <a:r>
            <a:rPr lang="en-US" altLang="zh-TW" sz="2400" kern="1200" dirty="0">
              <a:latin typeface="+mj-lt"/>
              <a:ea typeface="微軟正黑體" panose="020B0604030504040204" pitchFamily="34" charset="-120"/>
            </a:rPr>
            <a:t>4</a:t>
          </a:r>
          <a:r>
            <a:rPr lang="zh-TW" sz="2400" kern="1200" dirty="0">
              <a:latin typeface="+mj-lt"/>
              <a:ea typeface="微軟正黑體" panose="020B0604030504040204" pitchFamily="34" charset="-120"/>
            </a:rPr>
            <a:t>次</a:t>
          </a:r>
          <a:r>
            <a:rPr lang="en-US" altLang="zh-TW" sz="2400" kern="1200" dirty="0">
              <a:latin typeface="+mj-lt"/>
              <a:ea typeface="微軟正黑體" panose="020B0604030504040204" pitchFamily="34" charset="-120"/>
            </a:rPr>
            <a:t>/</a:t>
          </a:r>
          <a:r>
            <a:rPr lang="zh-TW" altLang="en-US" sz="2400" kern="1200" dirty="0">
              <a:latin typeface="+mj-lt"/>
              <a:ea typeface="微軟正黑體" panose="020B0604030504040204" pitchFamily="34" charset="-120"/>
            </a:rPr>
            <a:t>學期</a:t>
          </a:r>
          <a:r>
            <a:rPr lang="zh-TW" sz="2400" kern="1200" dirty="0">
              <a:latin typeface="+mj-lt"/>
              <a:ea typeface="微軟正黑體" panose="020B0604030504040204" pitchFamily="34" charset="-120"/>
            </a:rPr>
            <a:t>，並</a:t>
          </a:r>
          <a:r>
            <a:rPr lang="zh-TW" altLang="en-US" sz="2400" kern="1200" dirty="0">
              <a:latin typeface="+mj-lt"/>
              <a:ea typeface="微軟正黑體" panose="020B0604030504040204" pitchFamily="34" charset="-120"/>
            </a:rPr>
            <a:t>至實習平台輸入</a:t>
          </a:r>
          <a:r>
            <a:rPr lang="zh-TW" sz="2400" kern="1200" dirty="0">
              <a:latin typeface="+mj-lt"/>
              <a:ea typeface="微軟正黑體" panose="020B0604030504040204" pitchFamily="34" charset="-120"/>
            </a:rPr>
            <a:t>「實習訪視記錄表」。</a:t>
          </a:r>
        </a:p>
        <a:p>
          <a:pPr marL="228600" lvl="1" indent="-228600" algn="l" defTabSz="1066800">
            <a:lnSpc>
              <a:spcPct val="90000"/>
            </a:lnSpc>
            <a:spcBef>
              <a:spcPct val="0"/>
            </a:spcBef>
            <a:spcAft>
              <a:spcPct val="15000"/>
            </a:spcAft>
            <a:buChar char="•"/>
          </a:pPr>
          <a:r>
            <a:rPr lang="zh-TW" altLang="en-US" sz="2400" kern="1200" dirty="0">
              <a:latin typeface="+mj-lt"/>
              <a:ea typeface="微軟正黑體" panose="020B0604030504040204" pitchFamily="34" charset="-120"/>
            </a:rPr>
            <a:t>每學期</a:t>
          </a:r>
          <a:r>
            <a:rPr lang="zh-TW" sz="2400" kern="1200" dirty="0">
              <a:latin typeface="+mj-lt"/>
              <a:ea typeface="微軟正黑體" panose="020B0604030504040204" pitchFamily="34" charset="-120"/>
            </a:rPr>
            <a:t>實習生應</a:t>
          </a:r>
          <a:r>
            <a:rPr lang="zh-TW" altLang="en-US" sz="2400" kern="1200" dirty="0">
              <a:latin typeface="+mj-lt"/>
              <a:ea typeface="微軟正黑體" panose="020B0604030504040204" pitchFamily="34" charset="-120"/>
            </a:rPr>
            <a:t>至實習平台輸入</a:t>
          </a:r>
          <a:r>
            <a:rPr lang="zh-TW" sz="2400" kern="1200" dirty="0">
              <a:latin typeface="+mj-lt"/>
              <a:ea typeface="微軟正黑體" panose="020B0604030504040204" pitchFamily="34" charset="-120"/>
            </a:rPr>
            <a:t>「</a:t>
          </a:r>
          <a:r>
            <a:rPr lang="en-US" altLang="zh-TW" sz="2400" kern="1200" dirty="0">
              <a:solidFill>
                <a:srgbClr val="FF0000"/>
              </a:solidFill>
              <a:latin typeface="+mj-lt"/>
              <a:ea typeface="微軟正黑體" panose="020B0604030504040204" pitchFamily="34" charset="-120"/>
            </a:rPr>
            <a:t>18</a:t>
          </a:r>
          <a:r>
            <a:rPr lang="zh-TW" altLang="en-US" sz="2400" kern="1200" dirty="0">
              <a:solidFill>
                <a:srgbClr val="FF0000"/>
              </a:solidFill>
              <a:latin typeface="+mj-lt"/>
              <a:ea typeface="微軟正黑體" panose="020B0604030504040204" pitchFamily="34" charset="-120"/>
            </a:rPr>
            <a:t>週</a:t>
          </a:r>
          <a:r>
            <a:rPr lang="zh-TW" sz="2400" kern="1200" dirty="0">
              <a:solidFill>
                <a:srgbClr val="FF0000"/>
              </a:solidFill>
              <a:latin typeface="+mj-lt"/>
              <a:ea typeface="微軟正黑體" panose="020B0604030504040204" pitchFamily="34" charset="-120"/>
            </a:rPr>
            <a:t>實習工作週記</a:t>
          </a:r>
          <a:r>
            <a:rPr lang="en-US" sz="2400" kern="1200" dirty="0">
              <a:solidFill>
                <a:srgbClr val="FF0000"/>
              </a:solidFill>
              <a:latin typeface="+mj-lt"/>
              <a:ea typeface="微軟正黑體" panose="020B0604030504040204" pitchFamily="34" charset="-120"/>
            </a:rPr>
            <a:t>(</a:t>
          </a:r>
          <a:r>
            <a:rPr lang="zh-TW" sz="2400" kern="1200" dirty="0">
              <a:solidFill>
                <a:srgbClr val="FF0000"/>
              </a:solidFill>
              <a:latin typeface="+mj-lt"/>
              <a:ea typeface="微軟正黑體" panose="020B0604030504040204" pitchFamily="34" charset="-120"/>
            </a:rPr>
            <a:t>日誌</a:t>
          </a:r>
          <a:r>
            <a:rPr lang="en-US" sz="2400" kern="1200" dirty="0">
              <a:solidFill>
                <a:srgbClr val="FF0000"/>
              </a:solidFill>
              <a:latin typeface="+mj-lt"/>
              <a:ea typeface="微軟正黑體" panose="020B0604030504040204" pitchFamily="34" charset="-120"/>
            </a:rPr>
            <a:t>)</a:t>
          </a:r>
          <a:r>
            <a:rPr lang="zh-TW" sz="2400" kern="1200" dirty="0">
              <a:latin typeface="+mj-lt"/>
              <a:ea typeface="微軟正黑體" panose="020B0604030504040204" pitchFamily="34" charset="-120"/>
            </a:rPr>
            <a:t>」</a:t>
          </a:r>
          <a:r>
            <a:rPr lang="zh-TW" altLang="en-US" sz="2400" kern="1200" dirty="0">
              <a:latin typeface="+mj-lt"/>
              <a:ea typeface="微軟正黑體" panose="020B0604030504040204" pitchFamily="34" charset="-120"/>
            </a:rPr>
            <a:t>及</a:t>
          </a:r>
          <a:r>
            <a:rPr lang="zh-TW" sz="2400" kern="1200" dirty="0">
              <a:latin typeface="+mj-lt"/>
              <a:ea typeface="微軟正黑體" panose="020B0604030504040204" pitchFamily="34" charset="-120"/>
            </a:rPr>
            <a:t>「</a:t>
          </a:r>
          <a:r>
            <a:rPr lang="en-US" altLang="zh-TW" sz="2400" kern="1200" dirty="0">
              <a:solidFill>
                <a:srgbClr val="FF0000"/>
              </a:solidFill>
              <a:latin typeface="+mj-lt"/>
              <a:ea typeface="微軟正黑體" panose="020B0604030504040204" pitchFamily="34" charset="-120"/>
            </a:rPr>
            <a:t>1</a:t>
          </a:r>
          <a:r>
            <a:rPr lang="zh-TW" altLang="en-US" sz="2400" kern="1200" dirty="0">
              <a:solidFill>
                <a:srgbClr val="FF0000"/>
              </a:solidFill>
              <a:latin typeface="+mj-lt"/>
              <a:ea typeface="微軟正黑體" panose="020B0604030504040204" pitchFamily="34" charset="-120"/>
            </a:rPr>
            <a:t>篇</a:t>
          </a:r>
          <a:r>
            <a:rPr lang="zh-TW" sz="2400" kern="1200" dirty="0">
              <a:solidFill>
                <a:srgbClr val="FF0000"/>
              </a:solidFill>
              <a:latin typeface="+mj-lt"/>
              <a:ea typeface="微軟正黑體" panose="020B0604030504040204" pitchFamily="34" charset="-120"/>
            </a:rPr>
            <a:t>期末心得報告</a:t>
          </a:r>
          <a:r>
            <a:rPr lang="en-US" altLang="zh-TW" sz="2400" kern="1200" dirty="0">
              <a:solidFill>
                <a:srgbClr val="FF0000"/>
              </a:solidFill>
              <a:latin typeface="+mj-lt"/>
              <a:ea typeface="微軟正黑體" panose="020B0604030504040204" pitchFamily="34" charset="-120"/>
            </a:rPr>
            <a:t>(</a:t>
          </a:r>
          <a:r>
            <a:rPr lang="zh-TW" altLang="en-US" sz="2400" kern="1200" dirty="0">
              <a:solidFill>
                <a:srgbClr val="FF0000"/>
              </a:solidFill>
              <a:latin typeface="+mj-lt"/>
              <a:ea typeface="微軟正黑體" panose="020B0604030504040204" pitchFamily="34" charset="-120"/>
            </a:rPr>
            <a:t>含上傳</a:t>
          </a:r>
          <a:r>
            <a:rPr lang="en-US" altLang="zh-TW" sz="2400" kern="1200" dirty="0">
              <a:solidFill>
                <a:srgbClr val="FF0000"/>
              </a:solidFill>
              <a:latin typeface="+mj-lt"/>
              <a:ea typeface="微軟正黑體" panose="020B0604030504040204" pitchFamily="34" charset="-120"/>
            </a:rPr>
            <a:t>2</a:t>
          </a:r>
          <a:r>
            <a:rPr lang="zh-TW" altLang="en-US" sz="2400" kern="1200" dirty="0">
              <a:solidFill>
                <a:srgbClr val="FF0000"/>
              </a:solidFill>
              <a:latin typeface="+mj-lt"/>
              <a:ea typeface="微軟正黑體" panose="020B0604030504040204" pitchFamily="34" charset="-120"/>
            </a:rPr>
            <a:t>張照片</a:t>
          </a:r>
          <a:r>
            <a:rPr lang="en-US" altLang="zh-TW" sz="2400" kern="1200" dirty="0">
              <a:solidFill>
                <a:srgbClr val="FF0000"/>
              </a:solidFill>
              <a:latin typeface="+mj-lt"/>
              <a:ea typeface="微軟正黑體" panose="020B0604030504040204" pitchFamily="34" charset="-120"/>
            </a:rPr>
            <a:t>)</a:t>
          </a:r>
          <a:r>
            <a:rPr lang="zh-TW" sz="2400" kern="1200" dirty="0">
              <a:latin typeface="+mj-lt"/>
              <a:ea typeface="微軟正黑體" panose="020B0604030504040204" pitchFamily="34" charset="-120"/>
            </a:rPr>
            <a:t>」 。</a:t>
          </a:r>
        </a:p>
      </dsp:txBody>
      <dsp:txXfrm>
        <a:off x="0" y="2593101"/>
        <a:ext cx="8595065" cy="2721600"/>
      </dsp:txXfrm>
    </dsp:sp>
    <dsp:sp modelId="{7FCF1C73-0EDD-4450-A99F-257B281D2EBA}">
      <dsp:nvSpPr>
        <dsp:cNvPr id="0" name=""/>
        <dsp:cNvSpPr/>
      </dsp:nvSpPr>
      <dsp:spPr>
        <a:xfrm>
          <a:off x="429753" y="2238861"/>
          <a:ext cx="8101579" cy="708480"/>
        </a:xfrm>
        <a:prstGeom prst="roundRect">
          <a:avLst/>
        </a:prstGeom>
        <a:gradFill rotWithShape="0">
          <a:gsLst>
            <a:gs pos="0">
              <a:schemeClr val="accent3">
                <a:hueOff val="4979966"/>
                <a:satOff val="-1943"/>
                <a:lumOff val="15294"/>
                <a:alphaOff val="0"/>
                <a:tint val="94000"/>
                <a:satMod val="103000"/>
                <a:lumMod val="102000"/>
              </a:schemeClr>
            </a:gs>
            <a:gs pos="50000">
              <a:schemeClr val="accent3">
                <a:hueOff val="4979966"/>
                <a:satOff val="-1943"/>
                <a:lumOff val="15294"/>
                <a:alphaOff val="0"/>
                <a:shade val="100000"/>
                <a:satMod val="110000"/>
                <a:lumMod val="100000"/>
              </a:schemeClr>
            </a:gs>
            <a:gs pos="100000">
              <a:schemeClr val="accent3">
                <a:hueOff val="4979966"/>
                <a:satOff val="-1943"/>
                <a:lumOff val="15294"/>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7411" tIns="0" rIns="227411" bIns="0" numCol="1" spcCol="1270" anchor="ctr" anchorCtr="0">
          <a:noAutofit/>
        </a:bodyPr>
        <a:lstStyle/>
        <a:p>
          <a:pPr marL="0" lvl="0" indent="0" algn="l" defTabSz="1066800" rtl="0">
            <a:lnSpc>
              <a:spcPct val="90000"/>
            </a:lnSpc>
            <a:spcBef>
              <a:spcPct val="0"/>
            </a:spcBef>
            <a:spcAft>
              <a:spcPct val="35000"/>
            </a:spcAft>
            <a:buNone/>
          </a:pPr>
          <a:r>
            <a:rPr lang="zh-TW" sz="2400" b="1" kern="1200" dirty="0">
              <a:latin typeface="+mj-lt"/>
              <a:ea typeface="微軟正黑體" panose="020B0604030504040204" pitchFamily="34" charset="-120"/>
            </a:rPr>
            <a:t>實習</a:t>
          </a:r>
          <a:r>
            <a:rPr lang="zh-TW" altLang="en-US" sz="2400" b="1" kern="1200" dirty="0">
              <a:latin typeface="+mj-lt"/>
              <a:ea typeface="微軟正黑體" panose="020B0604030504040204" pitchFamily="34" charset="-120"/>
            </a:rPr>
            <a:t>輔導老師</a:t>
          </a:r>
          <a:r>
            <a:rPr lang="zh-TW" sz="2400" b="1" kern="1200" dirty="0">
              <a:latin typeface="+mj-lt"/>
              <a:ea typeface="微軟正黑體" panose="020B0604030504040204" pitchFamily="34" charset="-120"/>
            </a:rPr>
            <a:t>考評</a:t>
          </a:r>
          <a:r>
            <a:rPr lang="en-US" sz="2400" b="1" kern="1200" dirty="0">
              <a:latin typeface="+mj-lt"/>
              <a:ea typeface="微軟正黑體" panose="020B0604030504040204" pitchFamily="34" charset="-120"/>
            </a:rPr>
            <a:t>(</a:t>
          </a:r>
          <a:r>
            <a:rPr lang="zh-TW" sz="2400" b="1" kern="1200" dirty="0">
              <a:latin typeface="+mj-lt"/>
              <a:ea typeface="微軟正黑體" panose="020B0604030504040204" pitchFamily="34" charset="-120"/>
            </a:rPr>
            <a:t>含實習</a:t>
          </a:r>
          <a:r>
            <a:rPr lang="zh-TW" altLang="en-US" sz="2400" b="1" kern="1200" dirty="0">
              <a:latin typeface="+mj-lt"/>
              <a:ea typeface="微軟正黑體" panose="020B0604030504040204" pitchFamily="34" charset="-120"/>
            </a:rPr>
            <a:t>心得報告</a:t>
          </a:r>
          <a:r>
            <a:rPr lang="en-US" sz="2400" b="1" kern="1200" dirty="0">
              <a:latin typeface="+mj-lt"/>
              <a:ea typeface="微軟正黑體" panose="020B0604030504040204" pitchFamily="34" charset="-120"/>
            </a:rPr>
            <a:t>)</a:t>
          </a:r>
          <a:r>
            <a:rPr lang="zh-TW" sz="2400" b="1" kern="1200" dirty="0">
              <a:latin typeface="+mj-lt"/>
              <a:ea typeface="微軟正黑體" panose="020B0604030504040204" pitchFamily="34" charset="-120"/>
            </a:rPr>
            <a:t>：</a:t>
          </a:r>
          <a:r>
            <a:rPr lang="zh-TW" sz="2400" kern="1200" dirty="0">
              <a:latin typeface="+mj-lt"/>
              <a:ea typeface="微軟正黑體" panose="020B0604030504040204" pitchFamily="34" charset="-120"/>
            </a:rPr>
            <a:t>佔學期成績</a:t>
          </a:r>
          <a:r>
            <a:rPr lang="zh-TW" altLang="en-US" sz="2400" kern="1200" dirty="0">
              <a:latin typeface="+mj-lt"/>
              <a:ea typeface="微軟正黑體" panose="020B0604030504040204" pitchFamily="34" charset="-120"/>
            </a:rPr>
            <a:t> </a:t>
          </a:r>
          <a:r>
            <a:rPr lang="en-US" altLang="zh-TW" sz="2400" b="1" kern="1200" dirty="0">
              <a:latin typeface="+mn-lt"/>
              <a:ea typeface="+mn-ea"/>
              <a:cs typeface="+mn-cs"/>
            </a:rPr>
            <a:t>6</a:t>
          </a:r>
          <a:r>
            <a:rPr lang="en-US" altLang="zh-TW" sz="2400" b="1" kern="1200" dirty="0">
              <a:latin typeface="+mj-lt"/>
              <a:ea typeface="微軟正黑體" panose="020B0604030504040204" pitchFamily="34" charset="-120"/>
            </a:rPr>
            <a:t>0</a:t>
          </a:r>
          <a:r>
            <a:rPr lang="en-US" sz="2400" b="1" kern="1200" dirty="0">
              <a:latin typeface="+mj-lt"/>
              <a:ea typeface="微軟正黑體" panose="020B0604030504040204" pitchFamily="34" charset="-120"/>
            </a:rPr>
            <a:t>%</a:t>
          </a:r>
          <a:endParaRPr lang="zh-TW" sz="2400" b="1" kern="1200" dirty="0">
            <a:latin typeface="+mj-lt"/>
            <a:ea typeface="微軟正黑體" panose="020B0604030504040204" pitchFamily="34" charset="-120"/>
          </a:endParaRPr>
        </a:p>
      </dsp:txBody>
      <dsp:txXfrm>
        <a:off x="464338" y="2273446"/>
        <a:ext cx="8032409" cy="63931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1E6054-6B02-4208-83EB-B83EEFD3A5FC}">
      <dsp:nvSpPr>
        <dsp:cNvPr id="0" name=""/>
        <dsp:cNvSpPr/>
      </dsp:nvSpPr>
      <dsp:spPr>
        <a:xfrm>
          <a:off x="3651707" y="3412"/>
          <a:ext cx="1638929" cy="1638929"/>
        </a:xfrm>
        <a:prstGeom prst="ellipse">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zh-TW" altLang="en-US" sz="1600" b="0" kern="1200" dirty="0">
              <a:solidFill>
                <a:schemeClr val="tx1"/>
              </a:solidFill>
              <a:latin typeface="微軟正黑體" panose="020B0604030504040204" pitchFamily="34" charset="-120"/>
              <a:ea typeface="微軟正黑體" panose="020B0604030504040204" pitchFamily="34" charset="-120"/>
            </a:rPr>
            <a:t>公司的人事及業務規定，請確實遵守。</a:t>
          </a:r>
        </a:p>
      </dsp:txBody>
      <dsp:txXfrm>
        <a:off x="3891723" y="243428"/>
        <a:ext cx="1158897" cy="1158897"/>
      </dsp:txXfrm>
    </dsp:sp>
    <dsp:sp modelId="{183B0DAC-6C62-4D51-B97C-756949873BFD}">
      <dsp:nvSpPr>
        <dsp:cNvPr id="0" name=""/>
        <dsp:cNvSpPr/>
      </dsp:nvSpPr>
      <dsp:spPr>
        <a:xfrm rot="1800000">
          <a:off x="5270954" y="1096990"/>
          <a:ext cx="308057" cy="553138"/>
        </a:xfrm>
        <a:prstGeom prst="rightArrow">
          <a:avLst>
            <a:gd name="adj1" fmla="val 60000"/>
            <a:gd name="adj2" fmla="val 5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TW" altLang="en-US" sz="1600" b="0" kern="1200">
            <a:latin typeface="微軟正黑體" panose="020B0604030504040204" pitchFamily="34" charset="-120"/>
            <a:ea typeface="微軟正黑體" panose="020B0604030504040204" pitchFamily="34" charset="-120"/>
          </a:endParaRPr>
        </a:p>
      </dsp:txBody>
      <dsp:txXfrm>
        <a:off x="5277145" y="1184514"/>
        <a:ext cx="215640" cy="331882"/>
      </dsp:txXfrm>
    </dsp:sp>
    <dsp:sp modelId="{EE0D3B7A-AF19-409E-AF26-206756D1A653}">
      <dsp:nvSpPr>
        <dsp:cNvPr id="0" name=""/>
        <dsp:cNvSpPr/>
      </dsp:nvSpPr>
      <dsp:spPr>
        <a:xfrm>
          <a:off x="5400242" y="1233000"/>
          <a:ext cx="2401277" cy="1638929"/>
        </a:xfrm>
        <a:prstGeom prst="ellipse">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zh-TW" altLang="en-US" sz="1600" b="0" kern="1200" dirty="0">
              <a:solidFill>
                <a:schemeClr val="tx1"/>
              </a:solidFill>
              <a:latin typeface="微軟正黑體" panose="020B0604030504040204" pitchFamily="34" charset="-120"/>
              <a:ea typeface="微軟正黑體" panose="020B0604030504040204" pitchFamily="34" charset="-120"/>
            </a:rPr>
            <a:t>隨時提醒自已，我是代表學校、代表家庭及代表自已，確實自制及自律。</a:t>
          </a:r>
        </a:p>
      </dsp:txBody>
      <dsp:txXfrm>
        <a:off x="5751901" y="1473016"/>
        <a:ext cx="1697959" cy="1158897"/>
      </dsp:txXfrm>
    </dsp:sp>
    <dsp:sp modelId="{97B01358-F94E-49EA-800C-99E13FD413EA}">
      <dsp:nvSpPr>
        <dsp:cNvPr id="0" name=""/>
        <dsp:cNvSpPr/>
      </dsp:nvSpPr>
      <dsp:spPr>
        <a:xfrm rot="5299374">
          <a:off x="6418963" y="2993203"/>
          <a:ext cx="435120" cy="553138"/>
        </a:xfrm>
        <a:prstGeom prst="rightArrow">
          <a:avLst>
            <a:gd name="adj1" fmla="val 60000"/>
            <a:gd name="adj2" fmla="val 5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TW" altLang="en-US" sz="1600" b="0" kern="1200">
            <a:latin typeface="微軟正黑體" panose="020B0604030504040204" pitchFamily="34" charset="-120"/>
            <a:ea typeface="微軟正黑體" panose="020B0604030504040204" pitchFamily="34" charset="-120"/>
          </a:endParaRPr>
        </a:p>
      </dsp:txBody>
      <dsp:txXfrm>
        <a:off x="6482321" y="3038591"/>
        <a:ext cx="304584" cy="331882"/>
      </dsp:txXfrm>
    </dsp:sp>
    <dsp:sp modelId="{4F9B68F3-86C3-4659-836A-5EC57E7B67EA}">
      <dsp:nvSpPr>
        <dsp:cNvPr id="0" name=""/>
        <dsp:cNvSpPr/>
      </dsp:nvSpPr>
      <dsp:spPr>
        <a:xfrm>
          <a:off x="5648741" y="3692172"/>
          <a:ext cx="2048284" cy="1638929"/>
        </a:xfrm>
        <a:prstGeom prst="ellipse">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zh-TW" altLang="en-US" sz="1600" b="0" kern="1200" dirty="0">
              <a:solidFill>
                <a:schemeClr val="tx1"/>
              </a:solidFill>
              <a:latin typeface="微軟正黑體" panose="020B0604030504040204" pitchFamily="34" charset="-120"/>
              <a:ea typeface="微軟正黑體" panose="020B0604030504040204" pitchFamily="34" charset="-120"/>
            </a:rPr>
            <a:t>以謙虛認真態度面對工作。</a:t>
          </a:r>
        </a:p>
      </dsp:txBody>
      <dsp:txXfrm>
        <a:off x="5948705" y="3932188"/>
        <a:ext cx="1448356" cy="1158897"/>
      </dsp:txXfrm>
    </dsp:sp>
    <dsp:sp modelId="{4959BB0C-452E-4F4C-8878-0E03299C94CE}">
      <dsp:nvSpPr>
        <dsp:cNvPr id="0" name=""/>
        <dsp:cNvSpPr/>
      </dsp:nvSpPr>
      <dsp:spPr>
        <a:xfrm rot="9049073">
          <a:off x="5407922" y="4850118"/>
          <a:ext cx="327302" cy="553138"/>
        </a:xfrm>
        <a:prstGeom prst="rightArrow">
          <a:avLst>
            <a:gd name="adj1" fmla="val 60000"/>
            <a:gd name="adj2" fmla="val 5000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TW" altLang="en-US" sz="1600" b="0" kern="1200">
            <a:latin typeface="微軟正黑體" panose="020B0604030504040204" pitchFamily="34" charset="-120"/>
            <a:ea typeface="微軟正黑體" panose="020B0604030504040204" pitchFamily="34" charset="-120"/>
          </a:endParaRPr>
        </a:p>
      </dsp:txBody>
      <dsp:txXfrm rot="10800000">
        <a:off x="5499882" y="4936808"/>
        <a:ext cx="229111" cy="331882"/>
      </dsp:txXfrm>
    </dsp:sp>
    <dsp:sp modelId="{03E7545C-51F7-42AC-965E-5BA68F857E8F}">
      <dsp:nvSpPr>
        <dsp:cNvPr id="0" name=""/>
        <dsp:cNvSpPr/>
      </dsp:nvSpPr>
      <dsp:spPr>
        <a:xfrm>
          <a:off x="3477562" y="4921766"/>
          <a:ext cx="1987218" cy="1638929"/>
        </a:xfrm>
        <a:prstGeom prst="ellipse">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zh-TW" altLang="en-US" sz="1600" b="0" kern="1200" dirty="0">
              <a:solidFill>
                <a:schemeClr val="tx1"/>
              </a:solidFill>
              <a:latin typeface="微軟正黑體" panose="020B0604030504040204" pitchFamily="34" charset="-120"/>
              <a:ea typeface="微軟正黑體" panose="020B0604030504040204" pitchFamily="34" charset="-120"/>
            </a:rPr>
            <a:t>準時上班、不遲到或早退</a:t>
          </a:r>
        </a:p>
      </dsp:txBody>
      <dsp:txXfrm>
        <a:off x="3768583" y="5161782"/>
        <a:ext cx="1405176" cy="1158897"/>
      </dsp:txXfrm>
    </dsp:sp>
    <dsp:sp modelId="{5EDB5E34-226B-438B-9616-7CBE0478763C}">
      <dsp:nvSpPr>
        <dsp:cNvPr id="0" name=""/>
        <dsp:cNvSpPr/>
      </dsp:nvSpPr>
      <dsp:spPr>
        <a:xfrm rot="12536277">
          <a:off x="3368924" y="4914088"/>
          <a:ext cx="212889" cy="553138"/>
        </a:xfrm>
        <a:prstGeom prst="rightArrow">
          <a:avLst>
            <a:gd name="adj1" fmla="val 60000"/>
            <a:gd name="adj2" fmla="val 5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TW" altLang="en-US" sz="1600" b="0" kern="1200">
            <a:latin typeface="微軟正黑體" panose="020B0604030504040204" pitchFamily="34" charset="-120"/>
            <a:ea typeface="微軟正黑體" panose="020B0604030504040204" pitchFamily="34" charset="-120"/>
          </a:endParaRPr>
        </a:p>
      </dsp:txBody>
      <dsp:txXfrm rot="10800000">
        <a:off x="3428804" y="5040167"/>
        <a:ext cx="149022" cy="331882"/>
      </dsp:txXfrm>
    </dsp:sp>
    <dsp:sp modelId="{F39AE4F0-10F8-4317-BADB-18BEE6725F62}">
      <dsp:nvSpPr>
        <dsp:cNvPr id="0" name=""/>
        <dsp:cNvSpPr/>
      </dsp:nvSpPr>
      <dsp:spPr>
        <a:xfrm>
          <a:off x="1000287" y="3472322"/>
          <a:ext cx="2503038" cy="2083669"/>
        </a:xfrm>
        <a:prstGeom prst="ellipse">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zh-TW" altLang="en-US" sz="1600" b="0" kern="1200" dirty="0">
              <a:solidFill>
                <a:schemeClr val="tx1"/>
              </a:solidFill>
              <a:latin typeface="微軟正黑體" panose="020B0604030504040204" pitchFamily="34" charset="-120"/>
              <a:ea typeface="微軟正黑體" panose="020B0604030504040204" pitchFamily="34" charset="-120"/>
            </a:rPr>
            <a:t>注意個人品德行為，不得有偷竊欺騙等其他不良行為。經查證屬實，將受勒令退學處分，並移送司法偵辦</a:t>
          </a:r>
        </a:p>
      </dsp:txBody>
      <dsp:txXfrm>
        <a:off x="1366848" y="3777468"/>
        <a:ext cx="1769916" cy="1473377"/>
      </dsp:txXfrm>
    </dsp:sp>
    <dsp:sp modelId="{67B46FEE-D671-43C1-A337-7DEAD117014F}">
      <dsp:nvSpPr>
        <dsp:cNvPr id="0" name=""/>
        <dsp:cNvSpPr/>
      </dsp:nvSpPr>
      <dsp:spPr>
        <a:xfrm rot="16336138">
          <a:off x="2200373" y="3013569"/>
          <a:ext cx="199863" cy="553138"/>
        </a:xfrm>
        <a:prstGeom prst="rightArrow">
          <a:avLst>
            <a:gd name="adj1" fmla="val 60000"/>
            <a:gd name="adj2" fmla="val 50000"/>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TW" altLang="en-US" sz="1600" b="0" kern="1200">
            <a:latin typeface="微軟正黑體" panose="020B0604030504040204" pitchFamily="34" charset="-120"/>
            <a:ea typeface="微軟正黑體" panose="020B0604030504040204" pitchFamily="34" charset="-120"/>
          </a:endParaRPr>
        </a:p>
      </dsp:txBody>
      <dsp:txXfrm>
        <a:off x="2229166" y="3154153"/>
        <a:ext cx="139904" cy="331882"/>
      </dsp:txXfrm>
    </dsp:sp>
    <dsp:sp modelId="{F0779DE9-7337-4BE9-BC50-9BF969351F7E}">
      <dsp:nvSpPr>
        <dsp:cNvPr id="0" name=""/>
        <dsp:cNvSpPr/>
      </dsp:nvSpPr>
      <dsp:spPr>
        <a:xfrm>
          <a:off x="1241754" y="1013138"/>
          <a:ext cx="2214980" cy="2083669"/>
        </a:xfrm>
        <a:prstGeom prst="ellipse">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zh-TW" altLang="en-US" sz="1600" b="0" kern="1200" dirty="0">
              <a:solidFill>
                <a:schemeClr val="tx1"/>
              </a:solidFill>
              <a:latin typeface="微軟正黑體" panose="020B0604030504040204" pitchFamily="34" charset="-120"/>
              <a:ea typeface="微軟正黑體" panose="020B0604030504040204" pitchFamily="34" charset="-120"/>
            </a:rPr>
            <a:t>帶著答案找主管談事情</a:t>
          </a:r>
        </a:p>
      </dsp:txBody>
      <dsp:txXfrm>
        <a:off x="1566130" y="1318284"/>
        <a:ext cx="1566228" cy="1473377"/>
      </dsp:txXfrm>
    </dsp:sp>
    <dsp:sp modelId="{635F8AE0-1CDC-4EED-8385-A3FD8A5054FD}">
      <dsp:nvSpPr>
        <dsp:cNvPr id="0" name=""/>
        <dsp:cNvSpPr/>
      </dsp:nvSpPr>
      <dsp:spPr>
        <a:xfrm rot="19791507">
          <a:off x="3375742" y="1098590"/>
          <a:ext cx="288564" cy="553138"/>
        </a:xfrm>
        <a:prstGeom prst="rightArrow">
          <a:avLst>
            <a:gd name="adj1" fmla="val 60000"/>
            <a:gd name="adj2" fmla="val 5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TW" altLang="en-US" sz="1600" b="0" kern="1200"/>
        </a:p>
      </dsp:txBody>
      <dsp:txXfrm>
        <a:off x="3381595" y="1230953"/>
        <a:ext cx="201995" cy="33188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0BA67-5180-41CB-99FD-E12237BD325F}">
      <dsp:nvSpPr>
        <dsp:cNvPr id="0" name=""/>
        <dsp:cNvSpPr/>
      </dsp:nvSpPr>
      <dsp:spPr>
        <a:xfrm>
          <a:off x="0" y="436411"/>
          <a:ext cx="8856984" cy="5535614"/>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AD9A7B-0262-48DB-A89C-6C88336FF382}">
      <dsp:nvSpPr>
        <dsp:cNvPr id="0" name=""/>
        <dsp:cNvSpPr/>
      </dsp:nvSpPr>
      <dsp:spPr>
        <a:xfrm>
          <a:off x="1124836" y="4257093"/>
          <a:ext cx="230281" cy="230281"/>
        </a:xfrm>
        <a:prstGeom prst="ellips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8E6953-E053-4513-A205-5ADBFB98B5F3}">
      <dsp:nvSpPr>
        <dsp:cNvPr id="0" name=""/>
        <dsp:cNvSpPr/>
      </dsp:nvSpPr>
      <dsp:spPr>
        <a:xfrm>
          <a:off x="1239977" y="4372234"/>
          <a:ext cx="2063677" cy="15997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021" tIns="0" rIns="0" bIns="0" numCol="1" spcCol="1270" anchor="t" anchorCtr="0">
          <a:noAutofit/>
        </a:bodyPr>
        <a:lstStyle/>
        <a:p>
          <a:pPr marL="0" lvl="0" indent="0" algn="l" defTabSz="933450" rtl="0">
            <a:lnSpc>
              <a:spcPct val="90000"/>
            </a:lnSpc>
            <a:spcBef>
              <a:spcPct val="0"/>
            </a:spcBef>
            <a:spcAft>
              <a:spcPct val="35000"/>
            </a:spcAft>
            <a:buNone/>
          </a:pPr>
          <a:r>
            <a:rPr lang="zh-TW" altLang="en-US" sz="2100" b="1" kern="1200">
              <a:latin typeface="微軟正黑體" panose="020B0604030504040204" pitchFamily="34" charset="-120"/>
              <a:ea typeface="微軟正黑體" panose="020B0604030504040204" pitchFamily="34" charset="-120"/>
            </a:rPr>
            <a:t>安全</a:t>
          </a:r>
          <a:endParaRPr lang="zh-TW" altLang="en-US" sz="2100" kern="1200">
            <a:latin typeface="微軟正黑體" panose="020B0604030504040204" pitchFamily="34" charset="-120"/>
            <a:ea typeface="微軟正黑體" panose="020B0604030504040204" pitchFamily="34" charset="-120"/>
          </a:endParaRPr>
        </a:p>
        <a:p>
          <a:pPr marL="171450" lvl="1" indent="-171450" algn="l" defTabSz="711200" rtl="0">
            <a:lnSpc>
              <a:spcPct val="90000"/>
            </a:lnSpc>
            <a:spcBef>
              <a:spcPct val="0"/>
            </a:spcBef>
            <a:spcAft>
              <a:spcPct val="15000"/>
            </a:spcAft>
            <a:buChar char="•"/>
          </a:pPr>
          <a:r>
            <a:rPr lang="zh-TW" sz="1600" kern="1200" dirty="0">
              <a:latin typeface="微軟正黑體" panose="020B0604030504040204" pitchFamily="34" charset="-120"/>
              <a:ea typeface="微軟正黑體" panose="020B0604030504040204" pitchFamily="34" charset="-120"/>
            </a:rPr>
            <a:t>注意交通安全</a:t>
          </a:r>
          <a:r>
            <a:rPr lang="en-US" sz="1600" kern="1200" dirty="0">
              <a:latin typeface="微軟正黑體" panose="020B0604030504040204" pitchFamily="34" charset="-120"/>
              <a:ea typeface="微軟正黑體" panose="020B0604030504040204" pitchFamily="34" charset="-120"/>
            </a:rPr>
            <a:t>&amp;</a:t>
          </a:r>
          <a:r>
            <a:rPr lang="zh-TW" sz="1600" kern="1200" dirty="0">
              <a:latin typeface="微軟正黑體" panose="020B0604030504040204" pitchFamily="34" charset="-120"/>
              <a:ea typeface="微軟正黑體" panose="020B0604030504040204" pitchFamily="34" charset="-120"/>
            </a:rPr>
            <a:t>職場工作安全。</a:t>
          </a:r>
        </a:p>
      </dsp:txBody>
      <dsp:txXfrm>
        <a:off x="1239977" y="4372234"/>
        <a:ext cx="2063677" cy="1599792"/>
      </dsp:txXfrm>
    </dsp:sp>
    <dsp:sp modelId="{A6F6F083-0943-4C3D-A130-0531D52BB7B6}">
      <dsp:nvSpPr>
        <dsp:cNvPr id="0" name=""/>
        <dsp:cNvSpPr/>
      </dsp:nvSpPr>
      <dsp:spPr>
        <a:xfrm>
          <a:off x="3157514" y="2752513"/>
          <a:ext cx="416278" cy="416278"/>
        </a:xfrm>
        <a:prstGeom prst="ellips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F9C82D-67D6-4422-B1C5-840AFE254BD7}">
      <dsp:nvSpPr>
        <dsp:cNvPr id="0" name=""/>
        <dsp:cNvSpPr/>
      </dsp:nvSpPr>
      <dsp:spPr>
        <a:xfrm>
          <a:off x="3365653" y="2960652"/>
          <a:ext cx="2125676" cy="30113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577" tIns="0" rIns="0" bIns="0" numCol="1" spcCol="1270" anchor="t" anchorCtr="0">
          <a:noAutofit/>
        </a:bodyPr>
        <a:lstStyle/>
        <a:p>
          <a:pPr marL="0" lvl="0" indent="0" algn="l" defTabSz="933450" rtl="0">
            <a:lnSpc>
              <a:spcPct val="90000"/>
            </a:lnSpc>
            <a:spcBef>
              <a:spcPct val="0"/>
            </a:spcBef>
            <a:spcAft>
              <a:spcPct val="35000"/>
            </a:spcAft>
            <a:buNone/>
          </a:pPr>
          <a:r>
            <a:rPr lang="zh-TW" altLang="en-US" sz="2100" b="1" kern="1200" dirty="0">
              <a:latin typeface="微軟正黑體" panose="020B0604030504040204" pitchFamily="34" charset="-120"/>
              <a:ea typeface="微軟正黑體" panose="020B0604030504040204" pitchFamily="34" charset="-120"/>
            </a:rPr>
            <a:t>服裝儀容</a:t>
          </a:r>
          <a:endParaRPr lang="zh-TW" altLang="en-US" sz="2100" kern="1200" dirty="0">
            <a:latin typeface="微軟正黑體" panose="020B0604030504040204" pitchFamily="34" charset="-120"/>
            <a:ea typeface="微軟正黑體" panose="020B0604030504040204" pitchFamily="34" charset="-120"/>
          </a:endParaRPr>
        </a:p>
        <a:p>
          <a:pPr marL="171450" lvl="1" indent="-171450" algn="l" defTabSz="711200" rtl="0">
            <a:lnSpc>
              <a:spcPct val="90000"/>
            </a:lnSpc>
            <a:spcBef>
              <a:spcPct val="0"/>
            </a:spcBef>
            <a:spcAft>
              <a:spcPct val="15000"/>
            </a:spcAft>
            <a:buChar char="•"/>
          </a:pPr>
          <a:r>
            <a:rPr lang="zh-TW" sz="1600" kern="1200" dirty="0">
              <a:latin typeface="微軟正黑體" panose="020B0604030504040204" pitchFamily="34" charset="-120"/>
              <a:ea typeface="微軟正黑體" panose="020B0604030504040204" pitchFamily="34" charset="-120"/>
            </a:rPr>
            <a:t>上班時應作得體裝扮儀容</a:t>
          </a:r>
          <a:r>
            <a:rPr lang="en-US" sz="1600" kern="1200" dirty="0">
              <a:latin typeface="微軟正黑體" panose="020B0604030504040204" pitchFamily="34" charset="-120"/>
              <a:ea typeface="微軟正黑體" panose="020B0604030504040204" pitchFamily="34" charset="-120"/>
            </a:rPr>
            <a:t>(</a:t>
          </a:r>
          <a:r>
            <a:rPr lang="zh-TW" sz="1600" kern="1200" dirty="0">
              <a:latin typeface="微軟正黑體" panose="020B0604030504040204" pitchFamily="34" charset="-120"/>
              <a:ea typeface="微軟正黑體" panose="020B0604030504040204" pitchFamily="34" charset="-120"/>
            </a:rPr>
            <a:t>如前場服務人員頭髮須梳理整理</a:t>
          </a:r>
          <a:r>
            <a:rPr lang="en-US" sz="1600" kern="1200" dirty="0">
              <a:latin typeface="微軟正黑體" panose="020B0604030504040204" pitchFamily="34" charset="-120"/>
              <a:ea typeface="微軟正黑體" panose="020B0604030504040204" pitchFamily="34" charset="-120"/>
            </a:rPr>
            <a:t>)</a:t>
          </a:r>
          <a:r>
            <a:rPr lang="zh-TW" sz="1600" kern="1200" dirty="0">
              <a:latin typeface="微軟正黑體" panose="020B0604030504040204" pitchFamily="34" charset="-120"/>
              <a:ea typeface="微軟正黑體" panose="020B0604030504040204" pitchFamily="34" charset="-120"/>
            </a:rPr>
            <a:t>等，除必要上班時不穿拖鞋短褲。</a:t>
          </a:r>
        </a:p>
        <a:p>
          <a:pPr marL="171450" lvl="1" indent="-171450" algn="l" defTabSz="711200" rtl="0">
            <a:lnSpc>
              <a:spcPct val="90000"/>
            </a:lnSpc>
            <a:spcBef>
              <a:spcPct val="0"/>
            </a:spcBef>
            <a:spcAft>
              <a:spcPct val="15000"/>
            </a:spcAft>
            <a:buChar char="•"/>
          </a:pPr>
          <a:r>
            <a:rPr lang="zh-TW" altLang="en-US" sz="1600" b="1" kern="1200">
              <a:latin typeface="微軟正黑體" panose="020B0604030504040204" pitchFamily="34" charset="-120"/>
              <a:ea typeface="微軟正黑體" panose="020B0604030504040204" pitchFamily="34" charset="-120"/>
            </a:rPr>
            <a:t>態度</a:t>
          </a:r>
          <a:endParaRPr lang="zh-TW" altLang="en-US" sz="1600" kern="1200">
            <a:latin typeface="微軟正黑體" panose="020B0604030504040204" pitchFamily="34" charset="-120"/>
            <a:ea typeface="微軟正黑體" panose="020B0604030504040204" pitchFamily="34" charset="-120"/>
          </a:endParaRPr>
        </a:p>
      </dsp:txBody>
      <dsp:txXfrm>
        <a:off x="3365653" y="2960652"/>
        <a:ext cx="2125676" cy="3011374"/>
      </dsp:txXfrm>
    </dsp:sp>
    <dsp:sp modelId="{E07F9FD9-549A-48AB-8312-A53C586E58EF}">
      <dsp:nvSpPr>
        <dsp:cNvPr id="0" name=""/>
        <dsp:cNvSpPr/>
      </dsp:nvSpPr>
      <dsp:spPr>
        <a:xfrm>
          <a:off x="5602042" y="1836922"/>
          <a:ext cx="575703" cy="575703"/>
        </a:xfrm>
        <a:prstGeom prst="ellips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B79407-7DF7-44EE-98DB-357AF33B9D38}">
      <dsp:nvSpPr>
        <dsp:cNvPr id="0" name=""/>
        <dsp:cNvSpPr/>
      </dsp:nvSpPr>
      <dsp:spPr>
        <a:xfrm>
          <a:off x="5889894" y="2124774"/>
          <a:ext cx="2125676" cy="3847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5054" tIns="0" rIns="0" bIns="0" numCol="1" spcCol="1270" anchor="t" anchorCtr="0">
          <a:noAutofit/>
        </a:bodyPr>
        <a:lstStyle/>
        <a:p>
          <a:pPr marL="0" lvl="0" indent="0" algn="l" defTabSz="933450" rtl="0">
            <a:lnSpc>
              <a:spcPct val="90000"/>
            </a:lnSpc>
            <a:spcBef>
              <a:spcPct val="0"/>
            </a:spcBef>
            <a:spcAft>
              <a:spcPct val="35000"/>
            </a:spcAft>
            <a:buNone/>
          </a:pPr>
          <a:r>
            <a:rPr lang="zh-TW" altLang="en-US" sz="2100" kern="1200">
              <a:latin typeface="微軟正黑體" panose="020B0604030504040204" pitchFamily="34" charset="-120"/>
              <a:ea typeface="微軟正黑體" panose="020B0604030504040204" pitchFamily="34" charset="-120"/>
            </a:rPr>
            <a:t>良好的工作態度決定你的機會與高度</a:t>
          </a:r>
        </a:p>
        <a:p>
          <a:pPr marL="171450" lvl="1" indent="-171450" algn="l" defTabSz="711200" rtl="0">
            <a:lnSpc>
              <a:spcPct val="90000"/>
            </a:lnSpc>
            <a:spcBef>
              <a:spcPct val="0"/>
            </a:spcBef>
            <a:spcAft>
              <a:spcPct val="15000"/>
            </a:spcAft>
            <a:buChar char="•"/>
          </a:pPr>
          <a:r>
            <a:rPr lang="zh-TW" altLang="en-US" sz="1600" b="0" u="none" kern="1200" dirty="0">
              <a:latin typeface="微軟正黑體" panose="020B0604030504040204" pitchFamily="34" charset="-120"/>
              <a:ea typeface="微軟正黑體" panose="020B0604030504040204" pitchFamily="34" charset="-120"/>
            </a:rPr>
            <a:t>如有問題或困難疑惑請向實習單位</a:t>
          </a:r>
          <a:r>
            <a:rPr lang="zh-TW" altLang="en-US" sz="1600" b="0" u="none" kern="1200" dirty="0">
              <a:solidFill>
                <a:srgbClr val="FF0000"/>
              </a:solidFill>
              <a:latin typeface="微軟正黑體" panose="020B0604030504040204" pitchFamily="34" charset="-120"/>
              <a:ea typeface="微軟正黑體" panose="020B0604030504040204" pitchFamily="34" charset="-120"/>
            </a:rPr>
            <a:t>人事訓練部門</a:t>
          </a:r>
          <a:r>
            <a:rPr lang="zh-TW" altLang="en-US" sz="1600" b="0" u="none" kern="1200" dirty="0">
              <a:latin typeface="微軟正黑體" panose="020B0604030504040204" pitchFamily="34" charset="-120"/>
              <a:ea typeface="微軟正黑體" panose="020B0604030504040204" pitchFamily="34" charset="-120"/>
            </a:rPr>
            <a:t>及</a:t>
          </a:r>
          <a:r>
            <a:rPr lang="zh-TW" altLang="en-US" sz="1600" b="0" u="none" kern="1200" dirty="0">
              <a:solidFill>
                <a:srgbClr val="FF0000"/>
              </a:solidFill>
              <a:latin typeface="微軟正黑體" panose="020B0604030504040204" pitchFamily="34" charset="-120"/>
              <a:ea typeface="微軟正黑體" panose="020B0604030504040204" pitchFamily="34" charset="-120"/>
            </a:rPr>
            <a:t>輔導老師</a:t>
          </a:r>
          <a:r>
            <a:rPr lang="zh-TW" altLang="en-US" sz="1600" b="0" u="none" kern="1200" dirty="0">
              <a:latin typeface="微軟正黑體" panose="020B0604030504040204" pitchFamily="34" charset="-120"/>
              <a:ea typeface="微軟正黑體" panose="020B0604030504040204" pitchFamily="34" charset="-120"/>
            </a:rPr>
            <a:t>反應。</a:t>
          </a:r>
        </a:p>
      </dsp:txBody>
      <dsp:txXfrm>
        <a:off x="5889894" y="2124774"/>
        <a:ext cx="2125676" cy="384725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7EFA8112-3F67-48BB-AC71-7743548ACA95}"/>
              </a:ext>
            </a:extLst>
          </p:cNvPr>
          <p:cNvSpPr>
            <a:spLocks noGrp="1" noChangeArrowheads="1"/>
          </p:cNvSpPr>
          <p:nvPr>
            <p:ph type="hdr" sz="quarter"/>
          </p:nvPr>
        </p:nvSpPr>
        <p:spPr bwMode="auto">
          <a:xfrm>
            <a:off x="1" y="0"/>
            <a:ext cx="2944813" cy="496809"/>
          </a:xfrm>
          <a:prstGeom prst="rect">
            <a:avLst/>
          </a:prstGeom>
          <a:noFill/>
          <a:ln w="9525">
            <a:noFill/>
            <a:miter lim="800000"/>
            <a:headEnd/>
            <a:tailEnd/>
          </a:ln>
          <a:effectLst/>
        </p:spPr>
        <p:txBody>
          <a:bodyPr vert="horz" wrap="square" lIns="92153" tIns="46077" rIns="92153" bIns="46077" numCol="1" anchor="t" anchorCtr="0" compatLnSpc="1">
            <a:prstTxWarp prst="textNoShape">
              <a:avLst/>
            </a:prstTxWarp>
          </a:bodyPr>
          <a:lstStyle>
            <a:lvl1pPr eaLnBrk="0" hangingPunct="0">
              <a:defRPr kumimoji="0" sz="1200">
                <a:ea typeface="+mn-ea"/>
              </a:defRPr>
            </a:lvl1pPr>
          </a:lstStyle>
          <a:p>
            <a:pPr>
              <a:defRPr/>
            </a:pPr>
            <a:endParaRPr lang="en-US" altLang="zh-TW"/>
          </a:p>
        </p:txBody>
      </p:sp>
      <p:sp>
        <p:nvSpPr>
          <p:cNvPr id="172035" name="Rectangle 3">
            <a:extLst>
              <a:ext uri="{FF2B5EF4-FFF2-40B4-BE49-F238E27FC236}">
                <a16:creationId xmlns:a16="http://schemas.microsoft.com/office/drawing/2014/main" id="{EF2B7653-9A3F-47CD-AAAC-A077D8224A58}"/>
              </a:ext>
            </a:extLst>
          </p:cNvPr>
          <p:cNvSpPr>
            <a:spLocks noGrp="1" noChangeArrowheads="1"/>
          </p:cNvSpPr>
          <p:nvPr>
            <p:ph type="dt" sz="quarter" idx="1"/>
          </p:nvPr>
        </p:nvSpPr>
        <p:spPr bwMode="auto">
          <a:xfrm>
            <a:off x="3851276" y="0"/>
            <a:ext cx="2944813" cy="496809"/>
          </a:xfrm>
          <a:prstGeom prst="rect">
            <a:avLst/>
          </a:prstGeom>
          <a:noFill/>
          <a:ln w="9525">
            <a:noFill/>
            <a:miter lim="800000"/>
            <a:headEnd/>
            <a:tailEnd/>
          </a:ln>
          <a:effectLst/>
        </p:spPr>
        <p:txBody>
          <a:bodyPr vert="horz" wrap="square" lIns="92153" tIns="46077" rIns="92153" bIns="46077" numCol="1" anchor="t" anchorCtr="0" compatLnSpc="1">
            <a:prstTxWarp prst="textNoShape">
              <a:avLst/>
            </a:prstTxWarp>
          </a:bodyPr>
          <a:lstStyle>
            <a:lvl1pPr algn="r" eaLnBrk="0" hangingPunct="0">
              <a:defRPr kumimoji="0" sz="1200">
                <a:ea typeface="+mn-ea"/>
              </a:defRPr>
            </a:lvl1pPr>
          </a:lstStyle>
          <a:p>
            <a:pPr>
              <a:defRPr/>
            </a:pPr>
            <a:endParaRPr lang="en-US" altLang="zh-TW"/>
          </a:p>
        </p:txBody>
      </p:sp>
      <p:sp>
        <p:nvSpPr>
          <p:cNvPr id="172036" name="Rectangle 4">
            <a:extLst>
              <a:ext uri="{FF2B5EF4-FFF2-40B4-BE49-F238E27FC236}">
                <a16:creationId xmlns:a16="http://schemas.microsoft.com/office/drawing/2014/main" id="{232710D7-3E69-450E-8174-9FD35F8ABEAE}"/>
              </a:ext>
            </a:extLst>
          </p:cNvPr>
          <p:cNvSpPr>
            <a:spLocks noGrp="1" noChangeArrowheads="1"/>
          </p:cNvSpPr>
          <p:nvPr>
            <p:ph type="ftr" sz="quarter" idx="2"/>
          </p:nvPr>
        </p:nvSpPr>
        <p:spPr bwMode="auto">
          <a:xfrm>
            <a:off x="1" y="9428242"/>
            <a:ext cx="2944813" cy="496809"/>
          </a:xfrm>
          <a:prstGeom prst="rect">
            <a:avLst/>
          </a:prstGeom>
          <a:noFill/>
          <a:ln w="9525">
            <a:noFill/>
            <a:miter lim="800000"/>
            <a:headEnd/>
            <a:tailEnd/>
          </a:ln>
          <a:effectLst/>
        </p:spPr>
        <p:txBody>
          <a:bodyPr vert="horz" wrap="square" lIns="92153" tIns="46077" rIns="92153" bIns="46077" numCol="1" anchor="b" anchorCtr="0" compatLnSpc="1">
            <a:prstTxWarp prst="textNoShape">
              <a:avLst/>
            </a:prstTxWarp>
          </a:bodyPr>
          <a:lstStyle>
            <a:lvl1pPr eaLnBrk="0" hangingPunct="0">
              <a:defRPr kumimoji="0" sz="1200">
                <a:ea typeface="+mn-ea"/>
              </a:defRPr>
            </a:lvl1pPr>
          </a:lstStyle>
          <a:p>
            <a:pPr>
              <a:defRPr/>
            </a:pPr>
            <a:endParaRPr lang="en-US" altLang="zh-TW"/>
          </a:p>
        </p:txBody>
      </p:sp>
      <p:sp>
        <p:nvSpPr>
          <p:cNvPr id="172037" name="Rectangle 5">
            <a:extLst>
              <a:ext uri="{FF2B5EF4-FFF2-40B4-BE49-F238E27FC236}">
                <a16:creationId xmlns:a16="http://schemas.microsoft.com/office/drawing/2014/main" id="{CDAE70C0-E502-4908-B475-1774AA42564F}"/>
              </a:ext>
            </a:extLst>
          </p:cNvPr>
          <p:cNvSpPr>
            <a:spLocks noGrp="1" noChangeArrowheads="1"/>
          </p:cNvSpPr>
          <p:nvPr>
            <p:ph type="sldNum" sz="quarter" idx="3"/>
          </p:nvPr>
        </p:nvSpPr>
        <p:spPr bwMode="auto">
          <a:xfrm>
            <a:off x="3851276" y="9428242"/>
            <a:ext cx="2944813" cy="496809"/>
          </a:xfrm>
          <a:prstGeom prst="rect">
            <a:avLst/>
          </a:prstGeom>
          <a:noFill/>
          <a:ln w="9525">
            <a:noFill/>
            <a:miter lim="800000"/>
            <a:headEnd/>
            <a:tailEnd/>
          </a:ln>
          <a:effectLst/>
        </p:spPr>
        <p:txBody>
          <a:bodyPr vert="horz" wrap="square" lIns="92153" tIns="46077" rIns="92153" bIns="46077" numCol="1" anchor="b" anchorCtr="0" compatLnSpc="1">
            <a:prstTxWarp prst="textNoShape">
              <a:avLst/>
            </a:prstTxWarp>
          </a:bodyPr>
          <a:lstStyle>
            <a:lvl1pPr algn="r" eaLnBrk="0" hangingPunct="0">
              <a:defRPr kumimoji="0" sz="1200"/>
            </a:lvl1pPr>
          </a:lstStyle>
          <a:p>
            <a:pPr>
              <a:defRPr/>
            </a:pPr>
            <a:fld id="{30E293F1-699C-4F3B-9479-CBF5943A815B}" type="slidenum">
              <a:rPr lang="zh-TW" altLang="en-US"/>
              <a:pPr>
                <a:defRPr/>
              </a:pPr>
              <a:t>‹#›</a:t>
            </a:fld>
            <a:endParaRPr lang="en-US" altLang="zh-TW"/>
          </a:p>
        </p:txBody>
      </p:sp>
    </p:spTree>
    <p:extLst>
      <p:ext uri="{BB962C8B-B14F-4D97-AF65-F5344CB8AC3E}">
        <p14:creationId xmlns:p14="http://schemas.microsoft.com/office/powerpoint/2010/main" val="11760231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3954" name="Rectangle 2">
            <a:extLst>
              <a:ext uri="{FF2B5EF4-FFF2-40B4-BE49-F238E27FC236}">
                <a16:creationId xmlns:a16="http://schemas.microsoft.com/office/drawing/2014/main" id="{9E2DB4E7-010E-45B7-806F-39F947A37CA5}"/>
              </a:ext>
            </a:extLst>
          </p:cNvPr>
          <p:cNvSpPr>
            <a:spLocks noGrp="1" noChangeArrowheads="1"/>
          </p:cNvSpPr>
          <p:nvPr>
            <p:ph type="hdr" sz="quarter"/>
          </p:nvPr>
        </p:nvSpPr>
        <p:spPr bwMode="auto">
          <a:xfrm>
            <a:off x="1" y="0"/>
            <a:ext cx="2944813" cy="496809"/>
          </a:xfrm>
          <a:prstGeom prst="rect">
            <a:avLst/>
          </a:prstGeom>
          <a:noFill/>
          <a:ln w="9525">
            <a:noFill/>
            <a:miter lim="800000"/>
            <a:headEnd/>
            <a:tailEnd/>
          </a:ln>
          <a:effectLst/>
        </p:spPr>
        <p:txBody>
          <a:bodyPr vert="horz" wrap="square" lIns="92153" tIns="46077" rIns="92153" bIns="46077" numCol="1" anchor="t" anchorCtr="0" compatLnSpc="1">
            <a:prstTxWarp prst="textNoShape">
              <a:avLst/>
            </a:prstTxWarp>
          </a:bodyPr>
          <a:lstStyle>
            <a:lvl1pPr eaLnBrk="0" hangingPunct="0">
              <a:defRPr kumimoji="0" sz="1200">
                <a:ea typeface="+mn-ea"/>
              </a:defRPr>
            </a:lvl1pPr>
          </a:lstStyle>
          <a:p>
            <a:pPr>
              <a:defRPr/>
            </a:pPr>
            <a:endParaRPr lang="en-US" altLang="zh-TW"/>
          </a:p>
        </p:txBody>
      </p:sp>
      <p:sp>
        <p:nvSpPr>
          <p:cNvPr id="253955" name="Rectangle 3">
            <a:extLst>
              <a:ext uri="{FF2B5EF4-FFF2-40B4-BE49-F238E27FC236}">
                <a16:creationId xmlns:a16="http://schemas.microsoft.com/office/drawing/2014/main" id="{902743A8-3907-4FA3-8723-3A0F7154BD06}"/>
              </a:ext>
            </a:extLst>
          </p:cNvPr>
          <p:cNvSpPr>
            <a:spLocks noGrp="1" noChangeArrowheads="1"/>
          </p:cNvSpPr>
          <p:nvPr>
            <p:ph type="dt" idx="1"/>
          </p:nvPr>
        </p:nvSpPr>
        <p:spPr bwMode="auto">
          <a:xfrm>
            <a:off x="3851276" y="0"/>
            <a:ext cx="2944813" cy="496809"/>
          </a:xfrm>
          <a:prstGeom prst="rect">
            <a:avLst/>
          </a:prstGeom>
          <a:noFill/>
          <a:ln w="9525">
            <a:noFill/>
            <a:miter lim="800000"/>
            <a:headEnd/>
            <a:tailEnd/>
          </a:ln>
          <a:effectLst/>
        </p:spPr>
        <p:txBody>
          <a:bodyPr vert="horz" wrap="square" lIns="92153" tIns="46077" rIns="92153" bIns="46077" numCol="1" anchor="t" anchorCtr="0" compatLnSpc="1">
            <a:prstTxWarp prst="textNoShape">
              <a:avLst/>
            </a:prstTxWarp>
          </a:bodyPr>
          <a:lstStyle>
            <a:lvl1pPr algn="r" eaLnBrk="0" hangingPunct="0">
              <a:defRPr kumimoji="0" sz="1200">
                <a:ea typeface="+mn-ea"/>
              </a:defRPr>
            </a:lvl1pPr>
          </a:lstStyle>
          <a:p>
            <a:pPr>
              <a:defRPr/>
            </a:pPr>
            <a:endParaRPr lang="en-US" altLang="zh-TW"/>
          </a:p>
        </p:txBody>
      </p:sp>
      <p:sp>
        <p:nvSpPr>
          <p:cNvPr id="6148" name="Rectangle 4">
            <a:extLst>
              <a:ext uri="{FF2B5EF4-FFF2-40B4-BE49-F238E27FC236}">
                <a16:creationId xmlns:a16="http://schemas.microsoft.com/office/drawing/2014/main" id="{BA70CCCB-77DE-413D-9C3F-A950B7A2DA1E}"/>
              </a:ext>
            </a:extLst>
          </p:cNvPr>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7" name="Rectangle 5">
            <a:extLst>
              <a:ext uri="{FF2B5EF4-FFF2-40B4-BE49-F238E27FC236}">
                <a16:creationId xmlns:a16="http://schemas.microsoft.com/office/drawing/2014/main" id="{B1B6D504-A0F6-456B-A405-D9929A56ECB4}"/>
              </a:ext>
            </a:extLst>
          </p:cNvPr>
          <p:cNvSpPr>
            <a:spLocks noGrp="1" noChangeArrowheads="1"/>
          </p:cNvSpPr>
          <p:nvPr>
            <p:ph type="body" sz="quarter" idx="3"/>
          </p:nvPr>
        </p:nvSpPr>
        <p:spPr bwMode="auto">
          <a:xfrm>
            <a:off x="679450" y="4714122"/>
            <a:ext cx="5438775" cy="4468099"/>
          </a:xfrm>
          <a:prstGeom prst="rect">
            <a:avLst/>
          </a:prstGeom>
          <a:noFill/>
          <a:ln w="9525">
            <a:noFill/>
            <a:miter lim="800000"/>
            <a:headEnd/>
            <a:tailEnd/>
          </a:ln>
          <a:effectLst/>
        </p:spPr>
        <p:txBody>
          <a:bodyPr vert="horz" wrap="square" lIns="92153" tIns="46077" rIns="92153" bIns="46077"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253958" name="Rectangle 6">
            <a:extLst>
              <a:ext uri="{FF2B5EF4-FFF2-40B4-BE49-F238E27FC236}">
                <a16:creationId xmlns:a16="http://schemas.microsoft.com/office/drawing/2014/main" id="{33228C04-4615-450E-96F7-5A66208D4D2B}"/>
              </a:ext>
            </a:extLst>
          </p:cNvPr>
          <p:cNvSpPr>
            <a:spLocks noGrp="1" noChangeArrowheads="1"/>
          </p:cNvSpPr>
          <p:nvPr>
            <p:ph type="ftr" sz="quarter" idx="4"/>
          </p:nvPr>
        </p:nvSpPr>
        <p:spPr bwMode="auto">
          <a:xfrm>
            <a:off x="1" y="9428242"/>
            <a:ext cx="2944813" cy="496809"/>
          </a:xfrm>
          <a:prstGeom prst="rect">
            <a:avLst/>
          </a:prstGeom>
          <a:noFill/>
          <a:ln w="9525">
            <a:noFill/>
            <a:miter lim="800000"/>
            <a:headEnd/>
            <a:tailEnd/>
          </a:ln>
          <a:effectLst/>
        </p:spPr>
        <p:txBody>
          <a:bodyPr vert="horz" wrap="square" lIns="92153" tIns="46077" rIns="92153" bIns="46077" numCol="1" anchor="b" anchorCtr="0" compatLnSpc="1">
            <a:prstTxWarp prst="textNoShape">
              <a:avLst/>
            </a:prstTxWarp>
          </a:bodyPr>
          <a:lstStyle>
            <a:lvl1pPr eaLnBrk="0" hangingPunct="0">
              <a:defRPr kumimoji="0" sz="1200">
                <a:ea typeface="+mn-ea"/>
              </a:defRPr>
            </a:lvl1pPr>
          </a:lstStyle>
          <a:p>
            <a:pPr>
              <a:defRPr/>
            </a:pPr>
            <a:endParaRPr lang="en-US" altLang="zh-TW"/>
          </a:p>
        </p:txBody>
      </p:sp>
      <p:sp>
        <p:nvSpPr>
          <p:cNvPr id="253959" name="Rectangle 7">
            <a:extLst>
              <a:ext uri="{FF2B5EF4-FFF2-40B4-BE49-F238E27FC236}">
                <a16:creationId xmlns:a16="http://schemas.microsoft.com/office/drawing/2014/main" id="{0CAC985A-B0E8-4D36-A85B-A28FA2D28BCA}"/>
              </a:ext>
            </a:extLst>
          </p:cNvPr>
          <p:cNvSpPr>
            <a:spLocks noGrp="1" noChangeArrowheads="1"/>
          </p:cNvSpPr>
          <p:nvPr>
            <p:ph type="sldNum" sz="quarter" idx="5"/>
          </p:nvPr>
        </p:nvSpPr>
        <p:spPr bwMode="auto">
          <a:xfrm>
            <a:off x="3851276" y="9428242"/>
            <a:ext cx="2944813" cy="496809"/>
          </a:xfrm>
          <a:prstGeom prst="rect">
            <a:avLst/>
          </a:prstGeom>
          <a:noFill/>
          <a:ln w="9525">
            <a:noFill/>
            <a:miter lim="800000"/>
            <a:headEnd/>
            <a:tailEnd/>
          </a:ln>
          <a:effectLst/>
        </p:spPr>
        <p:txBody>
          <a:bodyPr vert="horz" wrap="square" lIns="92153" tIns="46077" rIns="92153" bIns="46077" numCol="1" anchor="b" anchorCtr="0" compatLnSpc="1">
            <a:prstTxWarp prst="textNoShape">
              <a:avLst/>
            </a:prstTxWarp>
          </a:bodyPr>
          <a:lstStyle>
            <a:lvl1pPr algn="r" eaLnBrk="0" hangingPunct="0">
              <a:defRPr kumimoji="0" sz="1200"/>
            </a:lvl1pPr>
          </a:lstStyle>
          <a:p>
            <a:pPr>
              <a:defRPr/>
            </a:pPr>
            <a:fld id="{97B10DF5-64EE-4D27-8CD7-5D484FA80A42}" type="slidenum">
              <a:rPr lang="zh-TW" altLang="en-US"/>
              <a:pPr>
                <a:defRPr/>
              </a:pPr>
              <a:t>‹#›</a:t>
            </a:fld>
            <a:endParaRPr lang="en-US" altLang="zh-TW"/>
          </a:p>
        </p:txBody>
      </p:sp>
    </p:spTree>
    <p:extLst>
      <p:ext uri="{BB962C8B-B14F-4D97-AF65-F5344CB8AC3E}">
        <p14:creationId xmlns:p14="http://schemas.microsoft.com/office/powerpoint/2010/main" val="17400882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B8FF64E6-02B0-4516-8CA5-D4D8A888CD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7713" indent="-287338">
              <a:spcBef>
                <a:spcPct val="30000"/>
              </a:spcBef>
              <a:defRPr sz="1200">
                <a:solidFill>
                  <a:schemeClr val="tx1"/>
                </a:solidFill>
                <a:latin typeface="Times New Roman" panose="02020603050405020304" pitchFamily="18" charset="0"/>
              </a:defRPr>
            </a:lvl2pPr>
            <a:lvl3pPr marL="1150938" indent="-230188">
              <a:spcBef>
                <a:spcPct val="30000"/>
              </a:spcBef>
              <a:defRPr sz="1200">
                <a:solidFill>
                  <a:schemeClr val="tx1"/>
                </a:solidFill>
                <a:latin typeface="Times New Roman" panose="02020603050405020304" pitchFamily="18" charset="0"/>
              </a:defRPr>
            </a:lvl3pPr>
            <a:lvl4pPr marL="1611313" indent="-230188">
              <a:spcBef>
                <a:spcPct val="30000"/>
              </a:spcBef>
              <a:defRPr sz="1200">
                <a:solidFill>
                  <a:schemeClr val="tx1"/>
                </a:solidFill>
                <a:latin typeface="Times New Roman" panose="02020603050405020304" pitchFamily="18" charset="0"/>
              </a:defRPr>
            </a:lvl4pPr>
            <a:lvl5pPr marL="2073275" indent="-230188">
              <a:spcBef>
                <a:spcPct val="30000"/>
              </a:spcBef>
              <a:defRPr sz="1200">
                <a:solidFill>
                  <a:schemeClr val="tx1"/>
                </a:solidFill>
                <a:latin typeface="Times New Roman" panose="02020603050405020304" pitchFamily="18" charset="0"/>
              </a:defRPr>
            </a:lvl5pPr>
            <a:lvl6pPr marL="2530475" indent="-2301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CE179E-ED25-42E1-86CB-AB24946F1817}" type="slidenum">
              <a:rPr lang="zh-TW" altLang="en-US" smtClean="0"/>
              <a:pPr>
                <a:spcBef>
                  <a:spcPct val="0"/>
                </a:spcBef>
              </a:pPr>
              <a:t>1</a:t>
            </a:fld>
            <a:endParaRPr lang="en-US" altLang="zh-TW"/>
          </a:p>
        </p:txBody>
      </p:sp>
      <p:sp>
        <p:nvSpPr>
          <p:cNvPr id="9219" name="Rectangle 2">
            <a:extLst>
              <a:ext uri="{FF2B5EF4-FFF2-40B4-BE49-F238E27FC236}">
                <a16:creationId xmlns:a16="http://schemas.microsoft.com/office/drawing/2014/main" id="{66AA93B6-D1C3-4DAE-98C5-B1325041CC2F}"/>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571629AF-C778-42EE-B016-C8047DBD47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3780676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0AC8BF70-9790-4522-8F05-BD806180900C}"/>
              </a:ext>
            </a:extLst>
          </p:cNvPr>
          <p:cNvSpPr>
            <a:spLocks noGrp="1" noRot="1" noChangeAspect="1" noChangeArrowheads="1" noTextEdit="1"/>
          </p:cNvSpPr>
          <p:nvPr>
            <p:ph type="sldImg"/>
          </p:nvPr>
        </p:nvSpPr>
        <p:spPr>
          <a:ln/>
        </p:spPr>
      </p:sp>
      <p:sp>
        <p:nvSpPr>
          <p:cNvPr id="11267" name="Rectangle 3">
            <a:extLst>
              <a:ext uri="{FF2B5EF4-FFF2-40B4-BE49-F238E27FC236}">
                <a16:creationId xmlns:a16="http://schemas.microsoft.com/office/drawing/2014/main" id="{050D1FB9-D523-4C53-98E7-F594785009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3297170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93E3267-EC96-497A-BF7C-E8A6D56DBCF1}"/>
              </a:ext>
            </a:extLst>
          </p:cNvPr>
          <p:cNvSpPr>
            <a:spLocks noGrp="1" noRot="1" noChangeAspect="1" noChangeArrowheads="1" noTextEdit="1"/>
          </p:cNvSpPr>
          <p:nvPr>
            <p:ph type="sldImg"/>
          </p:nvPr>
        </p:nvSpPr>
        <p:spPr>
          <a:ln/>
        </p:spPr>
      </p:sp>
      <p:sp>
        <p:nvSpPr>
          <p:cNvPr id="13315" name="Rectangle 3">
            <a:extLst>
              <a:ext uri="{FF2B5EF4-FFF2-40B4-BE49-F238E27FC236}">
                <a16:creationId xmlns:a16="http://schemas.microsoft.com/office/drawing/2014/main" id="{3BB6A36C-9461-472E-B9DD-57AEA66BCE0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2931780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6C22DB0E-DF98-43F1-A61C-6C765A9B51F8}"/>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BFF01214-89AD-4AAB-A7AF-7DA159E1FC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3103097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97B10DF5-64EE-4D27-8CD7-5D484FA80A42}" type="slidenum">
              <a:rPr lang="zh-TW" altLang="en-US" smtClean="0"/>
              <a:pPr>
                <a:defRPr/>
              </a:pPr>
              <a:t>8</a:t>
            </a:fld>
            <a:endParaRPr lang="en-US" altLang="zh-TW"/>
          </a:p>
        </p:txBody>
      </p:sp>
    </p:spTree>
    <p:extLst>
      <p:ext uri="{BB962C8B-B14F-4D97-AF65-F5344CB8AC3E}">
        <p14:creationId xmlns:p14="http://schemas.microsoft.com/office/powerpoint/2010/main" val="2809821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21EA0116-C008-425A-B959-4339F614FDC4}"/>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DF0068D6-24DD-4D64-B9FB-B1BD913AD5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375397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21EA0116-C008-425A-B959-4339F614FDC4}"/>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DF0068D6-24DD-4D64-B9FB-B1BD913AD5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1142440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D8D5481-B8E1-42B3-B71B-5A20A92F1062}"/>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4840C9F1-0BF8-475B-BE34-1D6FEE9E82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822827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80300408-6A6A-4476-AB0B-0C2D543ABF49}"/>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065BC5D6-CDD0-4FAB-9E59-DA2BE46842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3422224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AA33404-70D0-4F7E-B070-DB015E94420F}"/>
              </a:ext>
            </a:extLst>
          </p:cNvPr>
          <p:cNvSpPr>
            <a:spLocks noGrp="1" noRot="1" noChangeAspect="1" noChangeArrowheads="1" noTextEdit="1"/>
          </p:cNvSpPr>
          <p:nvPr>
            <p:ph type="sldImg"/>
          </p:nvPr>
        </p:nvSpPr>
        <p:spPr>
          <a:ln/>
        </p:spPr>
      </p:sp>
      <p:sp>
        <p:nvSpPr>
          <p:cNvPr id="37891" name="Rectangle 3">
            <a:extLst>
              <a:ext uri="{FF2B5EF4-FFF2-40B4-BE49-F238E27FC236}">
                <a16:creationId xmlns:a16="http://schemas.microsoft.com/office/drawing/2014/main" id="{F6D3B2F6-A71F-463E-8BC4-EA51A1D7A8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1786133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2BAAED6A-75E6-4884-9D92-DAC917EDA2BB}"/>
              </a:ext>
            </a:extLst>
          </p:cNvPr>
          <p:cNvSpPr>
            <a:spLocks noGrp="1" noRot="1" noChangeAspect="1" noChangeArrowheads="1" noTextEdit="1"/>
          </p:cNvSpPr>
          <p:nvPr>
            <p:ph type="sldImg"/>
          </p:nvPr>
        </p:nvSpPr>
        <p:spPr>
          <a:ln/>
        </p:spPr>
      </p:sp>
      <p:sp>
        <p:nvSpPr>
          <p:cNvPr id="41987" name="Rectangle 3">
            <a:extLst>
              <a:ext uri="{FF2B5EF4-FFF2-40B4-BE49-F238E27FC236}">
                <a16:creationId xmlns:a16="http://schemas.microsoft.com/office/drawing/2014/main" id="{BE791B2C-270C-42B4-BBA8-394BA7D4A8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1679512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E51AE143-9FA7-4DB6-A6D8-F4052828B4FE}"/>
              </a:ext>
            </a:extLst>
          </p:cNvPr>
          <p:cNvSpPr>
            <a:spLocks noGrp="1" noRot="1" noChangeAspect="1" noChangeArrowheads="1" noTextEdit="1"/>
          </p:cNvSpPr>
          <p:nvPr>
            <p:ph type="sldImg"/>
          </p:nvPr>
        </p:nvSpPr>
        <p:spPr>
          <a:ln/>
        </p:spPr>
      </p:sp>
      <p:sp>
        <p:nvSpPr>
          <p:cNvPr id="44035" name="Rectangle 3">
            <a:extLst>
              <a:ext uri="{FF2B5EF4-FFF2-40B4-BE49-F238E27FC236}">
                <a16:creationId xmlns:a16="http://schemas.microsoft.com/office/drawing/2014/main" id="{4A5849C4-0160-4B5B-83BE-3B725E4A7E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764128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CE38FF86-ABAC-42CB-A1BF-85621A563762}"/>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A01EE781-346C-4C8B-8478-5F8D9797332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22868282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80214A2E-C308-4EE7-9B77-3FDF14A19DA7}" type="slidenum">
              <a:rPr lang="zh-TW" altLang="en-US" smtClean="0"/>
              <a:t>30</a:t>
            </a:fld>
            <a:endParaRPr lang="zh-TW" altLang="en-US"/>
          </a:p>
        </p:txBody>
      </p:sp>
    </p:spTree>
    <p:extLst>
      <p:ext uri="{BB962C8B-B14F-4D97-AF65-F5344CB8AC3E}">
        <p14:creationId xmlns:p14="http://schemas.microsoft.com/office/powerpoint/2010/main" val="3473800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BF439B67-6698-488A-96C8-07E5D87F19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7713" indent="-287338">
              <a:spcBef>
                <a:spcPct val="30000"/>
              </a:spcBef>
              <a:defRPr sz="1200">
                <a:solidFill>
                  <a:schemeClr val="tx1"/>
                </a:solidFill>
                <a:latin typeface="Times New Roman" panose="02020603050405020304" pitchFamily="18" charset="0"/>
              </a:defRPr>
            </a:lvl2pPr>
            <a:lvl3pPr marL="1150938" indent="-230188">
              <a:spcBef>
                <a:spcPct val="30000"/>
              </a:spcBef>
              <a:defRPr sz="1200">
                <a:solidFill>
                  <a:schemeClr val="tx1"/>
                </a:solidFill>
                <a:latin typeface="Times New Roman" panose="02020603050405020304" pitchFamily="18" charset="0"/>
              </a:defRPr>
            </a:lvl3pPr>
            <a:lvl4pPr marL="1611313" indent="-230188">
              <a:spcBef>
                <a:spcPct val="30000"/>
              </a:spcBef>
              <a:defRPr sz="1200">
                <a:solidFill>
                  <a:schemeClr val="tx1"/>
                </a:solidFill>
                <a:latin typeface="Times New Roman" panose="02020603050405020304" pitchFamily="18" charset="0"/>
              </a:defRPr>
            </a:lvl4pPr>
            <a:lvl5pPr marL="2073275" indent="-230188">
              <a:spcBef>
                <a:spcPct val="30000"/>
              </a:spcBef>
              <a:defRPr sz="1200">
                <a:solidFill>
                  <a:schemeClr val="tx1"/>
                </a:solidFill>
                <a:latin typeface="Times New Roman" panose="02020603050405020304" pitchFamily="18" charset="0"/>
              </a:defRPr>
            </a:lvl5pPr>
            <a:lvl6pPr marL="2530475" indent="-2301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1786518-1211-4CD6-9C59-4CC774F48241}" type="slidenum">
              <a:rPr lang="en-US" altLang="zh-TW" smtClean="0">
                <a:solidFill>
                  <a:srgbClr val="000000"/>
                </a:solidFill>
              </a:rPr>
              <a:pPr>
                <a:spcBef>
                  <a:spcPct val="0"/>
                </a:spcBef>
              </a:pPr>
              <a:t>42</a:t>
            </a:fld>
            <a:endParaRPr lang="en-US" altLang="zh-TW">
              <a:solidFill>
                <a:srgbClr val="000000"/>
              </a:solidFill>
            </a:endParaRPr>
          </a:p>
        </p:txBody>
      </p:sp>
      <p:sp>
        <p:nvSpPr>
          <p:cNvPr id="46083" name="Rectangle 2">
            <a:extLst>
              <a:ext uri="{FF2B5EF4-FFF2-40B4-BE49-F238E27FC236}">
                <a16:creationId xmlns:a16="http://schemas.microsoft.com/office/drawing/2014/main" id="{88920727-98B6-4879-8E60-49D7DFB4BB05}"/>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C76440F0-21AB-43D5-B8E7-A02A935107F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zh-TW"/>
          </a:p>
        </p:txBody>
      </p:sp>
    </p:spTree>
    <p:extLst>
      <p:ext uri="{BB962C8B-B14F-4D97-AF65-F5344CB8AC3E}">
        <p14:creationId xmlns:p14="http://schemas.microsoft.com/office/powerpoint/2010/main" val="4160169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8033ADDD-F667-4AC0-B1AC-CD2612DA2C04}"/>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489370C7-9468-42AB-BA8C-C08B1B435B1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2080147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CC889CB0-F9CC-408D-976E-6DB1B4F0DC59}"/>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F4AE7EA0-033D-4990-956E-FE90A81B40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2197662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97B10DF5-64EE-4D27-8CD7-5D484FA80A42}" type="slidenum">
              <a:rPr lang="zh-TW" altLang="en-US" smtClean="0"/>
              <a:pPr>
                <a:defRPr/>
              </a:pPr>
              <a:t>45</a:t>
            </a:fld>
            <a:endParaRPr lang="en-US" altLang="zh-TW"/>
          </a:p>
        </p:txBody>
      </p:sp>
    </p:spTree>
    <p:extLst>
      <p:ext uri="{BB962C8B-B14F-4D97-AF65-F5344CB8AC3E}">
        <p14:creationId xmlns:p14="http://schemas.microsoft.com/office/powerpoint/2010/main" val="39374782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FEF3AB78-3F7D-4CA4-B3FC-6F74CC7B58B6}"/>
              </a:ext>
            </a:extLst>
          </p:cNvPr>
          <p:cNvSpPr>
            <a:spLocks noGrp="1" noRot="1" noChangeAspect="1" noChangeArrowheads="1" noTextEdit="1"/>
          </p:cNvSpPr>
          <p:nvPr>
            <p:ph type="sldImg"/>
          </p:nvPr>
        </p:nvSpPr>
        <p:spPr>
          <a:ln/>
        </p:spPr>
      </p:sp>
      <p:sp>
        <p:nvSpPr>
          <p:cNvPr id="55299" name="Rectangle 3">
            <a:extLst>
              <a:ext uri="{FF2B5EF4-FFF2-40B4-BE49-F238E27FC236}">
                <a16:creationId xmlns:a16="http://schemas.microsoft.com/office/drawing/2014/main" id="{78E5A8BF-AD62-42C0-90A4-088E2937AF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14952619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9763D182-77F6-4FAE-A662-17C9E0A3FC05}"/>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A52DC879-91E5-4599-A1FE-FF1A79FAA0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30663604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94ACB3EE-C26C-459D-852A-8BDD6E7D7D62}"/>
              </a:ext>
            </a:extLst>
          </p:cNvPr>
          <p:cNvSpPr>
            <a:spLocks noGrp="1" noRot="1" noChangeAspect="1" noChangeArrowheads="1" noTextEdit="1"/>
          </p:cNvSpPr>
          <p:nvPr>
            <p:ph type="sldImg"/>
          </p:nvPr>
        </p:nvSpPr>
        <p:spPr>
          <a:ln/>
        </p:spPr>
      </p:sp>
      <p:sp>
        <p:nvSpPr>
          <p:cNvPr id="59395" name="Rectangle 3">
            <a:extLst>
              <a:ext uri="{FF2B5EF4-FFF2-40B4-BE49-F238E27FC236}">
                <a16:creationId xmlns:a16="http://schemas.microsoft.com/office/drawing/2014/main" id="{B396B2B0-0777-4C45-A42B-F95E4C69FE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2983520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84D62CBF-A16E-4431-AC2F-164942707497}"/>
              </a:ext>
            </a:extLst>
          </p:cNvPr>
          <p:cNvSpPr>
            <a:spLocks noGrp="1" noRot="1" noChangeAspect="1" noChangeArrowheads="1" noTextEdit="1"/>
          </p:cNvSpPr>
          <p:nvPr>
            <p:ph type="sldImg"/>
          </p:nvPr>
        </p:nvSpPr>
        <p:spPr>
          <a:ln/>
        </p:spPr>
      </p:sp>
      <p:sp>
        <p:nvSpPr>
          <p:cNvPr id="61443" name="Rectangle 3">
            <a:extLst>
              <a:ext uri="{FF2B5EF4-FFF2-40B4-BE49-F238E27FC236}">
                <a16:creationId xmlns:a16="http://schemas.microsoft.com/office/drawing/2014/main" id="{ED5CAB1A-7408-40AC-AE8D-13313FF0F5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Tree>
    <p:extLst>
      <p:ext uri="{BB962C8B-B14F-4D97-AF65-F5344CB8AC3E}">
        <p14:creationId xmlns:p14="http://schemas.microsoft.com/office/powerpoint/2010/main" val="2977628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TW" altLang="en-US"/>
              <a:t>按一下以編輯母片副標題樣式</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pPr>
              <a:defRPr/>
            </a:pPr>
            <a:endParaRPr lang="en-US" altLang="zh-TW"/>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pPr>
              <a:defRPr/>
            </a:pPr>
            <a:endParaRPr lang="en-US" altLang="zh-TW"/>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pPr>
              <a:defRPr/>
            </a:pPr>
            <a:fld id="{254790B6-1A37-492E-BEA6-4A15F7946F8A}" type="slidenum">
              <a:rPr lang="en-US" altLang="zh-TW" smtClean="0"/>
              <a:pPr>
                <a:defRPr/>
              </a:pPr>
              <a:t>‹#›</a:t>
            </a:fld>
            <a:endParaRPr lang="en-US" altLang="zh-TW"/>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742236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a:defRPr/>
            </a:pPr>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4F28824F-C50D-4B4A-AF59-CB74B1522E37}" type="slidenum">
              <a:rPr lang="en-US" altLang="zh-TW" smtClean="0"/>
              <a:pPr>
                <a:defRPr/>
              </a:pPr>
              <a:t>‹#›</a:t>
            </a:fld>
            <a:endParaRPr lang="en-US" altLang="zh-TW"/>
          </a:p>
        </p:txBody>
      </p:sp>
    </p:spTree>
    <p:extLst>
      <p:ext uri="{BB962C8B-B14F-4D97-AF65-F5344CB8AC3E}">
        <p14:creationId xmlns:p14="http://schemas.microsoft.com/office/powerpoint/2010/main" val="100352510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pPr>
              <a:defRPr/>
            </a:pPr>
            <a:endParaRPr lang="en-US" altLang="zh-TW"/>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pPr>
              <a:defRPr/>
            </a:pPr>
            <a:endParaRPr lang="en-US" altLang="zh-TW"/>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pPr>
              <a:defRPr/>
            </a:pPr>
            <a:fld id="{58B7DE3A-A2C3-4EAD-8236-381CF043BE05}" type="slidenum">
              <a:rPr lang="en-US" altLang="zh-TW" smtClean="0"/>
              <a:pPr>
                <a:defRPr/>
              </a:pPr>
              <a:t>‹#›</a:t>
            </a:fld>
            <a:endParaRPr lang="en-US" altLang="zh-TW"/>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77941169"/>
      </p:ext>
    </p:extLst>
  </p:cSld>
  <p:clrMapOvr>
    <a:overrideClrMapping bg1="dk1" tx1="lt1" bg2="dk2" tx2="lt2" accent1="accent1" accent2="accent2" accent3="accent3" accent4="accent4" accent5="accent5" accent6="accent6" hlink="hlink" folHlink="folHlink"/>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zh-TW" altLang="en-US"/>
              <a:t>按一下以編輯母片標題樣式</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pPr>
              <a:defRPr/>
            </a:pPr>
            <a:endParaRPr lang="en-US" altLang="zh-TW"/>
          </a:p>
        </p:txBody>
      </p:sp>
      <p:sp>
        <p:nvSpPr>
          <p:cNvPr id="6" name="Footer Placeholder 5"/>
          <p:cNvSpPr>
            <a:spLocks noGrp="1"/>
          </p:cNvSpPr>
          <p:nvPr>
            <p:ph type="ftr" sz="quarter" idx="11"/>
          </p:nvPr>
        </p:nvSpPr>
        <p:spPr/>
        <p:txBody>
          <a:bodyPr/>
          <a:lstStyle/>
          <a:p>
            <a:pPr>
              <a:defRPr/>
            </a:pPr>
            <a:endParaRPr lang="en-US" altLang="zh-TW"/>
          </a:p>
        </p:txBody>
      </p:sp>
      <p:sp>
        <p:nvSpPr>
          <p:cNvPr id="7" name="Slide Number Placeholder 6"/>
          <p:cNvSpPr>
            <a:spLocks noGrp="1"/>
          </p:cNvSpPr>
          <p:nvPr>
            <p:ph type="sldNum" sz="quarter" idx="12"/>
          </p:nvPr>
        </p:nvSpPr>
        <p:spPr/>
        <p:txBody>
          <a:bodyPr/>
          <a:lstStyle/>
          <a:p>
            <a:pPr>
              <a:defRPr/>
            </a:pPr>
            <a:fld id="{4F28824F-C50D-4B4A-AF59-CB74B1522E37}" type="slidenum">
              <a:rPr lang="en-US" altLang="zh-TW" smtClean="0"/>
              <a:pPr>
                <a:defRPr/>
              </a:pPr>
              <a:t>‹#›</a:t>
            </a:fld>
            <a:endParaRPr lang="en-US" altLang="zh-TW"/>
          </a:p>
        </p:txBody>
      </p:sp>
    </p:spTree>
    <p:extLst>
      <p:ext uri="{BB962C8B-B14F-4D97-AF65-F5344CB8AC3E}">
        <p14:creationId xmlns:p14="http://schemas.microsoft.com/office/powerpoint/2010/main" val="123257288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編輯母片文字樣式</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編輯母片文字樣式</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pPr>
              <a:defRPr/>
            </a:pPr>
            <a:endParaRPr lang="en-US" altLang="zh-TW"/>
          </a:p>
        </p:txBody>
      </p:sp>
      <p:sp>
        <p:nvSpPr>
          <p:cNvPr id="8" name="Footer Placeholder 7"/>
          <p:cNvSpPr>
            <a:spLocks noGrp="1"/>
          </p:cNvSpPr>
          <p:nvPr>
            <p:ph type="ftr" sz="quarter" idx="11"/>
          </p:nvPr>
        </p:nvSpPr>
        <p:spPr/>
        <p:txBody>
          <a:bodyPr/>
          <a:lstStyle/>
          <a:p>
            <a:pPr>
              <a:defRPr/>
            </a:pPr>
            <a:endParaRPr lang="en-US" altLang="zh-TW"/>
          </a:p>
        </p:txBody>
      </p:sp>
      <p:sp>
        <p:nvSpPr>
          <p:cNvPr id="9" name="Slide Number Placeholder 8"/>
          <p:cNvSpPr>
            <a:spLocks noGrp="1"/>
          </p:cNvSpPr>
          <p:nvPr>
            <p:ph type="sldNum" sz="quarter" idx="12"/>
          </p:nvPr>
        </p:nvSpPr>
        <p:spPr/>
        <p:txBody>
          <a:bodyPr/>
          <a:lstStyle/>
          <a:p>
            <a:pPr>
              <a:defRPr/>
            </a:pPr>
            <a:fld id="{B69D1E8C-26EF-4DA7-ABD2-40401CBB4D59}" type="slidenum">
              <a:rPr lang="en-US" altLang="zh-TW" smtClean="0"/>
              <a:pPr>
                <a:defRPr/>
              </a:pPr>
              <a:t>‹#›</a:t>
            </a:fld>
            <a:endParaRPr lang="en-US" altLang="zh-TW"/>
          </a:p>
        </p:txBody>
      </p:sp>
    </p:spTree>
    <p:extLst>
      <p:ext uri="{BB962C8B-B14F-4D97-AF65-F5344CB8AC3E}">
        <p14:creationId xmlns:p14="http://schemas.microsoft.com/office/powerpoint/2010/main" val="625632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pPr>
              <a:defRPr/>
            </a:pPr>
            <a:endParaRPr lang="en-US" altLang="zh-TW"/>
          </a:p>
        </p:txBody>
      </p:sp>
      <p:sp>
        <p:nvSpPr>
          <p:cNvPr id="4" name="Footer Placeholder 3"/>
          <p:cNvSpPr>
            <a:spLocks noGrp="1"/>
          </p:cNvSpPr>
          <p:nvPr>
            <p:ph type="ftr" sz="quarter" idx="11"/>
          </p:nvPr>
        </p:nvSpPr>
        <p:spPr/>
        <p:txBody>
          <a:bodyPr/>
          <a:lstStyle/>
          <a:p>
            <a:pPr>
              <a:defRPr/>
            </a:pPr>
            <a:endParaRPr lang="en-US" altLang="zh-TW"/>
          </a:p>
        </p:txBody>
      </p:sp>
      <p:sp>
        <p:nvSpPr>
          <p:cNvPr id="5" name="Slide Number Placeholder 4"/>
          <p:cNvSpPr>
            <a:spLocks noGrp="1"/>
          </p:cNvSpPr>
          <p:nvPr>
            <p:ph type="sldNum" sz="quarter" idx="12"/>
          </p:nvPr>
        </p:nvSpPr>
        <p:spPr/>
        <p:txBody>
          <a:bodyPr/>
          <a:lstStyle/>
          <a:p>
            <a:pPr>
              <a:defRPr/>
            </a:pPr>
            <a:fld id="{5AF4B89F-4461-4EAF-B31C-4B4124BAF808}" type="slidenum">
              <a:rPr lang="en-US" altLang="zh-TW" smtClean="0"/>
              <a:pPr>
                <a:defRPr/>
              </a:pPr>
              <a:t>‹#›</a:t>
            </a:fld>
            <a:endParaRPr lang="en-US" altLang="zh-TW"/>
          </a:p>
        </p:txBody>
      </p:sp>
    </p:spTree>
    <p:extLst>
      <p:ext uri="{BB962C8B-B14F-4D97-AF65-F5344CB8AC3E}">
        <p14:creationId xmlns:p14="http://schemas.microsoft.com/office/powerpoint/2010/main" val="2278512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zh-TW"/>
          </a:p>
        </p:txBody>
      </p:sp>
      <p:sp>
        <p:nvSpPr>
          <p:cNvPr id="3" name="Footer Placeholder 2"/>
          <p:cNvSpPr>
            <a:spLocks noGrp="1"/>
          </p:cNvSpPr>
          <p:nvPr>
            <p:ph type="ftr" sz="quarter" idx="11"/>
          </p:nvPr>
        </p:nvSpPr>
        <p:spPr/>
        <p:txBody>
          <a:bodyPr/>
          <a:lstStyle/>
          <a:p>
            <a:pPr>
              <a:defRPr/>
            </a:pPr>
            <a:endParaRPr lang="en-US" altLang="zh-TW"/>
          </a:p>
        </p:txBody>
      </p:sp>
      <p:sp>
        <p:nvSpPr>
          <p:cNvPr id="4" name="Slide Number Placeholder 3"/>
          <p:cNvSpPr>
            <a:spLocks noGrp="1"/>
          </p:cNvSpPr>
          <p:nvPr>
            <p:ph type="sldNum" sz="quarter" idx="12"/>
          </p:nvPr>
        </p:nvSpPr>
        <p:spPr/>
        <p:txBody>
          <a:bodyPr/>
          <a:lstStyle/>
          <a:p>
            <a:pPr>
              <a:defRPr/>
            </a:pPr>
            <a:fld id="{EC4F4017-CDEB-4C00-9509-1E89B4656E8F}" type="slidenum">
              <a:rPr lang="en-US" altLang="zh-TW" smtClean="0"/>
              <a:pPr>
                <a:defRPr/>
              </a:pPr>
              <a:t>‹#›</a:t>
            </a:fld>
            <a:endParaRPr lang="en-US" altLang="zh-TW"/>
          </a:p>
        </p:txBody>
      </p:sp>
    </p:spTree>
    <p:extLst>
      <p:ext uri="{BB962C8B-B14F-4D97-AF65-F5344CB8AC3E}">
        <p14:creationId xmlns:p14="http://schemas.microsoft.com/office/powerpoint/2010/main" val="3724364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編輯母片文字樣式</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pPr>
              <a:defRPr/>
            </a:pPr>
            <a:endParaRPr lang="en-US" altLang="zh-TW"/>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pPr>
              <a:defRPr/>
            </a:pPr>
            <a:endParaRPr lang="en-US" altLang="zh-TW"/>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pPr>
              <a:defRPr/>
            </a:pPr>
            <a:fld id="{D725D6E5-FA97-4D4B-9A30-5E079FBEEB03}" type="slidenum">
              <a:rPr lang="en-US" altLang="zh-TW" smtClean="0"/>
              <a:pPr>
                <a:defRPr/>
              </a:pPr>
              <a:t>‹#›</a:t>
            </a:fld>
            <a:endParaRPr lang="en-US" altLang="zh-TW"/>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7119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TW" altLang="en-US"/>
              <a:t>按一下圖示以新增圖片</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編輯母片文字樣式</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pPr>
              <a:defRPr/>
            </a:pPr>
            <a:endParaRPr lang="en-US" altLang="zh-TW"/>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pPr>
              <a:defRPr/>
            </a:pPr>
            <a:endParaRPr lang="en-US" altLang="zh-TW"/>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pPr>
              <a:defRPr/>
            </a:pPr>
            <a:fld id="{A9E30961-A83F-441F-AA5B-86C36F01365D}" type="slidenum">
              <a:rPr lang="en-US" altLang="zh-TW" smtClean="0"/>
              <a:pPr>
                <a:defRPr/>
              </a:pPr>
              <a:t>‹#›</a:t>
            </a:fld>
            <a:endParaRPr lang="en-US" altLang="zh-TW"/>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43293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a:defRPr/>
            </a:pPr>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22B492DE-6752-4936-89E7-2A2C720E5608}" type="slidenum">
              <a:rPr lang="en-US" altLang="zh-TW" smtClean="0"/>
              <a:pPr>
                <a:defRPr/>
              </a:pPr>
              <a:t>‹#›</a:t>
            </a:fld>
            <a:endParaRPr lang="en-US" altLang="zh-TW"/>
          </a:p>
        </p:txBody>
      </p:sp>
    </p:spTree>
    <p:extLst>
      <p:ext uri="{BB962C8B-B14F-4D97-AF65-F5344CB8AC3E}">
        <p14:creationId xmlns:p14="http://schemas.microsoft.com/office/powerpoint/2010/main" val="612637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a:defRPr/>
            </a:pPr>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224A36D4-8346-4A87-B857-B8711247A759}" type="slidenum">
              <a:rPr lang="en-US" altLang="zh-TW" smtClean="0"/>
              <a:pPr>
                <a:defRPr/>
              </a:pPr>
              <a:t>‹#›</a:t>
            </a:fld>
            <a:endParaRPr lang="en-US" altLang="zh-TW"/>
          </a:p>
        </p:txBody>
      </p:sp>
    </p:spTree>
    <p:extLst>
      <p:ext uri="{BB962C8B-B14F-4D97-AF65-F5344CB8AC3E}">
        <p14:creationId xmlns:p14="http://schemas.microsoft.com/office/powerpoint/2010/main" val="3255704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pPr>
              <a:defRPr/>
            </a:pPr>
            <a:endParaRPr lang="en-US" altLang="zh-TW"/>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pPr>
              <a:defRPr/>
            </a:pPr>
            <a:endParaRPr lang="en-US" altLang="zh-TW"/>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pPr>
              <a:defRPr/>
            </a:pPr>
            <a:fld id="{4F28824F-C50D-4B4A-AF59-CB74B1522E37}" type="slidenum">
              <a:rPr lang="en-US" altLang="zh-TW" smtClean="0"/>
              <a:pPr>
                <a:defRPr/>
              </a:pPr>
              <a:t>‹#›</a:t>
            </a:fld>
            <a:endParaRPr lang="en-US" altLang="zh-TW"/>
          </a:p>
        </p:txBody>
      </p:sp>
    </p:spTree>
    <p:extLst>
      <p:ext uri="{BB962C8B-B14F-4D97-AF65-F5344CB8AC3E}">
        <p14:creationId xmlns:p14="http://schemas.microsoft.com/office/powerpoint/2010/main" val="3232689540"/>
      </p:ext>
    </p:extLst>
  </p:cSld>
  <p:clrMap bg1="lt1" tx1="dk1" bg2="lt2" tx2="dk2" accent1="accent1" accent2="accent2" accent3="accent3" accent4="accent4" accent5="accent5" accent6="accent6" hlink="hlink" folHlink="folHlink"/>
  <p:sldLayoutIdLst>
    <p:sldLayoutId id="2147484750" r:id="rId1"/>
    <p:sldLayoutId id="2147484751" r:id="rId2"/>
    <p:sldLayoutId id="2147484752" r:id="rId3"/>
    <p:sldLayoutId id="2147484753" r:id="rId4"/>
    <p:sldLayoutId id="2147484754" r:id="rId5"/>
    <p:sldLayoutId id="2147484755" r:id="rId6"/>
    <p:sldLayoutId id="2147484756" r:id="rId7"/>
    <p:sldLayoutId id="2147484757" r:id="rId8"/>
    <p:sldLayoutId id="2147484758" r:id="rId9"/>
    <p:sldLayoutId id="2147484759" r:id="rId10"/>
    <p:sldLayoutId id="2147484760" r:id="rId11"/>
  </p:sldLayoutIdLst>
  <p:hf hdr="0" ftr="0" dt="0"/>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1368">
          <p15:clr>
            <a:srgbClr val="F26B43"/>
          </p15:clr>
        </p15:guide>
        <p15:guide id="1" pos="6912">
          <p15:clr>
            <a:srgbClr val="F26B43"/>
          </p15:clr>
        </p15:guide>
        <p15:guide id="2" pos="936">
          <p15:clr>
            <a:srgbClr val="F26B43"/>
          </p15:clr>
        </p15:guide>
        <p15:guide id="3" pos="864">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7.xml"/><Relationship Id="rId1" Type="http://schemas.openxmlformats.org/officeDocument/2006/relationships/slideLayout" Target="../slideLayouts/slideLayout6.xml"/><Relationship Id="rId5" Type="http://schemas.openxmlformats.org/officeDocument/2006/relationships/slide" Target="slide11.xml"/><Relationship Id="rId4" Type="http://schemas.openxmlformats.org/officeDocument/2006/relationships/slide" Target="slide9.xml"/></Relationships>
</file>

<file path=ppt/slides/_rels/slide5.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slide" Target="slide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192.192.141.36/XPT/Login.asp"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192.192.141.36/XPT/Login.asp"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hyperlink" Target="https://pse.is/4rz8dg"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hyperlink" Target="https://pse.is/4s3vv4"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5.xml.rels><?xml version="1.0" encoding="UTF-8" standalone="yes"?>
<Relationships xmlns="http://schemas.openxmlformats.org/package/2006/relationships"><Relationship Id="rId3" Type="http://schemas.openxmlformats.org/officeDocument/2006/relationships/hyperlink" Target="http://tkmmoc.takming.edu.tw/mmdep/index.aspx"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9.xml.rels><?xml version="1.0" encoding="UTF-8" standalone="yes"?>
<Relationships xmlns="http://schemas.openxmlformats.org/package/2006/relationships"><Relationship Id="rId3" Type="http://schemas.openxmlformats.org/officeDocument/2006/relationships/hyperlink" Target="https://otc.takming.edu.tw/p/404-1010-12755.php?Lang=zh-tw" TargetMode="External"/><Relationship Id="rId2" Type="http://schemas.openxmlformats.org/officeDocument/2006/relationships/hyperlink" Target="https://www.youtube.com/embed/mr6XWk8M2kk" TargetMode="Externa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43D6A26F-36DF-49BF-A530-49A218BDAA46}"/>
              </a:ext>
            </a:extLst>
          </p:cNvPr>
          <p:cNvSpPr>
            <a:spLocks noGrp="1" noChangeArrowheads="1"/>
          </p:cNvSpPr>
          <p:nvPr>
            <p:ph type="ctrTitle"/>
          </p:nvPr>
        </p:nvSpPr>
        <p:spPr>
          <a:xfrm>
            <a:off x="1048136" y="3789040"/>
            <a:ext cx="6923485" cy="1584176"/>
          </a:xfrm>
        </p:spPr>
        <p:txBody>
          <a:bodyPr>
            <a:normAutofit fontScale="90000"/>
          </a:bodyPr>
          <a:lstStyle/>
          <a:p>
            <a:pPr algn="ctr" eaLnBrk="1" fontAlgn="auto" hangingPunct="1">
              <a:spcAft>
                <a:spcPts val="0"/>
              </a:spcAft>
              <a:defRPr/>
            </a:pPr>
            <a:br>
              <a:rPr lang="en-US" altLang="zh-TW" sz="6000"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br>
              <a:rPr lang="en-US" altLang="zh-TW" sz="6000"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br>
              <a:rPr lang="en-US" altLang="zh-TW"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br>
              <a:rPr lang="en-US" altLang="zh-TW"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br>
              <a:rPr lang="en-US" altLang="zh-TW"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br>
              <a:rPr lang="en-US" altLang="zh-TW"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br>
              <a:rPr lang="en-US" altLang="zh-TW"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br>
              <a:rPr lang="en-US" altLang="zh-TW"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br>
              <a:rPr lang="en-US" altLang="zh-TW"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br>
              <a:rPr lang="en-US" altLang="zh-TW"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br>
              <a:rPr lang="en-US" altLang="zh-TW"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br>
              <a:rPr lang="en-US" altLang="zh-TW"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br>
              <a:rPr lang="en-US" altLang="zh-TW" sz="6000"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r>
              <a:rPr lang="en-US" altLang="zh-TW" sz="6000"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6000"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 行銷系</a:t>
            </a:r>
            <a:br>
              <a:rPr lang="en-US" altLang="zh-TW" sz="6000"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r>
              <a:rPr lang="zh-TW" altLang="en-US" sz="6000"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校外實習行前說明會</a:t>
            </a:r>
            <a:br>
              <a:rPr lang="en-US" altLang="zh-TW" sz="6000"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br>
              <a:rPr lang="en-US" altLang="zh-TW" sz="4400"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br>
              <a:rPr lang="en-US" altLang="zh-TW" sz="4400" b="1"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r>
              <a:rPr lang="zh-TW" altLang="en-US" sz="4000"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行銷管理系</a:t>
            </a:r>
            <a:br>
              <a:rPr lang="en-US" altLang="zh-TW" sz="4000"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br>
            <a:r>
              <a:rPr lang="en-US" altLang="zh-TW" sz="4000" dirty="0">
                <a:solidFill>
                  <a:schemeClr val="accent6">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115.6.11</a:t>
            </a:r>
            <a:br>
              <a:rPr lang="en-US" altLang="zh-TW" sz="4400" dirty="0">
                <a:solidFill>
                  <a:srgbClr val="002060"/>
                </a:solidFill>
                <a:latin typeface="Times New Roman" panose="02020603050405020304" pitchFamily="18" charset="0"/>
                <a:ea typeface="微軟正黑體" panose="020B0604030504040204" pitchFamily="34" charset="-120"/>
                <a:cs typeface="Times New Roman" panose="02020603050405020304" pitchFamily="18" charset="0"/>
              </a:rPr>
            </a:br>
            <a:endParaRPr lang="zh-TW" altLang="en-US" sz="4400" dirty="0">
              <a:solidFill>
                <a:srgbClr val="002060"/>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8195" name="投影片編號版面配置區 3">
            <a:extLst>
              <a:ext uri="{FF2B5EF4-FFF2-40B4-BE49-F238E27FC236}">
                <a16:creationId xmlns:a16="http://schemas.microsoft.com/office/drawing/2014/main" id="{ABFDFDF1-E754-404F-822F-E0F6C61A70B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fld id="{78B79865-186D-4611-87D2-79BA57136AB1}" type="slidenum">
              <a:rPr lang="en-US" altLang="zh-TW" sz="1400" smtClean="0">
                <a:solidFill>
                  <a:srgbClr val="FFFFFF"/>
                </a:solidFill>
                <a:latin typeface="Times New Roman" panose="02020603050405020304" pitchFamily="18" charset="0"/>
              </a:rPr>
              <a:pPr>
                <a:spcBef>
                  <a:spcPct val="0"/>
                </a:spcBef>
                <a:buClrTx/>
                <a:buSzTx/>
                <a:buFontTx/>
                <a:buNone/>
              </a:pPr>
              <a:t>1</a:t>
            </a:fld>
            <a:endParaRPr lang="en-US" altLang="zh-TW" sz="1400">
              <a:solidFill>
                <a:srgbClr val="FFFFFF"/>
              </a:solidFill>
              <a:latin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標題 5">
            <a:extLst>
              <a:ext uri="{FF2B5EF4-FFF2-40B4-BE49-F238E27FC236}">
                <a16:creationId xmlns:a16="http://schemas.microsoft.com/office/drawing/2014/main" id="{BA9179CB-4750-4636-9963-584F3F81B190}"/>
              </a:ext>
            </a:extLst>
          </p:cNvPr>
          <p:cNvSpPr>
            <a:spLocks noGrp="1"/>
          </p:cNvSpPr>
          <p:nvPr>
            <p:ph type="subTitle" idx="1"/>
          </p:nvPr>
        </p:nvSpPr>
        <p:spPr>
          <a:xfrm>
            <a:off x="1043608" y="2780928"/>
            <a:ext cx="6840760" cy="1464568"/>
          </a:xfrm>
        </p:spPr>
        <p:txBody>
          <a:bodyPr/>
          <a:lstStyle/>
          <a:p>
            <a:pPr algn="ctr">
              <a:defRPr/>
            </a:pPr>
            <a:r>
              <a:rPr lang="zh-TW" altLang="en-US" sz="6000" b="1" dirty="0">
                <a:solidFill>
                  <a:schemeClr val="accent6">
                    <a:lumMod val="50000"/>
                  </a:schemeClr>
                </a:solidFill>
                <a:latin typeface="微軟正黑體" panose="020B0604030504040204" pitchFamily="34" charset="-120"/>
                <a:ea typeface="微軟正黑體" panose="020B0604030504040204" pitchFamily="34" charset="-120"/>
              </a:rPr>
              <a:t>實習課程</a:t>
            </a:r>
            <a:r>
              <a:rPr lang="zh-TW" altLang="en-US" sz="6000" b="1" dirty="0">
                <a:latin typeface="微軟正黑體" panose="020B0604030504040204" pitchFamily="34" charset="-120"/>
                <a:ea typeface="微軟正黑體" panose="020B0604030504040204" pitchFamily="34" charset="-120"/>
              </a:rPr>
              <a:t>注意事項</a:t>
            </a:r>
          </a:p>
        </p:txBody>
      </p:sp>
      <p:sp>
        <p:nvSpPr>
          <p:cNvPr id="10243" name="投影片編號版面配置區 3">
            <a:extLst>
              <a:ext uri="{FF2B5EF4-FFF2-40B4-BE49-F238E27FC236}">
                <a16:creationId xmlns:a16="http://schemas.microsoft.com/office/drawing/2014/main" id="{56ECFD44-DF51-4053-8D1D-D81C570DCED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fld id="{8DFC0742-C068-4AB3-9E33-593A9DC287DE}" type="slidenum">
              <a:rPr lang="en-US" altLang="zh-TW" sz="1200" smtClean="0">
                <a:solidFill>
                  <a:srgbClr val="B5A788"/>
                </a:solidFill>
                <a:latin typeface="Times New Roman" panose="02020603050405020304" pitchFamily="18" charset="0"/>
              </a:rPr>
              <a:pPr>
                <a:spcBef>
                  <a:spcPct val="0"/>
                </a:spcBef>
                <a:buClrTx/>
                <a:buSzTx/>
                <a:buFontTx/>
                <a:buNone/>
              </a:pPr>
              <a:t>2</a:t>
            </a:fld>
            <a:endParaRPr lang="en-US" altLang="zh-TW" sz="1200">
              <a:solidFill>
                <a:srgbClr val="B5A788"/>
              </a:solidFill>
              <a:latin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內容版面配置區 1">
            <a:extLst>
              <a:ext uri="{FF2B5EF4-FFF2-40B4-BE49-F238E27FC236}">
                <a16:creationId xmlns:a16="http://schemas.microsoft.com/office/drawing/2014/main" id="{BC97915B-93B7-4359-B00E-5C5B67D93835}"/>
              </a:ext>
            </a:extLst>
          </p:cNvPr>
          <p:cNvGraphicFramePr>
            <a:graphicFrameLocks noGrp="1"/>
          </p:cNvGraphicFramePr>
          <p:nvPr>
            <p:ph idx="1"/>
            <p:extLst>
              <p:ext uri="{D42A27DB-BD31-4B8C-83A1-F6EECF244321}">
                <p14:modId xmlns:p14="http://schemas.microsoft.com/office/powerpoint/2010/main" val="3605283843"/>
              </p:ext>
            </p:extLst>
          </p:nvPr>
        </p:nvGraphicFramePr>
        <p:xfrm>
          <a:off x="539552" y="1030528"/>
          <a:ext cx="8208912" cy="5827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291" name="投影片編號版面配置區 3">
            <a:extLst>
              <a:ext uri="{FF2B5EF4-FFF2-40B4-BE49-F238E27FC236}">
                <a16:creationId xmlns:a16="http://schemas.microsoft.com/office/drawing/2014/main" id="{DA4FF6F2-1268-40CD-B98C-320E06D2124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fld id="{2DCE43F1-D2C6-4D96-A2C4-71A68114CB97}" type="slidenum">
              <a:rPr lang="en-US" altLang="zh-TW" sz="1200" smtClean="0">
                <a:solidFill>
                  <a:srgbClr val="B5A788"/>
                </a:solidFill>
                <a:latin typeface="Times New Roman" panose="02020603050405020304" pitchFamily="18" charset="0"/>
                <a:cs typeface="Times New Roman" panose="02020603050405020304" pitchFamily="18" charset="0"/>
              </a:rPr>
              <a:pPr>
                <a:spcBef>
                  <a:spcPct val="0"/>
                </a:spcBef>
                <a:buClrTx/>
                <a:buSzTx/>
                <a:buFontTx/>
                <a:buNone/>
              </a:pPr>
              <a:t>3</a:t>
            </a:fld>
            <a:endParaRPr lang="en-US" altLang="zh-TW" sz="1200">
              <a:solidFill>
                <a:srgbClr val="B5A788"/>
              </a:solidFill>
              <a:latin typeface="Times New Roman" panose="02020603050405020304" pitchFamily="18" charset="0"/>
              <a:cs typeface="Times New Roman" panose="02020603050405020304" pitchFamily="18" charset="0"/>
            </a:endParaRPr>
          </a:p>
        </p:txBody>
      </p:sp>
      <p:sp>
        <p:nvSpPr>
          <p:cNvPr id="12292" name="矩形 2">
            <a:extLst>
              <a:ext uri="{FF2B5EF4-FFF2-40B4-BE49-F238E27FC236}">
                <a16:creationId xmlns:a16="http://schemas.microsoft.com/office/drawing/2014/main" id="{F0EF0AEB-4103-4BF5-92E2-3434F6B1735A}"/>
              </a:ext>
            </a:extLst>
          </p:cNvPr>
          <p:cNvSpPr>
            <a:spLocks noChangeArrowheads="1"/>
          </p:cNvSpPr>
          <p:nvPr/>
        </p:nvSpPr>
        <p:spPr bwMode="auto">
          <a:xfrm>
            <a:off x="2051720" y="332656"/>
            <a:ext cx="5341282" cy="646331"/>
          </a:xfrm>
          <a:prstGeom prst="rect">
            <a:avLst/>
          </a:prstGeom>
          <a:noFill/>
          <a:ln w="38100">
            <a:noFill/>
            <a:miter lim="800000"/>
            <a:headEnd/>
            <a:tailEnd/>
          </a:ln>
        </p:spPr>
        <p:txBody>
          <a:bodyPr wrap="square">
            <a:spAutoFit/>
          </a:bodyPr>
          <a:lstStyle>
            <a:lvl1pPr marL="365125" indent="-282575">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lgn="ctr" eaLnBrk="1" hangingPunct="1">
              <a:buClr>
                <a:srgbClr val="3891A7"/>
              </a:buClr>
              <a:buFontTx/>
              <a:buNone/>
            </a:pPr>
            <a:r>
              <a:rPr kumimoji="0" lang="zh-TW" altLang="en-US" sz="3600" b="1" dirty="0">
                <a:latin typeface="Times New Roman" panose="02020603050405020304" pitchFamily="18" charset="0"/>
                <a:ea typeface="微軟正黑體" panose="020B0604030504040204" pitchFamily="34" charset="-120"/>
                <a:cs typeface="Times New Roman" panose="02020603050405020304" pitchFamily="18" charset="0"/>
              </a:rPr>
              <a:t>實習期間與學分數</a:t>
            </a:r>
            <a:endParaRPr kumimoji="0" lang="en-US" altLang="zh-TW" sz="36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標題 21"/>
          <p:cNvSpPr>
            <a:spLocks noGrp="1"/>
          </p:cNvSpPr>
          <p:nvPr>
            <p:ph type="title"/>
          </p:nvPr>
        </p:nvSpPr>
        <p:spPr>
          <a:xfrm>
            <a:off x="2411760" y="332656"/>
            <a:ext cx="4032448" cy="598984"/>
          </a:xfrm>
        </p:spPr>
        <p:txBody>
          <a:bodyPr>
            <a:noAutofit/>
          </a:bodyPr>
          <a:lstStyle/>
          <a:p>
            <a:r>
              <a:rPr lang="zh-TW" altLang="en-US" b="1" dirty="0"/>
              <a:t>實習報到程序</a:t>
            </a:r>
            <a:r>
              <a:rPr lang="en-US" altLang="zh-TW" b="1" dirty="0"/>
              <a:t>1</a:t>
            </a:r>
            <a:endParaRPr lang="zh-TW" altLang="en-US" b="1" dirty="0"/>
          </a:p>
        </p:txBody>
      </p:sp>
      <p:sp>
        <p:nvSpPr>
          <p:cNvPr id="4" name="投影片編號版面配置區 3"/>
          <p:cNvSpPr>
            <a:spLocks noGrp="1"/>
          </p:cNvSpPr>
          <p:nvPr>
            <p:ph type="sldNum" sz="quarter" idx="12"/>
          </p:nvPr>
        </p:nvSpPr>
        <p:spPr>
          <a:xfrm>
            <a:off x="7812360" y="6381328"/>
            <a:ext cx="1197219" cy="404614"/>
          </a:xfrm>
        </p:spPr>
        <p:txBody>
          <a:bodyPr/>
          <a:lstStyle/>
          <a:p>
            <a:pPr>
              <a:defRPr/>
            </a:pPr>
            <a:fld id="{4F28824F-C50D-4B4A-AF59-CB74B1522E37}" type="slidenum">
              <a:rPr lang="en-US" altLang="zh-TW" smtClean="0"/>
              <a:pPr>
                <a:defRPr/>
              </a:pPr>
              <a:t>4</a:t>
            </a:fld>
            <a:endParaRPr lang="en-US" altLang="zh-TW" dirty="0"/>
          </a:p>
        </p:txBody>
      </p:sp>
      <p:sp>
        <p:nvSpPr>
          <p:cNvPr id="14" name="圓角矩形 13"/>
          <p:cNvSpPr/>
          <p:nvPr/>
        </p:nvSpPr>
        <p:spPr>
          <a:xfrm>
            <a:off x="2195736" y="1214464"/>
            <a:ext cx="6552728" cy="1574973"/>
          </a:xfrm>
          <a:prstGeom prst="roundRect">
            <a:avLst/>
          </a:prstGeom>
          <a:noFill/>
          <a:ln>
            <a:solidFill>
              <a:srgbClr val="33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1463" lvl="1" indent="-271463" defTabSz="622300">
              <a:lnSpc>
                <a:spcPct val="90000"/>
              </a:lnSpc>
              <a:spcBef>
                <a:spcPct val="0"/>
              </a:spcBef>
              <a:spcAft>
                <a:spcPct val="15000"/>
              </a:spcAft>
              <a:buChar char="••"/>
            </a:pPr>
            <a:r>
              <a:rPr lang="zh-TW" altLang="en-US" sz="2800" b="1" dirty="0">
                <a:solidFill>
                  <a:schemeClr val="tx1"/>
                </a:solidFill>
              </a:rPr>
              <a:t>應</a:t>
            </a:r>
            <a:r>
              <a:rPr lang="zh-TW" altLang="zh-TW" sz="2800" b="1" dirty="0">
                <a:solidFill>
                  <a:schemeClr val="tx1"/>
                </a:solidFill>
              </a:rPr>
              <a:t>繳交</a:t>
            </a:r>
            <a:r>
              <a:rPr lang="zh-TW" altLang="en-US" sz="2800" b="1" dirty="0">
                <a:solidFill>
                  <a:schemeClr val="tx1"/>
                </a:solidFill>
              </a:rPr>
              <a:t>：</a:t>
            </a:r>
            <a:endParaRPr lang="en-US" altLang="zh-TW" sz="2800" b="1" dirty="0">
              <a:solidFill>
                <a:schemeClr val="tx1"/>
              </a:solidFill>
            </a:endParaRPr>
          </a:p>
          <a:p>
            <a:pPr marL="0" lvl="1" defTabSz="622300">
              <a:lnSpc>
                <a:spcPct val="90000"/>
              </a:lnSpc>
              <a:spcBef>
                <a:spcPct val="0"/>
              </a:spcBef>
              <a:spcAft>
                <a:spcPct val="15000"/>
              </a:spcAft>
            </a:pPr>
            <a:r>
              <a:rPr lang="en-US" altLang="zh-TW" sz="2800" b="1" dirty="0">
                <a:solidFill>
                  <a:srgbClr val="FF0000"/>
                </a:solidFill>
              </a:rPr>
              <a:t>1. </a:t>
            </a:r>
            <a:r>
              <a:rPr lang="zh-TW" altLang="zh-TW" sz="2800" b="1" dirty="0">
                <a:solidFill>
                  <a:srgbClr val="FF0000"/>
                </a:solidFill>
              </a:rPr>
              <a:t>「學生實習家長</a:t>
            </a:r>
            <a:r>
              <a:rPr lang="zh-TW" altLang="en-US" sz="2800" b="1" dirty="0">
                <a:solidFill>
                  <a:srgbClr val="FF0000"/>
                </a:solidFill>
              </a:rPr>
              <a:t>通知</a:t>
            </a:r>
            <a:r>
              <a:rPr lang="zh-TW" altLang="zh-TW" sz="2800" b="1" dirty="0">
                <a:solidFill>
                  <a:srgbClr val="FF0000"/>
                </a:solidFill>
              </a:rPr>
              <a:t>書</a:t>
            </a:r>
            <a:r>
              <a:rPr lang="zh-TW" altLang="en-US" sz="2800" b="1" dirty="0">
                <a:solidFill>
                  <a:srgbClr val="FF0000"/>
                </a:solidFill>
              </a:rPr>
              <a:t>回條</a:t>
            </a:r>
            <a:r>
              <a:rPr lang="zh-TW" altLang="zh-TW" sz="2800" b="1" dirty="0">
                <a:solidFill>
                  <a:srgbClr val="FF0000"/>
                </a:solidFill>
              </a:rPr>
              <a:t>」</a:t>
            </a:r>
            <a:r>
              <a:rPr lang="en-US" altLang="zh-TW" sz="2800" b="1" dirty="0">
                <a:solidFill>
                  <a:srgbClr val="FF0000"/>
                </a:solidFill>
              </a:rPr>
              <a:t>(</a:t>
            </a:r>
            <a:r>
              <a:rPr lang="zh-TW" altLang="zh-TW" sz="2800" b="1" dirty="0">
                <a:solidFill>
                  <a:srgbClr val="3399FF"/>
                </a:solidFill>
                <a:hlinkClick r:id="rId2" action="ppaction://hlinksldjump">
                  <a:extLst>
                    <a:ext uri="{A12FA001-AC4F-418D-AE19-62706E023703}">
                      <ahyp:hlinkClr xmlns:ahyp="http://schemas.microsoft.com/office/drawing/2018/hyperlinkcolor" val="tx"/>
                    </a:ext>
                  </a:extLst>
                </a:hlinkClick>
              </a:rPr>
              <a:t>附</a:t>
            </a:r>
            <a:r>
              <a:rPr lang="zh-TW" altLang="en-US" sz="2800" b="1" dirty="0">
                <a:solidFill>
                  <a:srgbClr val="3399FF"/>
                </a:solidFill>
                <a:hlinkClick r:id="rId2" action="ppaction://hlinksldjump">
                  <a:extLst>
                    <a:ext uri="{A12FA001-AC4F-418D-AE19-62706E023703}">
                      <ahyp:hlinkClr xmlns:ahyp="http://schemas.microsoft.com/office/drawing/2018/hyperlinkcolor" val="tx"/>
                    </a:ext>
                  </a:extLst>
                </a:hlinkClick>
              </a:rPr>
              <a:t>表</a:t>
            </a:r>
            <a:r>
              <a:rPr lang="en-US" altLang="zh-TW" sz="2800" b="1" dirty="0">
                <a:solidFill>
                  <a:srgbClr val="3399FF"/>
                </a:solidFill>
                <a:hlinkClick r:id="rId2" action="ppaction://hlinksldjump">
                  <a:extLst>
                    <a:ext uri="{A12FA001-AC4F-418D-AE19-62706E023703}">
                      <ahyp:hlinkClr xmlns:ahyp="http://schemas.microsoft.com/office/drawing/2018/hyperlinkcolor" val="tx"/>
                    </a:ext>
                  </a:extLst>
                </a:hlinkClick>
              </a:rPr>
              <a:t>4</a:t>
            </a:r>
            <a:r>
              <a:rPr lang="en-US" altLang="zh-TW" sz="2800" b="1" dirty="0">
                <a:solidFill>
                  <a:srgbClr val="FF0000"/>
                </a:solidFill>
              </a:rPr>
              <a:t>)</a:t>
            </a:r>
          </a:p>
          <a:p>
            <a:pPr marL="0" lvl="1" defTabSz="622300">
              <a:lnSpc>
                <a:spcPct val="90000"/>
              </a:lnSpc>
              <a:spcBef>
                <a:spcPct val="0"/>
              </a:spcBef>
              <a:spcAft>
                <a:spcPct val="15000"/>
              </a:spcAft>
            </a:pPr>
            <a:r>
              <a:rPr lang="en-US" altLang="zh-TW" sz="2800" b="1" dirty="0">
                <a:solidFill>
                  <a:srgbClr val="FF0000"/>
                </a:solidFill>
              </a:rPr>
              <a:t>2. 「</a:t>
            </a:r>
            <a:r>
              <a:rPr lang="zh-TW" altLang="zh-TW" sz="2800" b="1" dirty="0">
                <a:solidFill>
                  <a:srgbClr val="FF0000"/>
                </a:solidFill>
              </a:rPr>
              <a:t>學生校外實習同意切結書」</a:t>
            </a:r>
            <a:r>
              <a:rPr lang="en-US" altLang="zh-TW" sz="2800" b="1" dirty="0">
                <a:solidFill>
                  <a:srgbClr val="FF0000"/>
                </a:solidFill>
              </a:rPr>
              <a:t>(</a:t>
            </a:r>
            <a:r>
              <a:rPr lang="zh-TW" altLang="en-US" sz="2800" b="1" dirty="0">
                <a:solidFill>
                  <a:srgbClr val="3399FF"/>
                </a:solidFill>
                <a:hlinkClick r:id="rId3" action="ppaction://hlinksldjump">
                  <a:extLst>
                    <a:ext uri="{A12FA001-AC4F-418D-AE19-62706E023703}">
                      <ahyp:hlinkClr xmlns:ahyp="http://schemas.microsoft.com/office/drawing/2018/hyperlinkcolor" val="tx"/>
                    </a:ext>
                  </a:extLst>
                </a:hlinkClick>
              </a:rPr>
              <a:t>附表</a:t>
            </a:r>
            <a:r>
              <a:rPr lang="en-US" altLang="zh-TW" sz="2800" b="1" dirty="0">
                <a:solidFill>
                  <a:srgbClr val="3399FF"/>
                </a:solidFill>
                <a:hlinkClick r:id="rId3" action="ppaction://hlinksldjump">
                  <a:extLst>
                    <a:ext uri="{A12FA001-AC4F-418D-AE19-62706E023703}">
                      <ahyp:hlinkClr xmlns:ahyp="http://schemas.microsoft.com/office/drawing/2018/hyperlinkcolor" val="tx"/>
                    </a:ext>
                  </a:extLst>
                </a:hlinkClick>
              </a:rPr>
              <a:t>5</a:t>
            </a:r>
            <a:r>
              <a:rPr lang="en-US" altLang="zh-TW" sz="2800" b="1" dirty="0">
                <a:solidFill>
                  <a:srgbClr val="FF0000"/>
                </a:solidFill>
              </a:rPr>
              <a:t>)</a:t>
            </a:r>
            <a:endParaRPr lang="zh-TW" altLang="zh-TW" sz="2800" dirty="0">
              <a:solidFill>
                <a:srgbClr val="FF0000"/>
              </a:solidFill>
            </a:endParaRPr>
          </a:p>
        </p:txBody>
      </p:sp>
      <p:sp>
        <p:nvSpPr>
          <p:cNvPr id="16" name="圓角矩形 15"/>
          <p:cNvSpPr/>
          <p:nvPr/>
        </p:nvSpPr>
        <p:spPr>
          <a:xfrm>
            <a:off x="2195735" y="3068960"/>
            <a:ext cx="6813843" cy="1548172"/>
          </a:xfrm>
          <a:prstGeom prst="roundRect">
            <a:avLst/>
          </a:prstGeom>
          <a:noFill/>
          <a:ln>
            <a:solidFill>
              <a:srgbClr val="33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1463" lvl="1" indent="-271463" defTabSz="622300">
              <a:lnSpc>
                <a:spcPct val="90000"/>
              </a:lnSpc>
              <a:spcBef>
                <a:spcPct val="0"/>
              </a:spcBef>
              <a:spcAft>
                <a:spcPct val="15000"/>
              </a:spcAft>
              <a:buChar char="••"/>
            </a:pPr>
            <a:r>
              <a:rPr lang="zh-TW" altLang="en-US" sz="2800" b="1" dirty="0">
                <a:solidFill>
                  <a:schemeClr val="tx1"/>
                </a:solidFill>
              </a:rPr>
              <a:t>於實習單位規定日報到後，學生主動向公司要求填寫：</a:t>
            </a:r>
            <a:endParaRPr lang="en-US" altLang="zh-TW" sz="2800" b="1" dirty="0">
              <a:solidFill>
                <a:schemeClr val="tx1"/>
              </a:solidFill>
            </a:endParaRPr>
          </a:p>
          <a:p>
            <a:pPr marL="0" lvl="1" defTabSz="622300">
              <a:lnSpc>
                <a:spcPct val="90000"/>
              </a:lnSpc>
              <a:spcBef>
                <a:spcPct val="0"/>
              </a:spcBef>
              <a:spcAft>
                <a:spcPct val="15000"/>
              </a:spcAft>
            </a:pPr>
            <a:r>
              <a:rPr lang="zh-TW" altLang="en-US" sz="2800" b="1" dirty="0">
                <a:solidFill>
                  <a:srgbClr val="FF0000"/>
                </a:solidFill>
              </a:rPr>
              <a:t>「學生校外實習個別實習計畫」</a:t>
            </a:r>
            <a:r>
              <a:rPr lang="en-US" altLang="zh-TW" sz="2800" b="1" dirty="0">
                <a:solidFill>
                  <a:srgbClr val="FF0000"/>
                </a:solidFill>
              </a:rPr>
              <a:t>(</a:t>
            </a:r>
            <a:r>
              <a:rPr lang="zh-TW" altLang="en-US" sz="2800" b="1" dirty="0">
                <a:solidFill>
                  <a:srgbClr val="3399FF"/>
                </a:solidFill>
                <a:hlinkClick r:id="rId4" action="ppaction://hlinksldjump"/>
              </a:rPr>
              <a:t>附表</a:t>
            </a:r>
            <a:r>
              <a:rPr lang="en-US" altLang="zh-TW" sz="2800" b="1" dirty="0">
                <a:solidFill>
                  <a:srgbClr val="3399FF"/>
                </a:solidFill>
                <a:hlinkClick r:id="rId4" action="ppaction://hlinksldjump"/>
              </a:rPr>
              <a:t>7</a:t>
            </a:r>
            <a:r>
              <a:rPr lang="en-US" altLang="zh-TW" sz="2800" b="1" dirty="0">
                <a:solidFill>
                  <a:srgbClr val="FF0000"/>
                </a:solidFill>
              </a:rPr>
              <a:t>)</a:t>
            </a:r>
          </a:p>
        </p:txBody>
      </p:sp>
      <p:sp>
        <p:nvSpPr>
          <p:cNvPr id="17" name="圓角矩形 16"/>
          <p:cNvSpPr/>
          <p:nvPr/>
        </p:nvSpPr>
        <p:spPr>
          <a:xfrm>
            <a:off x="2195736" y="4896595"/>
            <a:ext cx="6813842" cy="1548173"/>
          </a:xfrm>
          <a:prstGeom prst="roundRect">
            <a:avLst/>
          </a:prstGeom>
          <a:noFill/>
          <a:ln>
            <a:solidFill>
              <a:srgbClr val="33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1463" lvl="1" indent="-271463" defTabSz="622300">
              <a:lnSpc>
                <a:spcPct val="90000"/>
              </a:lnSpc>
              <a:spcBef>
                <a:spcPct val="0"/>
              </a:spcBef>
              <a:spcAft>
                <a:spcPct val="15000"/>
              </a:spcAft>
              <a:buChar char="••"/>
            </a:pPr>
            <a:r>
              <a:rPr lang="zh-TW" altLang="en-US" sz="2400" b="1" dirty="0">
                <a:solidFill>
                  <a:schemeClr val="tx1"/>
                </a:solidFill>
              </a:rPr>
              <a:t>最遲於</a:t>
            </a:r>
            <a:r>
              <a:rPr lang="zh-TW" altLang="en-US" sz="2400" b="1" dirty="0">
                <a:solidFill>
                  <a:srgbClr val="FF0000"/>
                </a:solidFill>
              </a:rPr>
              <a:t>上學期第一次返校</a:t>
            </a:r>
            <a:r>
              <a:rPr lang="en-US" altLang="zh-TW" sz="2400" b="1" dirty="0">
                <a:solidFill>
                  <a:srgbClr val="FF0000"/>
                </a:solidFill>
              </a:rPr>
              <a:t>(115.9.17)</a:t>
            </a:r>
            <a:r>
              <a:rPr lang="zh-TW" altLang="en-US" sz="2400" b="1" dirty="0">
                <a:solidFill>
                  <a:srgbClr val="FF0000"/>
                </a:solidFill>
              </a:rPr>
              <a:t>現場繳交</a:t>
            </a:r>
            <a:br>
              <a:rPr lang="en-US" altLang="zh-TW" sz="2400" b="1" dirty="0">
                <a:solidFill>
                  <a:srgbClr val="FF0000"/>
                </a:solidFill>
              </a:rPr>
            </a:br>
            <a:r>
              <a:rPr lang="zh-TW" altLang="en-US" sz="2400" b="1" dirty="0">
                <a:solidFill>
                  <a:schemeClr val="tx1"/>
                </a:solidFill>
              </a:rPr>
              <a:t>校外實習個別實習計畫</a:t>
            </a:r>
            <a:r>
              <a:rPr lang="zh-TW" altLang="en-US" sz="2400" b="1" dirty="0">
                <a:solidFill>
                  <a:srgbClr val="FF0000"/>
                </a:solidFill>
              </a:rPr>
              <a:t>或請實習輔導老師轉交</a:t>
            </a:r>
            <a:endParaRPr lang="en-US" altLang="zh-TW" sz="2400" b="1" dirty="0">
              <a:solidFill>
                <a:srgbClr val="FF0000"/>
              </a:solidFill>
            </a:endParaRPr>
          </a:p>
          <a:p>
            <a:pPr marL="271463" lvl="1" indent="-271463" defTabSz="622300">
              <a:lnSpc>
                <a:spcPct val="90000"/>
              </a:lnSpc>
              <a:spcBef>
                <a:spcPct val="0"/>
              </a:spcBef>
              <a:spcAft>
                <a:spcPct val="15000"/>
              </a:spcAft>
              <a:buChar char="••"/>
            </a:pPr>
            <a:r>
              <a:rPr lang="zh-TW" altLang="en-US" sz="2400" b="1" dirty="0">
                <a:solidFill>
                  <a:srgbClr val="FF0000"/>
                </a:solidFill>
              </a:rPr>
              <a:t>兩件表單繳齊始視為完成實習報到程序</a:t>
            </a:r>
            <a:endParaRPr lang="en-US" altLang="zh-TW" sz="2400" b="1" dirty="0">
              <a:solidFill>
                <a:srgbClr val="FF0000"/>
              </a:solidFill>
            </a:endParaRPr>
          </a:p>
        </p:txBody>
      </p:sp>
      <p:sp>
        <p:nvSpPr>
          <p:cNvPr id="19" name="圓角矩形 18"/>
          <p:cNvSpPr/>
          <p:nvPr/>
        </p:nvSpPr>
        <p:spPr>
          <a:xfrm>
            <a:off x="215344" y="1569902"/>
            <a:ext cx="1726332" cy="864096"/>
          </a:xfrm>
          <a:prstGeom prst="roundRect">
            <a:avLst/>
          </a:prstGeom>
          <a:solidFill>
            <a:srgbClr val="00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600" b="1" dirty="0">
                <a:solidFill>
                  <a:schemeClr val="tx1"/>
                </a:solidFill>
              </a:rPr>
              <a:t>報到前</a:t>
            </a:r>
          </a:p>
        </p:txBody>
      </p:sp>
      <p:sp>
        <p:nvSpPr>
          <p:cNvPr id="20" name="圓角矩形 19"/>
          <p:cNvSpPr/>
          <p:nvPr/>
        </p:nvSpPr>
        <p:spPr>
          <a:xfrm>
            <a:off x="213484" y="3288057"/>
            <a:ext cx="1728192" cy="864096"/>
          </a:xfrm>
          <a:prstGeom prst="roundRect">
            <a:avLst/>
          </a:prstGeom>
          <a:solidFill>
            <a:srgbClr val="00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600" b="1" dirty="0">
                <a:solidFill>
                  <a:schemeClr val="tx1"/>
                </a:solidFill>
              </a:rPr>
              <a:t>報到</a:t>
            </a:r>
          </a:p>
        </p:txBody>
      </p:sp>
      <p:sp>
        <p:nvSpPr>
          <p:cNvPr id="21" name="圓角矩形 20"/>
          <p:cNvSpPr/>
          <p:nvPr/>
        </p:nvSpPr>
        <p:spPr>
          <a:xfrm>
            <a:off x="105472" y="5301208"/>
            <a:ext cx="1944216" cy="864096"/>
          </a:xfrm>
          <a:prstGeom prst="roundRect">
            <a:avLst/>
          </a:prstGeom>
          <a:solidFill>
            <a:srgbClr val="00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solidFill>
              </a:rPr>
              <a:t>報到完成</a:t>
            </a:r>
          </a:p>
        </p:txBody>
      </p:sp>
      <p:sp>
        <p:nvSpPr>
          <p:cNvPr id="23" name="向下箭號 22"/>
          <p:cNvSpPr/>
          <p:nvPr/>
        </p:nvSpPr>
        <p:spPr>
          <a:xfrm>
            <a:off x="889890" y="2583308"/>
            <a:ext cx="467294" cy="5541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向下箭號 24"/>
          <p:cNvSpPr/>
          <p:nvPr/>
        </p:nvSpPr>
        <p:spPr>
          <a:xfrm>
            <a:off x="889890" y="4329904"/>
            <a:ext cx="476996" cy="8272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向右箭號 26">
            <a:hlinkClick r:id="rId5" action="ppaction://hlinksldjump"/>
            <a:extLst>
              <a:ext uri="{FF2B5EF4-FFF2-40B4-BE49-F238E27FC236}">
                <a16:creationId xmlns:a16="http://schemas.microsoft.com/office/drawing/2014/main" id="{B8F520DB-42A9-400A-B4D8-A5809F828548}"/>
              </a:ext>
            </a:extLst>
          </p:cNvPr>
          <p:cNvSpPr/>
          <p:nvPr/>
        </p:nvSpPr>
        <p:spPr>
          <a:xfrm>
            <a:off x="8604001" y="307595"/>
            <a:ext cx="288925" cy="287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Tree>
    <p:extLst>
      <p:ext uri="{BB962C8B-B14F-4D97-AF65-F5344CB8AC3E}">
        <p14:creationId xmlns:p14="http://schemas.microsoft.com/office/powerpoint/2010/main" val="984893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標題 21"/>
          <p:cNvSpPr>
            <a:spLocks noGrp="1"/>
          </p:cNvSpPr>
          <p:nvPr>
            <p:ph type="title"/>
          </p:nvPr>
        </p:nvSpPr>
        <p:spPr>
          <a:xfrm>
            <a:off x="2627784" y="481186"/>
            <a:ext cx="4104456" cy="742950"/>
          </a:xfrm>
        </p:spPr>
        <p:txBody>
          <a:bodyPr>
            <a:noAutofit/>
          </a:bodyPr>
          <a:lstStyle/>
          <a:p>
            <a:r>
              <a:rPr lang="zh-TW" altLang="en-US" b="1" dirty="0"/>
              <a:t>實習報到程序</a:t>
            </a:r>
            <a:r>
              <a:rPr lang="en-US" altLang="zh-TW" b="1" dirty="0"/>
              <a:t>2</a:t>
            </a:r>
            <a:endParaRPr lang="zh-TW" altLang="en-US" b="1" dirty="0"/>
          </a:p>
        </p:txBody>
      </p:sp>
      <p:sp>
        <p:nvSpPr>
          <p:cNvPr id="9" name="內容版面配置區 8"/>
          <p:cNvSpPr>
            <a:spLocks noGrp="1"/>
          </p:cNvSpPr>
          <p:nvPr>
            <p:ph idx="1"/>
          </p:nvPr>
        </p:nvSpPr>
        <p:spPr>
          <a:xfrm>
            <a:off x="323528" y="1556792"/>
            <a:ext cx="8712968" cy="4968552"/>
          </a:xfrm>
        </p:spPr>
        <p:txBody>
          <a:bodyPr>
            <a:normAutofit/>
          </a:bodyPr>
          <a:lstStyle/>
          <a:p>
            <a:pPr marL="457200" indent="-457200">
              <a:buAutoNum type="arabicPeriod"/>
            </a:pPr>
            <a:r>
              <a:rPr lang="zh-TW" altLang="zh-TW" sz="2800" b="1" dirty="0">
                <a:latin typeface="Times New Roman" panose="02020603050405020304" pitchFamily="18" charset="0"/>
                <a:cs typeface="Times New Roman" panose="02020603050405020304" pitchFamily="18" charset="0"/>
              </a:rPr>
              <a:t>第一階段為學生校外實習切結書、校外實習家長通知書，若於第一階段實習媒合前未繳交，即表示自動放棄第一階段實習媒合；第二階段如依第一階段所述辦理之；無論第一階段或第二階段媒合成功者，若未繳交則單項文件扣</a:t>
            </a:r>
            <a:r>
              <a:rPr lang="en-US" altLang="zh-TW" sz="2800" b="1" dirty="0">
                <a:latin typeface="Times New Roman" panose="02020603050405020304" pitchFamily="18" charset="0"/>
                <a:cs typeface="Times New Roman" panose="02020603050405020304" pitchFamily="18" charset="0"/>
              </a:rPr>
              <a:t>5</a:t>
            </a:r>
            <a:r>
              <a:rPr lang="zh-TW" altLang="zh-TW" sz="2800" b="1" dirty="0">
                <a:latin typeface="Times New Roman" panose="02020603050405020304" pitchFamily="18" charset="0"/>
                <a:cs typeface="Times New Roman" panose="02020603050405020304" pitchFamily="18" charset="0"/>
              </a:rPr>
              <a:t>分，於當學期末前未繳交則實習學期成績以</a:t>
            </a:r>
            <a:r>
              <a:rPr lang="en-US" altLang="zh-TW" sz="2800" b="1" dirty="0">
                <a:latin typeface="Times New Roman" panose="02020603050405020304" pitchFamily="18" charset="0"/>
                <a:cs typeface="Times New Roman" panose="02020603050405020304" pitchFamily="18" charset="0"/>
              </a:rPr>
              <a:t>0</a:t>
            </a:r>
            <a:r>
              <a:rPr lang="zh-TW" altLang="zh-TW" sz="2800" b="1" dirty="0">
                <a:latin typeface="Times New Roman" panose="02020603050405020304" pitchFamily="18" charset="0"/>
                <a:cs typeface="Times New Roman" panose="02020603050405020304" pitchFamily="18" charset="0"/>
              </a:rPr>
              <a:t>分計算。</a:t>
            </a:r>
            <a:endParaRPr lang="en-US" altLang="zh-TW" sz="2800" b="1" dirty="0">
              <a:latin typeface="Times New Roman" panose="02020603050405020304" pitchFamily="18" charset="0"/>
              <a:cs typeface="Times New Roman" panose="02020603050405020304" pitchFamily="18" charset="0"/>
            </a:endParaRPr>
          </a:p>
          <a:p>
            <a:pPr marL="457200" indent="-457200">
              <a:buAutoNum type="arabicPeriod"/>
            </a:pPr>
            <a:r>
              <a:rPr lang="zh-TW" altLang="zh-TW" sz="2800" b="1" dirty="0">
                <a:solidFill>
                  <a:srgbClr val="FF0000"/>
                </a:solidFill>
                <a:latin typeface="Times New Roman" panose="02020603050405020304" pitchFamily="18" charset="0"/>
                <a:cs typeface="Times New Roman" panose="02020603050405020304" pitchFamily="18" charset="0"/>
              </a:rPr>
              <a:t>學生校外實習個別實習計畫</a:t>
            </a:r>
            <a:r>
              <a:rPr lang="zh-TW" altLang="en-US" sz="2800" b="1" dirty="0">
                <a:solidFill>
                  <a:srgbClr val="FF0000"/>
                </a:solidFill>
                <a:latin typeface="Times New Roman" panose="02020603050405020304" pitchFamily="18" charset="0"/>
                <a:cs typeface="Times New Roman" panose="02020603050405020304" pitchFamily="18" charset="0"/>
              </a:rPr>
              <a:t>請</a:t>
            </a:r>
            <a:r>
              <a:rPr lang="zh-TW" altLang="zh-TW" sz="2800" b="1" dirty="0">
                <a:solidFill>
                  <a:srgbClr val="FF0000"/>
                </a:solidFill>
                <a:latin typeface="Times New Roman" panose="02020603050405020304" pitchFamily="18" charset="0"/>
                <a:cs typeface="Times New Roman" panose="02020603050405020304" pitchFamily="18" charset="0"/>
              </a:rPr>
              <a:t>於第一次實習生返校前繳交，若未繳交則單項文件扣</a:t>
            </a:r>
            <a:r>
              <a:rPr lang="en-US" altLang="zh-TW" sz="2800" b="1" dirty="0">
                <a:solidFill>
                  <a:srgbClr val="FF0000"/>
                </a:solidFill>
                <a:latin typeface="Times New Roman" panose="02020603050405020304" pitchFamily="18" charset="0"/>
                <a:cs typeface="Times New Roman" panose="02020603050405020304" pitchFamily="18" charset="0"/>
              </a:rPr>
              <a:t>5</a:t>
            </a:r>
            <a:r>
              <a:rPr lang="zh-TW" altLang="zh-TW" sz="2800" b="1" dirty="0">
                <a:solidFill>
                  <a:srgbClr val="FF0000"/>
                </a:solidFill>
                <a:latin typeface="Times New Roman" panose="02020603050405020304" pitchFamily="18" charset="0"/>
                <a:cs typeface="Times New Roman" panose="02020603050405020304" pitchFamily="18" charset="0"/>
              </a:rPr>
              <a:t>分，於當學期末前</a:t>
            </a:r>
            <a:r>
              <a:rPr lang="en-US" altLang="zh-TW" sz="2800" b="1" dirty="0">
                <a:solidFill>
                  <a:srgbClr val="FF0000"/>
                </a:solidFill>
                <a:latin typeface="Times New Roman" panose="02020603050405020304" pitchFamily="18" charset="0"/>
                <a:cs typeface="Times New Roman" panose="02020603050405020304" pitchFamily="18" charset="0"/>
              </a:rPr>
              <a:t>(</a:t>
            </a:r>
            <a:r>
              <a:rPr lang="zh-TW" altLang="zh-TW" sz="2800" b="1" dirty="0">
                <a:solidFill>
                  <a:srgbClr val="FF0000"/>
                </a:solidFill>
                <a:latin typeface="Times New Roman" panose="02020603050405020304" pitchFamily="18" charset="0"/>
                <a:cs typeface="Times New Roman" panose="02020603050405020304" pitchFamily="18" charset="0"/>
              </a:rPr>
              <a:t>上學期於</a:t>
            </a:r>
            <a:r>
              <a:rPr lang="en-US" altLang="zh-TW" sz="2800" b="1" dirty="0">
                <a:solidFill>
                  <a:srgbClr val="FF0000"/>
                </a:solidFill>
                <a:latin typeface="Times New Roman" panose="02020603050405020304" pitchFamily="18" charset="0"/>
                <a:cs typeface="Times New Roman" panose="02020603050405020304" pitchFamily="18" charset="0"/>
              </a:rPr>
              <a:t>12</a:t>
            </a:r>
            <a:r>
              <a:rPr lang="zh-TW" altLang="zh-TW" sz="2800" b="1" dirty="0">
                <a:solidFill>
                  <a:srgbClr val="FF0000"/>
                </a:solidFill>
                <a:latin typeface="Times New Roman" panose="02020603050405020304" pitchFamily="18" charset="0"/>
                <a:cs typeface="Times New Roman" panose="02020603050405020304" pitchFamily="18" charset="0"/>
              </a:rPr>
              <a:t>月</a:t>
            </a:r>
            <a:r>
              <a:rPr lang="en-US" altLang="zh-TW" sz="2800" b="1" dirty="0">
                <a:solidFill>
                  <a:srgbClr val="FF0000"/>
                </a:solidFill>
                <a:latin typeface="Times New Roman" panose="02020603050405020304" pitchFamily="18" charset="0"/>
                <a:cs typeface="Times New Roman" panose="02020603050405020304" pitchFamily="18" charset="0"/>
              </a:rPr>
              <a:t>31</a:t>
            </a:r>
            <a:r>
              <a:rPr lang="zh-TW" altLang="zh-TW" sz="2800" b="1" dirty="0">
                <a:solidFill>
                  <a:srgbClr val="FF0000"/>
                </a:solidFill>
                <a:latin typeface="Times New Roman" panose="02020603050405020304" pitchFamily="18" charset="0"/>
                <a:cs typeface="Times New Roman" panose="02020603050405020304" pitchFamily="18" charset="0"/>
              </a:rPr>
              <a:t>日前；下學期於</a:t>
            </a:r>
            <a:r>
              <a:rPr lang="en-US" altLang="zh-TW" sz="2800" b="1" dirty="0">
                <a:solidFill>
                  <a:srgbClr val="FF0000"/>
                </a:solidFill>
                <a:latin typeface="Times New Roman" panose="02020603050405020304" pitchFamily="18" charset="0"/>
                <a:cs typeface="Times New Roman" panose="02020603050405020304" pitchFamily="18" charset="0"/>
              </a:rPr>
              <a:t>5</a:t>
            </a:r>
            <a:r>
              <a:rPr lang="zh-TW" altLang="zh-TW" sz="2800" b="1" dirty="0">
                <a:solidFill>
                  <a:srgbClr val="FF0000"/>
                </a:solidFill>
                <a:latin typeface="Times New Roman" panose="02020603050405020304" pitchFamily="18" charset="0"/>
                <a:cs typeface="Times New Roman" panose="02020603050405020304" pitchFamily="18" charset="0"/>
              </a:rPr>
              <a:t>月</a:t>
            </a:r>
            <a:r>
              <a:rPr lang="en-US" altLang="zh-TW" sz="2800" b="1" dirty="0">
                <a:solidFill>
                  <a:srgbClr val="FF0000"/>
                </a:solidFill>
                <a:latin typeface="Times New Roman" panose="02020603050405020304" pitchFamily="18" charset="0"/>
                <a:cs typeface="Times New Roman" panose="02020603050405020304" pitchFamily="18" charset="0"/>
              </a:rPr>
              <a:t>31</a:t>
            </a:r>
            <a:r>
              <a:rPr lang="zh-TW" altLang="zh-TW" sz="2800" b="1" dirty="0">
                <a:solidFill>
                  <a:srgbClr val="FF0000"/>
                </a:solidFill>
                <a:latin typeface="Times New Roman" panose="02020603050405020304" pitchFamily="18" charset="0"/>
                <a:cs typeface="Times New Roman" panose="02020603050405020304" pitchFamily="18" charset="0"/>
              </a:rPr>
              <a:t>日前</a:t>
            </a:r>
            <a:r>
              <a:rPr lang="en-US" altLang="zh-TW" sz="2800" b="1" dirty="0">
                <a:solidFill>
                  <a:srgbClr val="FF0000"/>
                </a:solidFill>
                <a:latin typeface="Times New Roman" panose="02020603050405020304" pitchFamily="18" charset="0"/>
                <a:cs typeface="Times New Roman" panose="02020603050405020304" pitchFamily="18" charset="0"/>
              </a:rPr>
              <a:t>)</a:t>
            </a:r>
            <a:r>
              <a:rPr lang="zh-TW" altLang="zh-TW" sz="2800" b="1" dirty="0">
                <a:solidFill>
                  <a:srgbClr val="FF0000"/>
                </a:solidFill>
                <a:latin typeface="Times New Roman" panose="02020603050405020304" pitchFamily="18" charset="0"/>
                <a:cs typeface="Times New Roman" panose="02020603050405020304" pitchFamily="18" charset="0"/>
              </a:rPr>
              <a:t>未繳交則實習學期成績以</a:t>
            </a:r>
            <a:r>
              <a:rPr lang="en-US" altLang="zh-TW" sz="2800" b="1" dirty="0">
                <a:solidFill>
                  <a:srgbClr val="FF0000"/>
                </a:solidFill>
                <a:latin typeface="Times New Roman" panose="02020603050405020304" pitchFamily="18" charset="0"/>
                <a:cs typeface="Times New Roman" panose="02020603050405020304" pitchFamily="18" charset="0"/>
              </a:rPr>
              <a:t>0</a:t>
            </a:r>
            <a:r>
              <a:rPr lang="zh-TW" altLang="zh-TW" sz="2800" b="1" dirty="0">
                <a:solidFill>
                  <a:srgbClr val="FF0000"/>
                </a:solidFill>
                <a:latin typeface="Times New Roman" panose="02020603050405020304" pitchFamily="18" charset="0"/>
                <a:cs typeface="Times New Roman" panose="02020603050405020304" pitchFamily="18" charset="0"/>
              </a:rPr>
              <a:t>分計算。</a:t>
            </a:r>
            <a:endParaRPr lang="en-US" altLang="zh-TW" sz="2800" b="1" dirty="0">
              <a:solidFill>
                <a:srgbClr val="FF0000"/>
              </a:solidFill>
              <a:latin typeface="Times New Roman" panose="02020603050405020304" pitchFamily="18" charset="0"/>
              <a:cs typeface="Times New Roman" panose="02020603050405020304" pitchFamily="18" charset="0"/>
            </a:endParaRPr>
          </a:p>
          <a:p>
            <a:pPr marL="457200" indent="-457200">
              <a:buAutoNum type="arabicPeriod"/>
            </a:pPr>
            <a:r>
              <a:rPr lang="zh-TW" altLang="zh-TW" sz="2800" b="1" dirty="0">
                <a:solidFill>
                  <a:srgbClr val="FF0000"/>
                </a:solidFill>
                <a:latin typeface="Times New Roman" panose="02020603050405020304" pitchFamily="18" charset="0"/>
                <a:cs typeface="Times New Roman" panose="02020603050405020304" pitchFamily="18" charset="0"/>
              </a:rPr>
              <a:t>轉職生</a:t>
            </a:r>
            <a:r>
              <a:rPr lang="zh-TW" altLang="zh-TW" sz="2800" b="1" dirty="0">
                <a:latin typeface="Times New Roman" panose="02020603050405020304" pitchFamily="18" charset="0"/>
                <a:cs typeface="Times New Roman" panose="02020603050405020304" pitchFamily="18" charset="0"/>
              </a:rPr>
              <a:t>轉職後繳交資料計算方式如上述</a:t>
            </a:r>
            <a:r>
              <a:rPr lang="en-US" altLang="zh-TW" sz="2800" b="1" dirty="0">
                <a:latin typeface="Times New Roman" panose="02020603050405020304" pitchFamily="18" charset="0"/>
                <a:cs typeface="Times New Roman" panose="02020603050405020304" pitchFamily="18" charset="0"/>
              </a:rPr>
              <a:t>1</a:t>
            </a:r>
            <a:r>
              <a:rPr lang="zh-TW" altLang="zh-TW" sz="2800" b="1" dirty="0">
                <a:latin typeface="Times New Roman" panose="02020603050405020304" pitchFamily="18" charset="0"/>
                <a:cs typeface="Times New Roman" panose="02020603050405020304" pitchFamily="18" charset="0"/>
              </a:rPr>
              <a:t>、</a:t>
            </a:r>
            <a:r>
              <a:rPr lang="en-US" altLang="zh-TW" sz="2800" b="1" dirty="0">
                <a:latin typeface="Times New Roman" panose="02020603050405020304" pitchFamily="18" charset="0"/>
                <a:cs typeface="Times New Roman" panose="02020603050405020304" pitchFamily="18" charset="0"/>
              </a:rPr>
              <a:t>2</a:t>
            </a:r>
            <a:r>
              <a:rPr lang="zh-TW" altLang="en-US" sz="2800" b="1" dirty="0">
                <a:latin typeface="Times New Roman" panose="02020603050405020304" pitchFamily="18" charset="0"/>
                <a:cs typeface="Times New Roman" panose="02020603050405020304" pitchFamily="18" charset="0"/>
              </a:rPr>
              <a:t>。</a:t>
            </a:r>
          </a:p>
        </p:txBody>
      </p:sp>
      <p:sp>
        <p:nvSpPr>
          <p:cNvPr id="4" name="投影片編號版面配置區 3"/>
          <p:cNvSpPr>
            <a:spLocks noGrp="1"/>
          </p:cNvSpPr>
          <p:nvPr>
            <p:ph type="sldNum" sz="quarter" idx="12"/>
          </p:nvPr>
        </p:nvSpPr>
        <p:spPr/>
        <p:txBody>
          <a:bodyPr/>
          <a:lstStyle/>
          <a:p>
            <a:pPr>
              <a:defRPr/>
            </a:pPr>
            <a:fld id="{4F28824F-C50D-4B4A-AF59-CB74B1522E37}" type="slidenum">
              <a:rPr lang="en-US" altLang="zh-TW" smtClean="0"/>
              <a:pPr>
                <a:defRPr/>
              </a:pPr>
              <a:t>5</a:t>
            </a:fld>
            <a:endParaRPr lang="en-US" altLang="zh-TW" dirty="0"/>
          </a:p>
        </p:txBody>
      </p:sp>
      <p:sp>
        <p:nvSpPr>
          <p:cNvPr id="27" name="向右箭號 26">
            <a:hlinkClick r:id="rId2" action="ppaction://hlinksldjump"/>
            <a:extLst>
              <a:ext uri="{FF2B5EF4-FFF2-40B4-BE49-F238E27FC236}">
                <a16:creationId xmlns:a16="http://schemas.microsoft.com/office/drawing/2014/main" id="{B8F520DB-42A9-400A-B4D8-A5809F828548}"/>
              </a:ext>
            </a:extLst>
          </p:cNvPr>
          <p:cNvSpPr/>
          <p:nvPr/>
        </p:nvSpPr>
        <p:spPr>
          <a:xfrm>
            <a:off x="8604001" y="307595"/>
            <a:ext cx="288925" cy="287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Tree>
    <p:extLst>
      <p:ext uri="{BB962C8B-B14F-4D97-AF65-F5344CB8AC3E}">
        <p14:creationId xmlns:p14="http://schemas.microsoft.com/office/powerpoint/2010/main" val="3886457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31520" y="642594"/>
            <a:ext cx="7680960" cy="842190"/>
          </a:xfrm>
        </p:spPr>
        <p:txBody>
          <a:bodyPr>
            <a:normAutofit fontScale="90000"/>
          </a:bodyPr>
          <a:lstStyle/>
          <a:p>
            <a:pPr algn="ctr"/>
            <a:r>
              <a:rPr lang="zh-TW" altLang="en-US" b="1" dirty="0"/>
              <a:t>合約期限與實習時數</a:t>
            </a:r>
            <a:br>
              <a:rPr lang="zh-TW" altLang="en-US" b="1" dirty="0"/>
            </a:br>
            <a:endParaRPr lang="zh-TW" altLang="en-US" b="1" dirty="0"/>
          </a:p>
        </p:txBody>
      </p:sp>
      <p:sp>
        <p:nvSpPr>
          <p:cNvPr id="3" name="內容版面配置區 2"/>
          <p:cNvSpPr>
            <a:spLocks noGrp="1"/>
          </p:cNvSpPr>
          <p:nvPr>
            <p:ph idx="1"/>
          </p:nvPr>
        </p:nvSpPr>
        <p:spPr>
          <a:xfrm>
            <a:off x="35496" y="1484784"/>
            <a:ext cx="9073008" cy="4968602"/>
          </a:xfrm>
        </p:spPr>
        <p:txBody>
          <a:bodyPr>
            <a:noAutofit/>
          </a:bodyPr>
          <a:lstStyle/>
          <a:p>
            <a:pPr lvl="0"/>
            <a:r>
              <a:rPr lang="zh-TW" altLang="zh-TW" sz="2700" b="1" dirty="0">
                <a:latin typeface="微軟正黑體" panose="020B0604030504040204" pitchFamily="34" charset="-120"/>
                <a:ea typeface="微軟正黑體" panose="020B0604030504040204" pitchFamily="34" charset="-120"/>
              </a:rPr>
              <a:t>實習課程：專業實習</a:t>
            </a:r>
            <a:r>
              <a:rPr lang="en-US" altLang="zh-TW" sz="2700" b="1" dirty="0">
                <a:latin typeface="微軟正黑體" panose="020B0604030504040204" pitchFamily="34" charset="-120"/>
                <a:ea typeface="微軟正黑體" panose="020B0604030504040204" pitchFamily="34" charset="-120"/>
              </a:rPr>
              <a:t>(</a:t>
            </a:r>
            <a:r>
              <a:rPr lang="zh-TW" altLang="zh-TW" sz="2700" b="1" dirty="0">
                <a:latin typeface="微軟正黑體" panose="020B0604030504040204" pitchFamily="34" charset="-120"/>
                <a:ea typeface="微軟正黑體" panose="020B0604030504040204" pitchFamily="34" charset="-120"/>
              </a:rPr>
              <a:t>一</a:t>
            </a:r>
            <a:r>
              <a:rPr lang="en-US" altLang="zh-TW" sz="2700" b="1" dirty="0">
                <a:latin typeface="微軟正黑體" panose="020B0604030504040204" pitchFamily="34" charset="-120"/>
                <a:ea typeface="微軟正黑體" panose="020B0604030504040204" pitchFamily="34" charset="-120"/>
              </a:rPr>
              <a:t>)</a:t>
            </a:r>
            <a:r>
              <a:rPr lang="zh-TW" altLang="zh-TW" sz="2700" b="1" dirty="0">
                <a:latin typeface="微軟正黑體" panose="020B0604030504040204" pitchFamily="34" charset="-120"/>
                <a:ea typeface="微軟正黑體" panose="020B0604030504040204" pitchFamily="34" charset="-120"/>
              </a:rPr>
              <a:t>與專業實習</a:t>
            </a:r>
            <a:r>
              <a:rPr lang="en-US" altLang="zh-TW" sz="2700" b="1" dirty="0">
                <a:latin typeface="微軟正黑體" panose="020B0604030504040204" pitchFamily="34" charset="-120"/>
                <a:ea typeface="微軟正黑體" panose="020B0604030504040204" pitchFamily="34" charset="-120"/>
              </a:rPr>
              <a:t>(</a:t>
            </a:r>
            <a:r>
              <a:rPr lang="zh-TW" altLang="zh-TW" sz="2700" b="1" dirty="0">
                <a:latin typeface="微軟正黑體" panose="020B0604030504040204" pitchFamily="34" charset="-120"/>
                <a:ea typeface="微軟正黑體" panose="020B0604030504040204" pitchFamily="34" charset="-120"/>
              </a:rPr>
              <a:t>二</a:t>
            </a:r>
            <a:r>
              <a:rPr lang="en-US" altLang="zh-TW" sz="2700" b="1" dirty="0">
                <a:latin typeface="微軟正黑體" panose="020B0604030504040204" pitchFamily="34" charset="-120"/>
                <a:ea typeface="微軟正黑體" panose="020B0604030504040204" pitchFamily="34" charset="-120"/>
              </a:rPr>
              <a:t>)</a:t>
            </a:r>
            <a:r>
              <a:rPr lang="zh-TW" altLang="zh-TW" sz="2700" b="1" dirty="0">
                <a:latin typeface="微軟正黑體" panose="020B0604030504040204" pitchFamily="34" charset="-120"/>
                <a:ea typeface="微軟正黑體" panose="020B0604030504040204" pitchFamily="34" charset="-120"/>
              </a:rPr>
              <a:t>，各必修</a:t>
            </a:r>
            <a:r>
              <a:rPr lang="en-US" altLang="zh-TW" sz="2700" b="1" dirty="0">
                <a:latin typeface="微軟正黑體" panose="020B0604030504040204" pitchFamily="34" charset="-120"/>
                <a:ea typeface="微軟正黑體" panose="020B0604030504040204" pitchFamily="34" charset="-120"/>
              </a:rPr>
              <a:t>9</a:t>
            </a:r>
            <a:r>
              <a:rPr lang="zh-TW" altLang="zh-TW" sz="2700" b="1" dirty="0">
                <a:latin typeface="微軟正黑體" panose="020B0604030504040204" pitchFamily="34" charset="-120"/>
                <a:ea typeface="微軟正黑體" panose="020B0604030504040204" pitchFamily="34" charset="-120"/>
              </a:rPr>
              <a:t>學分。</a:t>
            </a:r>
          </a:p>
          <a:p>
            <a:r>
              <a:rPr lang="zh-TW" altLang="zh-TW" sz="2800" b="1" dirty="0">
                <a:latin typeface="微軟正黑體" panose="020B0604030504040204" pitchFamily="34" charset="-120"/>
                <a:ea typeface="微軟正黑體" panose="020B0604030504040204" pitchFamily="34" charset="-120"/>
              </a:rPr>
              <a:t>實習期間與時數：</a:t>
            </a:r>
            <a:br>
              <a:rPr lang="en-US" altLang="zh-TW" sz="2800" b="1" dirty="0">
                <a:latin typeface="微軟正黑體" panose="020B0604030504040204" pitchFamily="34" charset="-120"/>
                <a:ea typeface="微軟正黑體" panose="020B0604030504040204" pitchFamily="34" charset="-120"/>
              </a:rPr>
            </a:br>
            <a:r>
              <a:rPr lang="en-US" altLang="zh-TW" sz="2800" b="1" dirty="0">
                <a:latin typeface="微軟正黑體" panose="020B0604030504040204" pitchFamily="34" charset="-120"/>
                <a:ea typeface="微軟正黑體" panose="020B0604030504040204" pitchFamily="34" charset="-120"/>
              </a:rPr>
              <a:t>(1)</a:t>
            </a:r>
            <a:r>
              <a:rPr lang="zh-TW" altLang="zh-TW" sz="2800" b="1" dirty="0">
                <a:latin typeface="微軟正黑體" panose="020B0604030504040204" pitchFamily="34" charset="-120"/>
                <a:ea typeface="微軟正黑體" panose="020B0604030504040204" pitchFamily="34" charset="-120"/>
              </a:rPr>
              <a:t>專業實習</a:t>
            </a:r>
            <a:r>
              <a:rPr lang="en-US" altLang="zh-TW" sz="2800" b="1" dirty="0">
                <a:latin typeface="微軟正黑體" panose="020B0604030504040204" pitchFamily="34" charset="-120"/>
                <a:ea typeface="微軟正黑體" panose="020B0604030504040204" pitchFamily="34" charset="-120"/>
              </a:rPr>
              <a:t>(</a:t>
            </a:r>
            <a:r>
              <a:rPr lang="zh-TW" altLang="zh-TW" sz="2800" b="1" dirty="0">
                <a:latin typeface="微軟正黑體" panose="020B0604030504040204" pitchFamily="34" charset="-120"/>
                <a:ea typeface="微軟正黑體" panose="020B0604030504040204" pitchFamily="34" charset="-120"/>
              </a:rPr>
              <a:t>一</a:t>
            </a:r>
            <a:r>
              <a:rPr lang="en-US" altLang="zh-TW" sz="2800" b="1" dirty="0">
                <a:latin typeface="微軟正黑體" panose="020B0604030504040204" pitchFamily="34" charset="-120"/>
                <a:ea typeface="微軟正黑體" panose="020B0604030504040204" pitchFamily="34" charset="-120"/>
              </a:rPr>
              <a:t>)</a:t>
            </a:r>
            <a:r>
              <a:rPr lang="zh-TW" altLang="zh-TW" sz="2800" b="1" dirty="0">
                <a:latin typeface="微軟正黑體" panose="020B0604030504040204" pitchFamily="34" charset="-120"/>
                <a:ea typeface="微軟正黑體" panose="020B0604030504040204" pitchFamily="34" charset="-120"/>
              </a:rPr>
              <a:t>之實習期間自</a:t>
            </a:r>
            <a:r>
              <a:rPr lang="en-US" altLang="zh-TW" sz="2800" b="1" dirty="0">
                <a:solidFill>
                  <a:srgbClr val="0070C0"/>
                </a:solidFill>
                <a:latin typeface="微軟正黑體" panose="020B0604030504040204" pitchFamily="34" charset="-120"/>
                <a:ea typeface="微軟正黑體" panose="020B0604030504040204" pitchFamily="34" charset="-120"/>
              </a:rPr>
              <a:t>115</a:t>
            </a:r>
            <a:r>
              <a:rPr lang="zh-TW" altLang="zh-TW" sz="2800" b="1" dirty="0">
                <a:solidFill>
                  <a:srgbClr val="0070C0"/>
                </a:solidFill>
                <a:latin typeface="微軟正黑體" panose="020B0604030504040204" pitchFamily="34" charset="-120"/>
                <a:ea typeface="微軟正黑體" panose="020B0604030504040204" pitchFamily="34" charset="-120"/>
              </a:rPr>
              <a:t>年</a:t>
            </a:r>
            <a:r>
              <a:rPr lang="en-US" altLang="zh-TW" sz="2800" b="1" dirty="0">
                <a:solidFill>
                  <a:srgbClr val="0070C0"/>
                </a:solidFill>
                <a:latin typeface="微軟正黑體" panose="020B0604030504040204" pitchFamily="34" charset="-120"/>
                <a:ea typeface="微軟正黑體" panose="020B0604030504040204" pitchFamily="34" charset="-120"/>
              </a:rPr>
              <a:t>08</a:t>
            </a:r>
            <a:r>
              <a:rPr lang="zh-TW" altLang="zh-TW" sz="2800" b="1" dirty="0">
                <a:solidFill>
                  <a:srgbClr val="0070C0"/>
                </a:solidFill>
                <a:latin typeface="微軟正黑體" panose="020B0604030504040204" pitchFamily="34" charset="-120"/>
                <a:ea typeface="微軟正黑體" panose="020B0604030504040204" pitchFamily="34" charset="-120"/>
              </a:rPr>
              <a:t>月</a:t>
            </a:r>
            <a:r>
              <a:rPr lang="en-US" altLang="zh-TW" sz="2800" b="1" dirty="0">
                <a:solidFill>
                  <a:srgbClr val="0070C0"/>
                </a:solidFill>
                <a:latin typeface="微軟正黑體" panose="020B0604030504040204" pitchFamily="34" charset="-120"/>
                <a:ea typeface="微軟正黑體" panose="020B0604030504040204" pitchFamily="34" charset="-120"/>
              </a:rPr>
              <a:t>01</a:t>
            </a:r>
            <a:r>
              <a:rPr lang="zh-TW" altLang="zh-TW" sz="2800" b="1" dirty="0">
                <a:solidFill>
                  <a:srgbClr val="0070C0"/>
                </a:solidFill>
                <a:latin typeface="微軟正黑體" panose="020B0604030504040204" pitchFamily="34" charset="-120"/>
                <a:ea typeface="微軟正黑體" panose="020B0604030504040204" pitchFamily="34" charset="-120"/>
              </a:rPr>
              <a:t>日至</a:t>
            </a:r>
            <a:r>
              <a:rPr lang="en-US" altLang="zh-TW" sz="2800" b="1" dirty="0">
                <a:solidFill>
                  <a:srgbClr val="0070C0"/>
                </a:solidFill>
                <a:latin typeface="微軟正黑體" panose="020B0604030504040204" pitchFamily="34" charset="-120"/>
                <a:ea typeface="微軟正黑體" panose="020B0604030504040204" pitchFamily="34" charset="-120"/>
              </a:rPr>
              <a:t>115</a:t>
            </a:r>
            <a:r>
              <a:rPr lang="zh-TW" altLang="zh-TW" sz="2800" b="1" dirty="0">
                <a:solidFill>
                  <a:srgbClr val="0070C0"/>
                </a:solidFill>
                <a:latin typeface="微軟正黑體" panose="020B0604030504040204" pitchFamily="34" charset="-120"/>
                <a:ea typeface="微軟正黑體" panose="020B0604030504040204" pitchFamily="34" charset="-120"/>
              </a:rPr>
              <a:t>年</a:t>
            </a:r>
            <a:r>
              <a:rPr lang="en-US" altLang="zh-TW" sz="2800" b="1" dirty="0">
                <a:solidFill>
                  <a:srgbClr val="0070C0"/>
                </a:solidFill>
                <a:latin typeface="微軟正黑體" panose="020B0604030504040204" pitchFamily="34" charset="-120"/>
                <a:ea typeface="微軟正黑體" panose="020B0604030504040204" pitchFamily="34" charset="-120"/>
              </a:rPr>
              <a:t>12</a:t>
            </a:r>
            <a:r>
              <a:rPr lang="zh-TW" altLang="zh-TW" sz="2800" b="1" dirty="0">
                <a:solidFill>
                  <a:srgbClr val="0070C0"/>
                </a:solidFill>
                <a:latin typeface="微軟正黑體" panose="020B0604030504040204" pitchFamily="34" charset="-120"/>
                <a:ea typeface="微軟正黑體" panose="020B0604030504040204" pitchFamily="34" charset="-120"/>
              </a:rPr>
              <a:t>月</a:t>
            </a:r>
            <a:r>
              <a:rPr lang="en-US" altLang="zh-TW" sz="2800" b="1" dirty="0">
                <a:solidFill>
                  <a:srgbClr val="0070C0"/>
                </a:solidFill>
                <a:latin typeface="微軟正黑體" panose="020B0604030504040204" pitchFamily="34" charset="-120"/>
                <a:ea typeface="微軟正黑體" panose="020B0604030504040204" pitchFamily="34" charset="-120"/>
              </a:rPr>
              <a:t>31</a:t>
            </a:r>
            <a:r>
              <a:rPr lang="zh-TW" altLang="zh-TW" sz="2800" b="1" dirty="0">
                <a:solidFill>
                  <a:srgbClr val="0070C0"/>
                </a:solidFill>
                <a:latin typeface="微軟正黑體" panose="020B0604030504040204" pitchFamily="34" charset="-120"/>
                <a:ea typeface="微軟正黑體" panose="020B0604030504040204" pitchFamily="34" charset="-120"/>
              </a:rPr>
              <a:t>日</a:t>
            </a:r>
            <a:r>
              <a:rPr lang="zh-TW" altLang="zh-TW" sz="2800" b="1" dirty="0">
                <a:latin typeface="微軟正黑體" panose="020B0604030504040204" pitchFamily="34" charset="-120"/>
                <a:ea typeface="微軟正黑體" panose="020B0604030504040204" pitchFamily="34" charset="-120"/>
              </a:rPr>
              <a:t>止。</a:t>
            </a:r>
            <a:br>
              <a:rPr lang="en-US" altLang="zh-TW" sz="2800" b="1" dirty="0">
                <a:latin typeface="微軟正黑體" panose="020B0604030504040204" pitchFamily="34" charset="-120"/>
                <a:ea typeface="微軟正黑體" panose="020B0604030504040204" pitchFamily="34" charset="-120"/>
              </a:rPr>
            </a:br>
            <a:r>
              <a:rPr lang="en-US" altLang="zh-TW" sz="2800" b="1" dirty="0">
                <a:latin typeface="微軟正黑體" panose="020B0604030504040204" pitchFamily="34" charset="-120"/>
                <a:ea typeface="微軟正黑體" panose="020B0604030504040204" pitchFamily="34" charset="-120"/>
              </a:rPr>
              <a:t>(2)</a:t>
            </a:r>
            <a:r>
              <a:rPr lang="zh-TW" altLang="zh-TW" sz="2800" b="1" dirty="0">
                <a:latin typeface="微軟正黑體" panose="020B0604030504040204" pitchFamily="34" charset="-120"/>
                <a:ea typeface="微軟正黑體" panose="020B0604030504040204" pitchFamily="34" charset="-120"/>
              </a:rPr>
              <a:t>專業實習</a:t>
            </a:r>
            <a:r>
              <a:rPr lang="en-US" altLang="zh-TW" sz="2800" b="1" dirty="0">
                <a:latin typeface="微軟正黑體" panose="020B0604030504040204" pitchFamily="34" charset="-120"/>
                <a:ea typeface="微軟正黑體" panose="020B0604030504040204" pitchFamily="34" charset="-120"/>
              </a:rPr>
              <a:t>(</a:t>
            </a:r>
            <a:r>
              <a:rPr lang="zh-TW" altLang="zh-TW" sz="2800" b="1" dirty="0">
                <a:latin typeface="微軟正黑體" panose="020B0604030504040204" pitchFamily="34" charset="-120"/>
                <a:ea typeface="微軟正黑體" panose="020B0604030504040204" pitchFamily="34" charset="-120"/>
              </a:rPr>
              <a:t>二</a:t>
            </a:r>
            <a:r>
              <a:rPr lang="en-US" altLang="zh-TW" sz="2800" b="1" dirty="0">
                <a:latin typeface="微軟正黑體" panose="020B0604030504040204" pitchFamily="34" charset="-120"/>
                <a:ea typeface="微軟正黑體" panose="020B0604030504040204" pitchFamily="34" charset="-120"/>
              </a:rPr>
              <a:t>)</a:t>
            </a:r>
            <a:r>
              <a:rPr lang="zh-TW" altLang="zh-TW" sz="2800" b="1" dirty="0">
                <a:latin typeface="微軟正黑體" panose="020B0604030504040204" pitchFamily="34" charset="-120"/>
                <a:ea typeface="微軟正黑體" panose="020B0604030504040204" pitchFamily="34" charset="-120"/>
              </a:rPr>
              <a:t>之實習期間自</a:t>
            </a:r>
            <a:r>
              <a:rPr lang="en-US" altLang="zh-TW" sz="2800" b="1" dirty="0">
                <a:solidFill>
                  <a:srgbClr val="0070C0"/>
                </a:solidFill>
                <a:latin typeface="微軟正黑體" panose="020B0604030504040204" pitchFamily="34" charset="-120"/>
                <a:ea typeface="微軟正黑體" panose="020B0604030504040204" pitchFamily="34" charset="-120"/>
              </a:rPr>
              <a:t>116</a:t>
            </a:r>
            <a:r>
              <a:rPr lang="zh-TW" altLang="zh-TW" sz="2800" b="1" dirty="0">
                <a:solidFill>
                  <a:srgbClr val="0070C0"/>
                </a:solidFill>
                <a:latin typeface="微軟正黑體" panose="020B0604030504040204" pitchFamily="34" charset="-120"/>
                <a:ea typeface="微軟正黑體" panose="020B0604030504040204" pitchFamily="34" charset="-120"/>
              </a:rPr>
              <a:t>年</a:t>
            </a:r>
            <a:r>
              <a:rPr lang="en-US" altLang="zh-TW" sz="2800" b="1" dirty="0">
                <a:solidFill>
                  <a:srgbClr val="0070C0"/>
                </a:solidFill>
                <a:latin typeface="微軟正黑體" panose="020B0604030504040204" pitchFamily="34" charset="-120"/>
                <a:ea typeface="微軟正黑體" panose="020B0604030504040204" pitchFamily="34" charset="-120"/>
              </a:rPr>
              <a:t>01</a:t>
            </a:r>
            <a:r>
              <a:rPr lang="zh-TW" altLang="zh-TW" sz="2800" b="1" dirty="0">
                <a:solidFill>
                  <a:srgbClr val="0070C0"/>
                </a:solidFill>
                <a:latin typeface="微軟正黑體" panose="020B0604030504040204" pitchFamily="34" charset="-120"/>
                <a:ea typeface="微軟正黑體" panose="020B0604030504040204" pitchFamily="34" charset="-120"/>
              </a:rPr>
              <a:t>月</a:t>
            </a:r>
            <a:r>
              <a:rPr lang="en-US" altLang="zh-TW" sz="2800" b="1" dirty="0">
                <a:solidFill>
                  <a:srgbClr val="0070C0"/>
                </a:solidFill>
                <a:latin typeface="微軟正黑體" panose="020B0604030504040204" pitchFamily="34" charset="-120"/>
                <a:ea typeface="微軟正黑體" panose="020B0604030504040204" pitchFamily="34" charset="-120"/>
              </a:rPr>
              <a:t>01</a:t>
            </a:r>
            <a:r>
              <a:rPr lang="zh-TW" altLang="zh-TW" sz="2800" b="1" dirty="0">
                <a:solidFill>
                  <a:srgbClr val="0070C0"/>
                </a:solidFill>
                <a:latin typeface="微軟正黑體" panose="020B0604030504040204" pitchFamily="34" charset="-120"/>
                <a:ea typeface="微軟正黑體" panose="020B0604030504040204" pitchFamily="34" charset="-120"/>
              </a:rPr>
              <a:t>日至</a:t>
            </a:r>
            <a:r>
              <a:rPr lang="en-US" altLang="zh-TW" sz="2800" b="1" dirty="0">
                <a:solidFill>
                  <a:srgbClr val="0070C0"/>
                </a:solidFill>
                <a:latin typeface="微軟正黑體" panose="020B0604030504040204" pitchFamily="34" charset="-120"/>
                <a:ea typeface="微軟正黑體" panose="020B0604030504040204" pitchFamily="34" charset="-120"/>
              </a:rPr>
              <a:t>116</a:t>
            </a:r>
            <a:r>
              <a:rPr lang="zh-TW" altLang="zh-TW" sz="2800" b="1" dirty="0">
                <a:solidFill>
                  <a:srgbClr val="0070C0"/>
                </a:solidFill>
                <a:latin typeface="微軟正黑體" panose="020B0604030504040204" pitchFamily="34" charset="-120"/>
                <a:ea typeface="微軟正黑體" panose="020B0604030504040204" pitchFamily="34" charset="-120"/>
              </a:rPr>
              <a:t>年</a:t>
            </a:r>
            <a:r>
              <a:rPr lang="en-US" altLang="zh-TW" sz="2800" b="1" dirty="0">
                <a:solidFill>
                  <a:srgbClr val="0070C0"/>
                </a:solidFill>
                <a:latin typeface="微軟正黑體" panose="020B0604030504040204" pitchFamily="34" charset="-120"/>
                <a:ea typeface="微軟正黑體" panose="020B0604030504040204" pitchFamily="34" charset="-120"/>
              </a:rPr>
              <a:t>05</a:t>
            </a:r>
            <a:r>
              <a:rPr lang="zh-TW" altLang="zh-TW" sz="2800" b="1" dirty="0">
                <a:solidFill>
                  <a:srgbClr val="0070C0"/>
                </a:solidFill>
                <a:latin typeface="微軟正黑體" panose="020B0604030504040204" pitchFamily="34" charset="-120"/>
                <a:ea typeface="微軟正黑體" panose="020B0604030504040204" pitchFamily="34" charset="-120"/>
              </a:rPr>
              <a:t>月</a:t>
            </a:r>
            <a:r>
              <a:rPr lang="en-US" altLang="zh-TW" sz="2800" b="1" dirty="0">
                <a:solidFill>
                  <a:srgbClr val="0070C0"/>
                </a:solidFill>
                <a:latin typeface="微軟正黑體" panose="020B0604030504040204" pitchFamily="34" charset="-120"/>
                <a:ea typeface="微軟正黑體" panose="020B0604030504040204" pitchFamily="34" charset="-120"/>
              </a:rPr>
              <a:t>31</a:t>
            </a:r>
            <a:r>
              <a:rPr lang="zh-TW" altLang="zh-TW" sz="2800" b="1" dirty="0">
                <a:solidFill>
                  <a:srgbClr val="0070C0"/>
                </a:solidFill>
                <a:latin typeface="微軟正黑體" panose="020B0604030504040204" pitchFamily="34" charset="-120"/>
                <a:ea typeface="微軟正黑體" panose="020B0604030504040204" pitchFamily="34" charset="-120"/>
              </a:rPr>
              <a:t>日</a:t>
            </a:r>
            <a:r>
              <a:rPr lang="zh-TW" altLang="zh-TW" sz="2800" b="1" dirty="0">
                <a:latin typeface="微軟正黑體" panose="020B0604030504040204" pitchFamily="34" charset="-120"/>
                <a:ea typeface="微軟正黑體" panose="020B0604030504040204" pitchFamily="34" charset="-120"/>
              </a:rPr>
              <a:t>止。</a:t>
            </a:r>
            <a:r>
              <a:rPr lang="en-US" altLang="zh-TW" sz="2800" b="1" dirty="0">
                <a:latin typeface="Times New Roman" panose="02020603050405020304" pitchFamily="18" charset="0"/>
                <a:cs typeface="Times New Roman" panose="02020603050405020304" pitchFamily="18" charset="0"/>
              </a:rPr>
              <a:t> (</a:t>
            </a:r>
            <a:r>
              <a:rPr lang="zh-TW" altLang="en-US" sz="2800" b="1" dirty="0">
                <a:solidFill>
                  <a:srgbClr val="FF0000"/>
                </a:solidFill>
                <a:latin typeface="Times New Roman" panose="02020603050405020304" pitchFamily="18" charset="0"/>
                <a:cs typeface="Times New Roman" panose="02020603050405020304" pitchFamily="18" charset="0"/>
              </a:rPr>
              <a:t>依照合約時間，不得提早結束實習</a:t>
            </a:r>
            <a:r>
              <a:rPr lang="en-US" altLang="zh-TW" sz="2800" b="1" dirty="0">
                <a:latin typeface="Times New Roman" panose="02020603050405020304" pitchFamily="18" charset="0"/>
                <a:cs typeface="Times New Roman" panose="02020603050405020304" pitchFamily="18" charset="0"/>
              </a:rPr>
              <a:t>)</a:t>
            </a:r>
            <a:br>
              <a:rPr lang="en-US" altLang="zh-TW" sz="2800" b="1" dirty="0">
                <a:latin typeface="微軟正黑體" panose="020B0604030504040204" pitchFamily="34" charset="-120"/>
                <a:ea typeface="微軟正黑體" panose="020B0604030504040204" pitchFamily="34" charset="-120"/>
              </a:rPr>
            </a:br>
            <a:r>
              <a:rPr lang="zh-TW" altLang="zh-TW" sz="2800" b="1" dirty="0">
                <a:latin typeface="微軟正黑體" panose="020B0604030504040204" pitchFamily="34" charset="-120"/>
                <a:ea typeface="微軟正黑體" panose="020B0604030504040204" pitchFamily="34" charset="-120"/>
              </a:rPr>
              <a:t>每名學生每學期實際實習時數至少</a:t>
            </a:r>
            <a:r>
              <a:rPr lang="en-US" altLang="zh-TW" sz="2800" b="1" u="sng" dirty="0">
                <a:latin typeface="微軟正黑體" panose="020B0604030504040204" pitchFamily="34" charset="-120"/>
                <a:ea typeface="微軟正黑體" panose="020B0604030504040204" pitchFamily="34" charset="-120"/>
              </a:rPr>
              <a:t>648</a:t>
            </a:r>
            <a:r>
              <a:rPr lang="zh-TW" altLang="zh-TW" sz="2800" b="1" u="sng" dirty="0">
                <a:latin typeface="微軟正黑體" panose="020B0604030504040204" pitchFamily="34" charset="-120"/>
                <a:ea typeface="微軟正黑體" panose="020B0604030504040204" pitchFamily="34" charset="-120"/>
              </a:rPr>
              <a:t>小時</a:t>
            </a:r>
            <a:r>
              <a:rPr lang="zh-TW" altLang="zh-TW" sz="2800" b="1" dirty="0">
                <a:latin typeface="微軟正黑體" panose="020B0604030504040204" pitchFamily="34" charset="-120"/>
                <a:ea typeface="微軟正黑體" panose="020B0604030504040204" pitchFamily="34" charset="-120"/>
              </a:rPr>
              <a:t>，</a:t>
            </a:r>
            <a:r>
              <a:rPr lang="zh-TW" altLang="zh-TW" sz="2800" b="1" dirty="0">
                <a:solidFill>
                  <a:srgbClr val="FF0000"/>
                </a:solidFill>
                <a:latin typeface="微軟正黑體" panose="020B0604030504040204" pitchFamily="34" charset="-120"/>
                <a:ea typeface="微軟正黑體" panose="020B0604030504040204" pitchFamily="34" charset="-120"/>
              </a:rPr>
              <a:t>並應依實習期</a:t>
            </a:r>
            <a:r>
              <a:rPr lang="zh-TW" altLang="en-US" sz="2800" b="1" dirty="0">
                <a:solidFill>
                  <a:srgbClr val="FF0000"/>
                </a:solidFill>
                <a:latin typeface="微軟正黑體" panose="020B0604030504040204" pitchFamily="34" charset="-120"/>
                <a:ea typeface="微軟正黑體" panose="020B0604030504040204" pitchFamily="34" charset="-120"/>
              </a:rPr>
              <a:t>間</a:t>
            </a:r>
            <a:r>
              <a:rPr lang="zh-TW" altLang="zh-TW" sz="2800" b="1" dirty="0">
                <a:solidFill>
                  <a:srgbClr val="FF0000"/>
                </a:solidFill>
                <a:latin typeface="微軟正黑體" panose="020B0604030504040204" pitchFamily="34" charset="-120"/>
                <a:ea typeface="微軟正黑體" panose="020B0604030504040204" pitchFamily="34" charset="-120"/>
              </a:rPr>
              <a:t>完成實習，不得提前結束實習。</a:t>
            </a:r>
          </a:p>
          <a:p>
            <a:pPr lvl="0"/>
            <a:r>
              <a:rPr lang="zh-TW" altLang="en-US" sz="2800" b="1" dirty="0">
                <a:latin typeface="微軟正黑體" panose="020B0604030504040204" pitchFamily="34" charset="-120"/>
                <a:ea typeface="微軟正黑體" panose="020B0604030504040204" pitchFamily="34" charset="-120"/>
              </a:rPr>
              <a:t>實習</a:t>
            </a:r>
            <a:r>
              <a:rPr lang="zh-TW" altLang="zh-TW" sz="2800" b="1" dirty="0">
                <a:latin typeface="微軟正黑體" panose="020B0604030504040204" pitchFamily="34" charset="-120"/>
                <a:ea typeface="微軟正黑體" panose="020B0604030504040204" pitchFamily="34" charset="-120"/>
              </a:rPr>
              <a:t>學生每</a:t>
            </a:r>
            <a:r>
              <a:rPr lang="zh-TW" altLang="en-US" sz="2800" b="1" dirty="0">
                <a:latin typeface="微軟正黑體" panose="020B0604030504040204" pitchFamily="34" charset="-120"/>
                <a:ea typeface="微軟正黑體" panose="020B0604030504040204" pitchFamily="34" charset="-120"/>
              </a:rPr>
              <a:t>學期</a:t>
            </a:r>
            <a:r>
              <a:rPr lang="zh-TW" altLang="zh-TW" sz="2800" b="1" dirty="0">
                <a:latin typeface="微軟正黑體" panose="020B0604030504040204" pitchFamily="34" charset="-120"/>
                <a:ea typeface="微軟正黑體" panose="020B0604030504040204" pitchFamily="34" charset="-120"/>
              </a:rPr>
              <a:t>返校</a:t>
            </a:r>
            <a:r>
              <a:rPr lang="en-US" altLang="zh-TW" sz="2800" b="1" dirty="0">
                <a:latin typeface="微軟正黑體" panose="020B0604030504040204" pitchFamily="34" charset="-120"/>
                <a:ea typeface="微軟正黑體" panose="020B0604030504040204" pitchFamily="34" charset="-120"/>
              </a:rPr>
              <a:t>4</a:t>
            </a:r>
            <a:r>
              <a:rPr lang="zh-TW" altLang="zh-TW" sz="2800" b="1" dirty="0">
                <a:latin typeface="微軟正黑體" panose="020B0604030504040204" pitchFamily="34" charset="-120"/>
                <a:ea typeface="微軟正黑體" panose="020B0604030504040204" pitchFamily="34" charset="-120"/>
              </a:rPr>
              <a:t>次</a:t>
            </a:r>
            <a:r>
              <a:rPr lang="zh-TW" altLang="en-US" sz="2800" b="1" dirty="0">
                <a:latin typeface="微軟正黑體" panose="020B0604030504040204" pitchFamily="34" charset="-120"/>
                <a:ea typeface="微軟正黑體" panose="020B0604030504040204" pitchFamily="34" charset="-120"/>
              </a:rPr>
              <a:t>，一學年共</a:t>
            </a:r>
            <a:r>
              <a:rPr lang="en-US" altLang="zh-TW" sz="2800" b="1" dirty="0">
                <a:latin typeface="微軟正黑體" panose="020B0604030504040204" pitchFamily="34" charset="-120"/>
                <a:ea typeface="微軟正黑體" panose="020B0604030504040204" pitchFamily="34" charset="-120"/>
              </a:rPr>
              <a:t>8</a:t>
            </a:r>
            <a:r>
              <a:rPr lang="zh-TW" altLang="en-US" sz="2800" b="1" dirty="0">
                <a:latin typeface="微軟正黑體" panose="020B0604030504040204" pitchFamily="34" charset="-120"/>
                <a:ea typeface="微軟正黑體" panose="020B0604030504040204" pitchFamily="34" charset="-120"/>
              </a:rPr>
              <a:t>次返校</a:t>
            </a:r>
            <a:r>
              <a:rPr lang="zh-TW" altLang="zh-TW" sz="2800" b="1" dirty="0">
                <a:latin typeface="微軟正黑體" panose="020B0604030504040204" pitchFamily="34" charset="-120"/>
                <a:ea typeface="微軟正黑體" panose="020B0604030504040204" pitchFamily="34" charset="-120"/>
              </a:rPr>
              <a:t>。</a:t>
            </a:r>
          </a:p>
          <a:p>
            <a:endParaRPr lang="zh-TW" altLang="en-US" sz="2800" b="1" dirty="0"/>
          </a:p>
        </p:txBody>
      </p:sp>
      <p:sp>
        <p:nvSpPr>
          <p:cNvPr id="4" name="投影片編號版面配置區 3"/>
          <p:cNvSpPr>
            <a:spLocks noGrp="1"/>
          </p:cNvSpPr>
          <p:nvPr>
            <p:ph type="sldNum" sz="quarter" idx="12"/>
          </p:nvPr>
        </p:nvSpPr>
        <p:spPr/>
        <p:txBody>
          <a:bodyPr/>
          <a:lstStyle/>
          <a:p>
            <a:pPr>
              <a:defRPr/>
            </a:pPr>
            <a:fld id="{4F28824F-C50D-4B4A-AF59-CB74B1522E37}" type="slidenum">
              <a:rPr lang="en-US" altLang="zh-TW" smtClean="0"/>
              <a:pPr>
                <a:defRPr/>
              </a:pPr>
              <a:t>6</a:t>
            </a:fld>
            <a:endParaRPr lang="en-US" altLang="zh-TW"/>
          </a:p>
        </p:txBody>
      </p:sp>
      <p:pic>
        <p:nvPicPr>
          <p:cNvPr id="5" name="圖片 1">
            <a:hlinkClick r:id="rId2" action="ppaction://hlinksldjump"/>
            <a:extLst>
              <a:ext uri="{FF2B5EF4-FFF2-40B4-BE49-F238E27FC236}">
                <a16:creationId xmlns:a16="http://schemas.microsoft.com/office/drawing/2014/main" id="{F36C5C4E-37DD-465B-ABB4-68949C1F6B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44771" y="5991176"/>
            <a:ext cx="3841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7443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a:extLst>
              <a:ext uri="{FF2B5EF4-FFF2-40B4-BE49-F238E27FC236}">
                <a16:creationId xmlns:a16="http://schemas.microsoft.com/office/drawing/2014/main" id="{FACD99DE-31EA-4FAC-8847-9C6EB5D0A4D5}"/>
              </a:ext>
            </a:extLst>
          </p:cNvPr>
          <p:cNvSpPr>
            <a:spLocks noGrp="1"/>
          </p:cNvSpPr>
          <p:nvPr>
            <p:ph type="title"/>
          </p:nvPr>
        </p:nvSpPr>
        <p:spPr>
          <a:xfrm>
            <a:off x="193077" y="260648"/>
            <a:ext cx="2952328" cy="1828348"/>
          </a:xfrm>
          <a:solidFill>
            <a:schemeClr val="accent6">
              <a:lumMod val="75000"/>
            </a:schemeClr>
          </a:solidFill>
        </p:spPr>
        <p:txBody>
          <a:bodyPr>
            <a:noAutofit/>
          </a:bodyPr>
          <a:lstStyle/>
          <a:p>
            <a:pPr eaLnBrk="1" hangingPunct="1">
              <a:defRPr/>
            </a:pPr>
            <a:r>
              <a:rPr lang="zh-TW" altLang="en-US" sz="3600" b="1" dirty="0">
                <a:solidFill>
                  <a:schemeClr val="bg1"/>
                </a:solidFill>
                <a:latin typeface="微軟正黑體" panose="020B0604030504040204" pitchFamily="34" charset="-120"/>
                <a:ea typeface="微軟正黑體" panose="020B0604030504040204" pitchFamily="34" charset="-120"/>
              </a:rPr>
              <a:t>附表</a:t>
            </a:r>
            <a:r>
              <a:rPr lang="en-US" altLang="zh-TW" sz="3600" b="1" dirty="0">
                <a:solidFill>
                  <a:schemeClr val="bg1"/>
                </a:solidFill>
                <a:latin typeface="微軟正黑體" panose="020B0604030504040204" pitchFamily="34" charset="-120"/>
                <a:ea typeface="微軟正黑體" panose="020B0604030504040204" pitchFamily="34" charset="-120"/>
              </a:rPr>
              <a:t>4</a:t>
            </a:r>
            <a:r>
              <a:rPr lang="zh-TW" altLang="en-US" sz="3600" b="1" dirty="0">
                <a:solidFill>
                  <a:schemeClr val="bg1"/>
                </a:solidFill>
                <a:latin typeface="微軟正黑體" panose="020B0604030504040204" pitchFamily="34" charset="-120"/>
                <a:ea typeface="微軟正黑體" panose="020B0604030504040204" pitchFamily="34" charset="-120"/>
              </a:rPr>
              <a:t> </a:t>
            </a:r>
            <a:br>
              <a:rPr lang="en-US" altLang="zh-TW" sz="3600" b="1" dirty="0">
                <a:solidFill>
                  <a:schemeClr val="bg1"/>
                </a:solidFill>
                <a:latin typeface="微軟正黑體" panose="020B0604030504040204" pitchFamily="34" charset="-120"/>
                <a:ea typeface="微軟正黑體" panose="020B0604030504040204" pitchFamily="34" charset="-120"/>
              </a:rPr>
            </a:br>
            <a:r>
              <a:rPr lang="zh-TW" altLang="en-US" sz="3600" b="1" dirty="0">
                <a:solidFill>
                  <a:schemeClr val="bg1"/>
                </a:solidFill>
                <a:latin typeface="微軟正黑體" panose="020B0604030504040204" pitchFamily="34" charset="-120"/>
                <a:ea typeface="微軟正黑體" panose="020B0604030504040204" pitchFamily="34" charset="-120"/>
              </a:rPr>
              <a:t>學生實習家長通知書</a:t>
            </a:r>
          </a:p>
        </p:txBody>
      </p:sp>
      <p:sp>
        <p:nvSpPr>
          <p:cNvPr id="16386" name="投影片編號版面配置區 3">
            <a:extLst>
              <a:ext uri="{FF2B5EF4-FFF2-40B4-BE49-F238E27FC236}">
                <a16:creationId xmlns:a16="http://schemas.microsoft.com/office/drawing/2014/main" id="{4C7D1BC3-D3A3-4C9C-8ED3-C48EFFD6954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fld id="{CE9EB5AF-4472-4B27-B3DD-AD7C6AFA897C}" type="slidenum">
              <a:rPr lang="en-US" altLang="zh-TW" sz="1200" smtClean="0">
                <a:solidFill>
                  <a:srgbClr val="B5A788"/>
                </a:solidFill>
                <a:latin typeface="Times New Roman" panose="02020603050405020304" pitchFamily="18" charset="0"/>
              </a:rPr>
              <a:pPr>
                <a:spcBef>
                  <a:spcPct val="0"/>
                </a:spcBef>
                <a:buClrTx/>
                <a:buSzTx/>
                <a:buFontTx/>
                <a:buNone/>
              </a:pPr>
              <a:t>7</a:t>
            </a:fld>
            <a:endParaRPr lang="en-US" altLang="zh-TW" sz="1200">
              <a:solidFill>
                <a:srgbClr val="B5A788"/>
              </a:solidFill>
              <a:latin typeface="Times New Roman" panose="02020603050405020304" pitchFamily="18" charset="0"/>
            </a:endParaRPr>
          </a:p>
        </p:txBody>
      </p:sp>
      <p:pic>
        <p:nvPicPr>
          <p:cNvPr id="6" name="圖片 1">
            <a:hlinkClick r:id="rId3" action="ppaction://hlinksldjump"/>
            <a:extLst>
              <a:ext uri="{FF2B5EF4-FFF2-40B4-BE49-F238E27FC236}">
                <a16:creationId xmlns:a16="http://schemas.microsoft.com/office/drawing/2014/main" id="{F36C5C4E-37DD-465B-ABB4-68949C1F6B8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64364" y="6344543"/>
            <a:ext cx="3841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圖片 7">
            <a:extLst>
              <a:ext uri="{FF2B5EF4-FFF2-40B4-BE49-F238E27FC236}">
                <a16:creationId xmlns:a16="http://schemas.microsoft.com/office/drawing/2014/main" id="{E8628EF5-1903-4888-8FB9-6C8C4C6FFE73}"/>
              </a:ext>
            </a:extLst>
          </p:cNvPr>
          <p:cNvPicPr>
            <a:picLocks noChangeAspect="1"/>
          </p:cNvPicPr>
          <p:nvPr/>
        </p:nvPicPr>
        <p:blipFill rotWithShape="1">
          <a:blip r:embed="rId5"/>
          <a:srcRect l="68112" t="19200" r="17713" b="8000"/>
          <a:stretch/>
        </p:blipFill>
        <p:spPr>
          <a:xfrm>
            <a:off x="3507998" y="152634"/>
            <a:ext cx="5024442" cy="655273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1">
            <a:extLst>
              <a:ext uri="{FF2B5EF4-FFF2-40B4-BE49-F238E27FC236}">
                <a16:creationId xmlns:a16="http://schemas.microsoft.com/office/drawing/2014/main" id="{03FA4925-46DB-4CC2-970C-07075680F7DD}"/>
              </a:ext>
            </a:extLst>
          </p:cNvPr>
          <p:cNvSpPr>
            <a:spLocks noGrp="1"/>
          </p:cNvSpPr>
          <p:nvPr>
            <p:ph type="title"/>
          </p:nvPr>
        </p:nvSpPr>
        <p:spPr>
          <a:xfrm>
            <a:off x="251520" y="332656"/>
            <a:ext cx="2808312" cy="2232248"/>
          </a:xfrm>
          <a:solidFill>
            <a:schemeClr val="accent6">
              <a:lumMod val="75000"/>
            </a:schemeClr>
          </a:solidFill>
        </p:spPr>
        <p:txBody>
          <a:bodyPr>
            <a:noAutofit/>
          </a:bodyPr>
          <a:lstStyle/>
          <a:p>
            <a:pPr eaLnBrk="1" hangingPunct="1">
              <a:defRPr/>
            </a:pPr>
            <a:r>
              <a:rPr lang="zh-TW" altLang="en-US" sz="3600" b="1" dirty="0">
                <a:solidFill>
                  <a:schemeClr val="bg1"/>
                </a:solidFill>
                <a:latin typeface="微軟正黑體" panose="020B0604030504040204" pitchFamily="34" charset="-120"/>
                <a:ea typeface="微軟正黑體" panose="020B0604030504040204" pitchFamily="34" charset="-120"/>
              </a:rPr>
              <a:t>附表</a:t>
            </a:r>
            <a:r>
              <a:rPr lang="en-US" altLang="zh-TW" sz="3600" b="1" dirty="0">
                <a:solidFill>
                  <a:schemeClr val="bg1"/>
                </a:solidFill>
                <a:latin typeface="微軟正黑體" panose="020B0604030504040204" pitchFamily="34" charset="-120"/>
                <a:ea typeface="微軟正黑體" panose="020B0604030504040204" pitchFamily="34" charset="-120"/>
              </a:rPr>
              <a:t>5</a:t>
            </a:r>
            <a:r>
              <a:rPr lang="zh-TW" altLang="en-US" sz="3600" b="1" dirty="0">
                <a:solidFill>
                  <a:schemeClr val="bg1"/>
                </a:solidFill>
                <a:latin typeface="微軟正黑體" panose="020B0604030504040204" pitchFamily="34" charset="-120"/>
                <a:ea typeface="微軟正黑體" panose="020B0604030504040204" pitchFamily="34" charset="-120"/>
              </a:rPr>
              <a:t>     </a:t>
            </a:r>
            <a:br>
              <a:rPr lang="en-US" altLang="zh-TW" sz="3600" b="1" dirty="0">
                <a:solidFill>
                  <a:schemeClr val="bg1"/>
                </a:solidFill>
                <a:latin typeface="微軟正黑體" panose="020B0604030504040204" pitchFamily="34" charset="-120"/>
                <a:ea typeface="微軟正黑體" panose="020B0604030504040204" pitchFamily="34" charset="-120"/>
              </a:rPr>
            </a:br>
            <a:r>
              <a:rPr lang="zh-TW" altLang="en-US" sz="3600" b="1" dirty="0">
                <a:solidFill>
                  <a:schemeClr val="bg1"/>
                </a:solidFill>
                <a:latin typeface="微軟正黑體" panose="020B0604030504040204" pitchFamily="34" charset="-120"/>
                <a:ea typeface="微軟正黑體" panose="020B0604030504040204" pitchFamily="34" charset="-120"/>
              </a:rPr>
              <a:t>學生校外實習同意切結書</a:t>
            </a:r>
          </a:p>
        </p:txBody>
      </p:sp>
      <p:sp>
        <p:nvSpPr>
          <p:cNvPr id="20482" name="投影片編號版面配置區 3">
            <a:extLst>
              <a:ext uri="{FF2B5EF4-FFF2-40B4-BE49-F238E27FC236}">
                <a16:creationId xmlns:a16="http://schemas.microsoft.com/office/drawing/2014/main" id="{2685017C-3983-4A7F-97B0-D827E637BE8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fld id="{4EE51B8F-42EF-4CA8-92E9-8B408BFAD606}" type="slidenum">
              <a:rPr kumimoji="0" lang="en-US" altLang="zh-TW" sz="1200" smtClean="0">
                <a:solidFill>
                  <a:srgbClr val="B5A788"/>
                </a:solidFill>
              </a:rPr>
              <a:pPr/>
              <a:t>8</a:t>
            </a:fld>
            <a:endParaRPr kumimoji="0" lang="en-US" altLang="zh-TW" sz="1200">
              <a:solidFill>
                <a:srgbClr val="B5A788"/>
              </a:solidFill>
            </a:endParaRPr>
          </a:p>
        </p:txBody>
      </p:sp>
      <p:pic>
        <p:nvPicPr>
          <p:cNvPr id="5" name="圖片 1">
            <a:hlinkClick r:id="rId3" action="ppaction://hlinksldjump"/>
            <a:extLst>
              <a:ext uri="{FF2B5EF4-FFF2-40B4-BE49-F238E27FC236}">
                <a16:creationId xmlns:a16="http://schemas.microsoft.com/office/drawing/2014/main" id="{F36C5C4E-37DD-465B-ABB4-68949C1F6B8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39349" y="6142236"/>
            <a:ext cx="3841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圖片 2">
            <a:extLst>
              <a:ext uri="{FF2B5EF4-FFF2-40B4-BE49-F238E27FC236}">
                <a16:creationId xmlns:a16="http://schemas.microsoft.com/office/drawing/2014/main" id="{AD6289C9-96F5-4117-A2F4-9331EDF0F65E}"/>
              </a:ext>
            </a:extLst>
          </p:cNvPr>
          <p:cNvPicPr>
            <a:picLocks noChangeAspect="1"/>
          </p:cNvPicPr>
          <p:nvPr/>
        </p:nvPicPr>
        <p:blipFill rotWithShape="1">
          <a:blip r:embed="rId5"/>
          <a:srcRect l="68112" t="19201" r="17713" b="8000"/>
          <a:stretch/>
        </p:blipFill>
        <p:spPr>
          <a:xfrm>
            <a:off x="3406964" y="213505"/>
            <a:ext cx="4894807" cy="643099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內容版面配置區 1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85019" y="0"/>
            <a:ext cx="4851839" cy="6770195"/>
          </a:xfrm>
        </p:spPr>
      </p:pic>
      <p:sp>
        <p:nvSpPr>
          <p:cNvPr id="5" name="標題 1">
            <a:extLst>
              <a:ext uri="{FF2B5EF4-FFF2-40B4-BE49-F238E27FC236}">
                <a16:creationId xmlns:a16="http://schemas.microsoft.com/office/drawing/2014/main" id="{B134AC23-1249-4B31-8752-221B531D43E6}"/>
              </a:ext>
            </a:extLst>
          </p:cNvPr>
          <p:cNvSpPr>
            <a:spLocks noGrp="1"/>
          </p:cNvSpPr>
          <p:nvPr>
            <p:ph type="title"/>
          </p:nvPr>
        </p:nvSpPr>
        <p:spPr>
          <a:xfrm>
            <a:off x="251520" y="287034"/>
            <a:ext cx="3096239" cy="1773814"/>
          </a:xfrm>
          <a:solidFill>
            <a:schemeClr val="accent6">
              <a:lumMod val="75000"/>
            </a:schemeClr>
          </a:solidFill>
        </p:spPr>
        <p:txBody>
          <a:bodyPr>
            <a:noAutofit/>
          </a:bodyPr>
          <a:lstStyle/>
          <a:p>
            <a:pPr>
              <a:defRPr/>
            </a:pPr>
            <a:r>
              <a:rPr lang="zh-TW" altLang="en-US" sz="3600" b="1" dirty="0">
                <a:solidFill>
                  <a:schemeClr val="bg1"/>
                </a:solidFill>
                <a:latin typeface="微軟正黑體" panose="020B0604030504040204" pitchFamily="34" charset="-120"/>
                <a:ea typeface="微軟正黑體" panose="020B0604030504040204" pitchFamily="34" charset="-120"/>
              </a:rPr>
              <a:t>附表</a:t>
            </a:r>
            <a:r>
              <a:rPr lang="en-US" altLang="zh-TW" sz="3600" b="1" dirty="0">
                <a:solidFill>
                  <a:schemeClr val="bg1"/>
                </a:solidFill>
                <a:latin typeface="微軟正黑體" panose="020B0604030504040204" pitchFamily="34" charset="-120"/>
                <a:ea typeface="微軟正黑體" panose="020B0604030504040204" pitchFamily="34" charset="-120"/>
              </a:rPr>
              <a:t>7</a:t>
            </a:r>
            <a:r>
              <a:rPr lang="zh-TW" altLang="en-US" sz="3600" b="1" dirty="0">
                <a:solidFill>
                  <a:schemeClr val="bg1"/>
                </a:solidFill>
                <a:latin typeface="微軟正黑體" panose="020B0604030504040204" pitchFamily="34" charset="-120"/>
                <a:ea typeface="微軟正黑體" panose="020B0604030504040204" pitchFamily="34" charset="-120"/>
              </a:rPr>
              <a:t> </a:t>
            </a:r>
            <a:br>
              <a:rPr lang="en-US" altLang="zh-TW" sz="3600" b="1" dirty="0">
                <a:solidFill>
                  <a:schemeClr val="bg1"/>
                </a:solidFill>
                <a:latin typeface="微軟正黑體" panose="020B0604030504040204" pitchFamily="34" charset="-120"/>
                <a:ea typeface="微軟正黑體" panose="020B0604030504040204" pitchFamily="34" charset="-120"/>
              </a:rPr>
            </a:br>
            <a:r>
              <a:rPr lang="zh-TW" altLang="en-US" sz="3600" b="1" dirty="0">
                <a:solidFill>
                  <a:schemeClr val="bg1"/>
                </a:solidFill>
                <a:latin typeface="微軟正黑體" panose="020B0604030504040204" pitchFamily="34" charset="-120"/>
              </a:rPr>
              <a:t>校外實習個別實習計畫</a:t>
            </a:r>
            <a:r>
              <a:rPr lang="en-US" altLang="zh-TW" sz="3600" b="1" dirty="0">
                <a:solidFill>
                  <a:schemeClr val="bg1"/>
                </a:solidFill>
                <a:latin typeface="微軟正黑體" panose="020B0604030504040204" pitchFamily="34" charset="-120"/>
              </a:rPr>
              <a:t>1</a:t>
            </a:r>
            <a:endParaRPr lang="zh-TW" altLang="en-US" sz="3600" b="1" dirty="0">
              <a:solidFill>
                <a:schemeClr val="bg1"/>
              </a:solidFill>
              <a:latin typeface="微軟正黑體" panose="020B0604030504040204" pitchFamily="34" charset="-120"/>
              <a:ea typeface="微軟正黑體" panose="020B0604030504040204" pitchFamily="34" charset="-120"/>
            </a:endParaRPr>
          </a:p>
        </p:txBody>
      </p:sp>
      <p:sp>
        <p:nvSpPr>
          <p:cNvPr id="18434" name="投影片編號版面配置區 3">
            <a:extLst>
              <a:ext uri="{FF2B5EF4-FFF2-40B4-BE49-F238E27FC236}">
                <a16:creationId xmlns:a16="http://schemas.microsoft.com/office/drawing/2014/main" id="{A833E9A6-544F-4641-BBE5-EDA9DBF9DA4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fld id="{AB6F307F-E960-4FB7-A81E-0F2AD6FCE55A}" type="slidenum">
              <a:rPr lang="en-US" altLang="zh-TW" sz="1200" smtClean="0">
                <a:solidFill>
                  <a:srgbClr val="B5A788"/>
                </a:solidFill>
                <a:latin typeface="Times New Roman" panose="02020603050405020304" pitchFamily="18" charset="0"/>
              </a:rPr>
              <a:pPr>
                <a:spcBef>
                  <a:spcPct val="0"/>
                </a:spcBef>
                <a:buClrTx/>
                <a:buSzTx/>
                <a:buFontTx/>
                <a:buNone/>
              </a:pPr>
              <a:t>9</a:t>
            </a:fld>
            <a:endParaRPr lang="en-US" altLang="zh-TW" sz="1200">
              <a:solidFill>
                <a:srgbClr val="B5A788"/>
              </a:solidFill>
              <a:latin typeface="Times New Roman" panose="02020603050405020304" pitchFamily="18" charset="0"/>
            </a:endParaRPr>
          </a:p>
        </p:txBody>
      </p:sp>
      <p:sp>
        <p:nvSpPr>
          <p:cNvPr id="19" name="文字方塊 18">
            <a:extLst>
              <a:ext uri="{FF2B5EF4-FFF2-40B4-BE49-F238E27FC236}">
                <a16:creationId xmlns:a16="http://schemas.microsoft.com/office/drawing/2014/main" id="{BA5AC8CA-BE72-4778-B800-E9A01330D681}"/>
              </a:ext>
            </a:extLst>
          </p:cNvPr>
          <p:cNvSpPr txBox="1"/>
          <p:nvPr/>
        </p:nvSpPr>
        <p:spPr>
          <a:xfrm>
            <a:off x="1898759" y="4499262"/>
            <a:ext cx="2017789" cy="400110"/>
          </a:xfrm>
          <a:prstGeom prst="rect">
            <a:avLst/>
          </a:prstGeom>
          <a:solidFill>
            <a:srgbClr val="339966"/>
          </a:solidFill>
        </p:spPr>
        <p:txBody>
          <a:bodyPr wrap="square" rtlCol="0">
            <a:spAutoFit/>
          </a:bodyPr>
          <a:lstStyle/>
          <a:p>
            <a:r>
              <a:rPr lang="zh-TW" altLang="en-US" sz="2000" dirty="0">
                <a:solidFill>
                  <a:schemeClr val="bg1"/>
                </a:solidFill>
                <a:latin typeface="微軟正黑體" panose="020B0604030504040204" pitchFamily="34" charset="-120"/>
                <a:ea typeface="微軟正黑體" panose="020B0604030504040204" pitchFamily="34" charset="-120"/>
              </a:rPr>
              <a:t>實習單位填寫</a:t>
            </a:r>
          </a:p>
        </p:txBody>
      </p:sp>
      <p:sp>
        <p:nvSpPr>
          <p:cNvPr id="12" name="矩形: 圓角 15">
            <a:extLst>
              <a:ext uri="{FF2B5EF4-FFF2-40B4-BE49-F238E27FC236}">
                <a16:creationId xmlns:a16="http://schemas.microsoft.com/office/drawing/2014/main" id="{AD52AEAD-7BDC-4A6B-9402-68BC43DCFA28}"/>
              </a:ext>
            </a:extLst>
          </p:cNvPr>
          <p:cNvSpPr/>
          <p:nvPr/>
        </p:nvSpPr>
        <p:spPr>
          <a:xfrm>
            <a:off x="3964569" y="809330"/>
            <a:ext cx="4768333" cy="1107503"/>
          </a:xfrm>
          <a:prstGeom prst="roundRect">
            <a:avLst>
              <a:gd name="adj" fmla="val 50000"/>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3688975" y="116633"/>
            <a:ext cx="1388374" cy="57606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rPr>
              <a:t>同學填寫</a:t>
            </a:r>
            <a:endParaRPr lang="en-US" altLang="zh-TW" sz="2000" b="1" dirty="0">
              <a:solidFill>
                <a:schemeClr val="tx1"/>
              </a:solidFill>
              <a:latin typeface="微軟正黑體" panose="020B0604030504040204" pitchFamily="34" charset="-120"/>
            </a:endParaRPr>
          </a:p>
        </p:txBody>
      </p:sp>
      <p:sp>
        <p:nvSpPr>
          <p:cNvPr id="15" name="圓角矩形 14"/>
          <p:cNvSpPr/>
          <p:nvPr/>
        </p:nvSpPr>
        <p:spPr>
          <a:xfrm>
            <a:off x="3964570" y="2492896"/>
            <a:ext cx="4567870" cy="4277299"/>
          </a:xfrm>
          <a:prstGeom prst="roundRect">
            <a:avLst/>
          </a:prstGeom>
          <a:noFill/>
          <a:ln>
            <a:solidFill>
              <a:srgbClr val="00C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115099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內容版面配置區 13"/>
          <p:cNvPicPr>
            <a:picLocks noGrp="1" noChangeAspect="1"/>
          </p:cNvPicPr>
          <p:nvPr>
            <p:ph idx="1"/>
          </p:nvPr>
        </p:nvPicPr>
        <p:blipFill rotWithShape="1">
          <a:blip r:embed="rId3">
            <a:extLst>
              <a:ext uri="{28A0092B-C50C-407E-A947-70E740481C1C}">
                <a14:useLocalDpi xmlns:a14="http://schemas.microsoft.com/office/drawing/2010/main" val="0"/>
              </a:ext>
            </a:extLst>
          </a:blip>
          <a:srcRect b="2988"/>
          <a:stretch/>
        </p:blipFill>
        <p:spPr>
          <a:xfrm>
            <a:off x="3916548" y="121572"/>
            <a:ext cx="4851839" cy="6331814"/>
          </a:xfrm>
        </p:spPr>
      </p:pic>
      <p:sp>
        <p:nvSpPr>
          <p:cNvPr id="5" name="標題 1">
            <a:extLst>
              <a:ext uri="{FF2B5EF4-FFF2-40B4-BE49-F238E27FC236}">
                <a16:creationId xmlns:a16="http://schemas.microsoft.com/office/drawing/2014/main" id="{B134AC23-1249-4B31-8752-221B531D43E6}"/>
              </a:ext>
            </a:extLst>
          </p:cNvPr>
          <p:cNvSpPr>
            <a:spLocks noGrp="1"/>
          </p:cNvSpPr>
          <p:nvPr>
            <p:ph type="title"/>
          </p:nvPr>
        </p:nvSpPr>
        <p:spPr>
          <a:xfrm>
            <a:off x="251520" y="287034"/>
            <a:ext cx="3096239" cy="1773814"/>
          </a:xfrm>
          <a:solidFill>
            <a:schemeClr val="accent6">
              <a:lumMod val="75000"/>
            </a:schemeClr>
          </a:solidFill>
        </p:spPr>
        <p:txBody>
          <a:bodyPr>
            <a:noAutofit/>
          </a:bodyPr>
          <a:lstStyle/>
          <a:p>
            <a:pPr>
              <a:defRPr/>
            </a:pPr>
            <a:r>
              <a:rPr lang="zh-TW" altLang="en-US" sz="3600" b="1" dirty="0">
                <a:solidFill>
                  <a:schemeClr val="bg1"/>
                </a:solidFill>
                <a:latin typeface="微軟正黑體" panose="020B0604030504040204" pitchFamily="34" charset="-120"/>
                <a:ea typeface="微軟正黑體" panose="020B0604030504040204" pitchFamily="34" charset="-120"/>
              </a:rPr>
              <a:t>附表</a:t>
            </a:r>
            <a:r>
              <a:rPr lang="en-US" altLang="zh-TW" sz="3600" b="1" dirty="0">
                <a:solidFill>
                  <a:schemeClr val="bg1"/>
                </a:solidFill>
                <a:latin typeface="微軟正黑體" panose="020B0604030504040204" pitchFamily="34" charset="-120"/>
                <a:ea typeface="微軟正黑體" panose="020B0604030504040204" pitchFamily="34" charset="-120"/>
              </a:rPr>
              <a:t>7</a:t>
            </a:r>
            <a:r>
              <a:rPr lang="zh-TW" altLang="en-US" sz="3600" b="1" dirty="0">
                <a:solidFill>
                  <a:schemeClr val="bg1"/>
                </a:solidFill>
                <a:latin typeface="微軟正黑體" panose="020B0604030504040204" pitchFamily="34" charset="-120"/>
                <a:ea typeface="微軟正黑體" panose="020B0604030504040204" pitchFamily="34" charset="-120"/>
              </a:rPr>
              <a:t> </a:t>
            </a:r>
            <a:br>
              <a:rPr lang="en-US" altLang="zh-TW" sz="3600" b="1" dirty="0">
                <a:solidFill>
                  <a:schemeClr val="bg1"/>
                </a:solidFill>
                <a:latin typeface="微軟正黑體" panose="020B0604030504040204" pitchFamily="34" charset="-120"/>
                <a:ea typeface="微軟正黑體" panose="020B0604030504040204" pitchFamily="34" charset="-120"/>
              </a:rPr>
            </a:br>
            <a:r>
              <a:rPr lang="zh-TW" altLang="en-US" sz="3600" b="1" dirty="0">
                <a:solidFill>
                  <a:schemeClr val="bg1"/>
                </a:solidFill>
                <a:latin typeface="微軟正黑體" panose="020B0604030504040204" pitchFamily="34" charset="-120"/>
              </a:rPr>
              <a:t>校外實習個別實習計畫</a:t>
            </a:r>
            <a:r>
              <a:rPr lang="en-US" altLang="zh-TW" sz="3600" b="1" dirty="0">
                <a:solidFill>
                  <a:schemeClr val="bg1"/>
                </a:solidFill>
                <a:latin typeface="微軟正黑體" panose="020B0604030504040204" pitchFamily="34" charset="-120"/>
              </a:rPr>
              <a:t>2</a:t>
            </a:r>
            <a:endParaRPr lang="zh-TW" altLang="en-US" sz="3600" b="1" dirty="0">
              <a:solidFill>
                <a:schemeClr val="bg1"/>
              </a:solidFill>
              <a:latin typeface="微軟正黑體" panose="020B0604030504040204" pitchFamily="34" charset="-120"/>
              <a:ea typeface="微軟正黑體" panose="020B0604030504040204" pitchFamily="34" charset="-120"/>
            </a:endParaRPr>
          </a:p>
        </p:txBody>
      </p:sp>
      <p:sp>
        <p:nvSpPr>
          <p:cNvPr id="18434" name="投影片編號版面配置區 3">
            <a:extLst>
              <a:ext uri="{FF2B5EF4-FFF2-40B4-BE49-F238E27FC236}">
                <a16:creationId xmlns:a16="http://schemas.microsoft.com/office/drawing/2014/main" id="{A833E9A6-544F-4641-BBE5-EDA9DBF9DA4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fld id="{AB6F307F-E960-4FB7-A81E-0F2AD6FCE55A}" type="slidenum">
              <a:rPr lang="en-US" altLang="zh-TW" sz="1200" smtClean="0">
                <a:solidFill>
                  <a:srgbClr val="B5A788"/>
                </a:solidFill>
                <a:latin typeface="Times New Roman" panose="02020603050405020304" pitchFamily="18" charset="0"/>
              </a:rPr>
              <a:pPr>
                <a:spcBef>
                  <a:spcPct val="0"/>
                </a:spcBef>
                <a:buClrTx/>
                <a:buSzTx/>
                <a:buFontTx/>
                <a:buNone/>
              </a:pPr>
              <a:t>10</a:t>
            </a:fld>
            <a:endParaRPr lang="en-US" altLang="zh-TW" sz="1200">
              <a:solidFill>
                <a:srgbClr val="B5A788"/>
              </a:solidFill>
              <a:latin typeface="Times New Roman" panose="02020603050405020304" pitchFamily="18" charset="0"/>
            </a:endParaRPr>
          </a:p>
        </p:txBody>
      </p:sp>
      <p:pic>
        <p:nvPicPr>
          <p:cNvPr id="18437" name="圖片 1">
            <a:hlinkClick r:id="rId4" action="ppaction://hlinksldjump"/>
            <a:extLst>
              <a:ext uri="{FF2B5EF4-FFF2-40B4-BE49-F238E27FC236}">
                <a16:creationId xmlns:a16="http://schemas.microsoft.com/office/drawing/2014/main" id="{F36C5C4E-37DD-465B-ABB4-68949C1F6B8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444771" y="5991176"/>
            <a:ext cx="3841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圓角 15">
            <a:extLst>
              <a:ext uri="{FF2B5EF4-FFF2-40B4-BE49-F238E27FC236}">
                <a16:creationId xmlns:a16="http://schemas.microsoft.com/office/drawing/2014/main" id="{AD52AEAD-7BDC-4A6B-9402-68BC43DCFA28}"/>
              </a:ext>
            </a:extLst>
          </p:cNvPr>
          <p:cNvSpPr/>
          <p:nvPr/>
        </p:nvSpPr>
        <p:spPr>
          <a:xfrm>
            <a:off x="3916548" y="5675238"/>
            <a:ext cx="4768333" cy="973212"/>
          </a:xfrm>
          <a:prstGeom prst="roundRect">
            <a:avLst>
              <a:gd name="adj" fmla="val 50000"/>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395536" y="5387206"/>
            <a:ext cx="3460453" cy="57606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rPr>
              <a:t>學生簽章務必親筆簽名</a:t>
            </a:r>
            <a:endParaRPr lang="en-US" altLang="zh-TW" sz="2000" b="1" dirty="0">
              <a:solidFill>
                <a:schemeClr val="tx1"/>
              </a:solidFill>
              <a:latin typeface="微軟正黑體" panose="020B0604030504040204" pitchFamily="34" charset="-120"/>
            </a:endParaRPr>
          </a:p>
        </p:txBody>
      </p:sp>
      <p:cxnSp>
        <p:nvCxnSpPr>
          <p:cNvPr id="6" name="直線單箭頭接點 5"/>
          <p:cNvCxnSpPr/>
          <p:nvPr/>
        </p:nvCxnSpPr>
        <p:spPr>
          <a:xfrm>
            <a:off x="3707904" y="5942286"/>
            <a:ext cx="1008112" cy="3600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2386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a:extLst>
              <a:ext uri="{FF2B5EF4-FFF2-40B4-BE49-F238E27FC236}">
                <a16:creationId xmlns:a16="http://schemas.microsoft.com/office/drawing/2014/main" id="{67855924-F5BB-46F6-B21B-32CE0D7B71B4}"/>
              </a:ext>
            </a:extLst>
          </p:cNvPr>
          <p:cNvSpPr>
            <a:spLocks noGrp="1"/>
          </p:cNvSpPr>
          <p:nvPr>
            <p:ph type="title"/>
          </p:nvPr>
        </p:nvSpPr>
        <p:spPr>
          <a:xfrm>
            <a:off x="1979712" y="318216"/>
            <a:ext cx="5328592" cy="720283"/>
          </a:xfrm>
          <a:noFill/>
        </p:spPr>
        <p:txBody>
          <a:bodyPr>
            <a:noAutofit/>
          </a:bodyPr>
          <a:lstStyle/>
          <a:p>
            <a:pPr algn="ctr" eaLnBrk="1" fontAlgn="auto" hangingPunct="1">
              <a:spcAft>
                <a:spcPts val="0"/>
              </a:spcAft>
              <a:defRPr/>
            </a:pPr>
            <a:r>
              <a:rPr lang="zh-TW" altLang="en-US" sz="3800" b="1" dirty="0">
                <a:solidFill>
                  <a:schemeClr val="tx1"/>
                </a:solidFill>
                <a:latin typeface="微軟正黑體" panose="020B0604030504040204" pitchFamily="34" charset="-120"/>
                <a:ea typeface="微軟正黑體" panose="020B0604030504040204" pitchFamily="34" charset="-120"/>
              </a:rPr>
              <a:t>輔導老師的工作</a:t>
            </a:r>
          </a:p>
        </p:txBody>
      </p:sp>
      <p:graphicFrame>
        <p:nvGraphicFramePr>
          <p:cNvPr id="2" name="內容版面配置區 1">
            <a:extLst>
              <a:ext uri="{FF2B5EF4-FFF2-40B4-BE49-F238E27FC236}">
                <a16:creationId xmlns:a16="http://schemas.microsoft.com/office/drawing/2014/main" id="{31D3F245-4271-4727-AC11-04B47D6F48A4}"/>
              </a:ext>
            </a:extLst>
          </p:cNvPr>
          <p:cNvGraphicFramePr>
            <a:graphicFrameLocks noGrp="1"/>
          </p:cNvGraphicFramePr>
          <p:nvPr>
            <p:ph idx="1"/>
            <p:extLst>
              <p:ext uri="{D42A27DB-BD31-4B8C-83A1-F6EECF244321}">
                <p14:modId xmlns:p14="http://schemas.microsoft.com/office/powerpoint/2010/main" val="196132191"/>
              </p:ext>
            </p:extLst>
          </p:nvPr>
        </p:nvGraphicFramePr>
        <p:xfrm>
          <a:off x="323528" y="1038499"/>
          <a:ext cx="8640960" cy="55237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508" name="投影片編號版面配置區 3">
            <a:extLst>
              <a:ext uri="{FF2B5EF4-FFF2-40B4-BE49-F238E27FC236}">
                <a16:creationId xmlns:a16="http://schemas.microsoft.com/office/drawing/2014/main" id="{60DE515D-E3AF-4A9D-9DBD-AB937DA18AB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fld id="{5DE4CF3E-36D5-4C4B-A6D6-226F593D85AF}" type="slidenum">
              <a:rPr lang="en-US" altLang="zh-TW" sz="1200" smtClean="0">
                <a:solidFill>
                  <a:srgbClr val="B5A788"/>
                </a:solidFill>
                <a:latin typeface="Times New Roman" panose="02020603050405020304" pitchFamily="18" charset="0"/>
              </a:rPr>
              <a:pPr>
                <a:spcBef>
                  <a:spcPct val="0"/>
                </a:spcBef>
                <a:buClrTx/>
                <a:buSzTx/>
                <a:buFontTx/>
                <a:buNone/>
              </a:pPr>
              <a:t>11</a:t>
            </a:fld>
            <a:endParaRPr lang="en-US" altLang="zh-TW" sz="1200">
              <a:solidFill>
                <a:srgbClr val="B5A788"/>
              </a:solidFill>
              <a:latin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56AF1BA-2858-47E8-8322-FCAE94F60E00}"/>
              </a:ext>
            </a:extLst>
          </p:cNvPr>
          <p:cNvSpPr>
            <a:spLocks noGrp="1"/>
          </p:cNvSpPr>
          <p:nvPr>
            <p:ph type="title"/>
          </p:nvPr>
        </p:nvSpPr>
        <p:spPr>
          <a:xfrm>
            <a:off x="755576" y="260648"/>
            <a:ext cx="7680960" cy="842190"/>
          </a:xfrm>
          <a:noFill/>
          <a:ln>
            <a:noFill/>
          </a:ln>
        </p:spPr>
        <p:txBody>
          <a:bodyPr/>
          <a:lstStyle/>
          <a:p>
            <a:pPr algn="ctr"/>
            <a:r>
              <a:rPr lang="zh-TW" altLang="en-US" b="1" dirty="0">
                <a:solidFill>
                  <a:schemeClr val="tx1"/>
                </a:solidFill>
                <a:latin typeface="微軟正黑體" panose="020B0604030504040204" pitchFamily="34" charset="-120"/>
                <a:ea typeface="微軟正黑體" panose="020B0604030504040204" pitchFamily="34" charset="-120"/>
              </a:rPr>
              <a:t>專業實習的課程規劃</a:t>
            </a:r>
          </a:p>
        </p:txBody>
      </p:sp>
      <p:graphicFrame>
        <p:nvGraphicFramePr>
          <p:cNvPr id="5" name="內容版面配置區 4">
            <a:extLst>
              <a:ext uri="{FF2B5EF4-FFF2-40B4-BE49-F238E27FC236}">
                <a16:creationId xmlns:a16="http://schemas.microsoft.com/office/drawing/2014/main" id="{5DF4A429-2D92-42D3-9390-BDA5E28414CB}"/>
              </a:ext>
            </a:extLst>
          </p:cNvPr>
          <p:cNvGraphicFramePr>
            <a:graphicFrameLocks noGrp="1"/>
          </p:cNvGraphicFramePr>
          <p:nvPr>
            <p:ph idx="1"/>
            <p:extLst>
              <p:ext uri="{D42A27DB-BD31-4B8C-83A1-F6EECF244321}">
                <p14:modId xmlns:p14="http://schemas.microsoft.com/office/powerpoint/2010/main" val="3562472222"/>
              </p:ext>
            </p:extLst>
          </p:nvPr>
        </p:nvGraphicFramePr>
        <p:xfrm>
          <a:off x="0" y="1102838"/>
          <a:ext cx="9144000"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投影片編號版面配置區 3">
            <a:extLst>
              <a:ext uri="{FF2B5EF4-FFF2-40B4-BE49-F238E27FC236}">
                <a16:creationId xmlns:a16="http://schemas.microsoft.com/office/drawing/2014/main" id="{E9D97975-88A8-4ED8-8BD2-5362DA024567}"/>
              </a:ext>
            </a:extLst>
          </p:cNvPr>
          <p:cNvSpPr>
            <a:spLocks noGrp="1"/>
          </p:cNvSpPr>
          <p:nvPr>
            <p:ph type="sldNum" sz="quarter" idx="12"/>
          </p:nvPr>
        </p:nvSpPr>
        <p:spPr/>
        <p:txBody>
          <a:bodyPr/>
          <a:lstStyle/>
          <a:p>
            <a:pPr>
              <a:defRPr/>
            </a:pPr>
            <a:fld id="{4F28824F-C50D-4B4A-AF59-CB74B1522E37}" type="slidenum">
              <a:rPr lang="en-US" altLang="zh-TW" smtClean="0"/>
              <a:pPr>
                <a:defRPr/>
              </a:pPr>
              <a:t>12</a:t>
            </a:fld>
            <a:endParaRPr lang="en-US" altLang="zh-TW"/>
          </a:p>
        </p:txBody>
      </p:sp>
    </p:spTree>
    <p:extLst>
      <p:ext uri="{BB962C8B-B14F-4D97-AF65-F5344CB8AC3E}">
        <p14:creationId xmlns:p14="http://schemas.microsoft.com/office/powerpoint/2010/main" val="3831671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13</a:t>
            </a:fld>
            <a:endParaRPr lang="zh-TW" altLang="en-US" dirty="0"/>
          </a:p>
        </p:txBody>
      </p:sp>
      <p:sp>
        <p:nvSpPr>
          <p:cNvPr id="5" name="標題 1"/>
          <p:cNvSpPr>
            <a:spLocks noGrp="1"/>
          </p:cNvSpPr>
          <p:nvPr>
            <p:ph type="title"/>
          </p:nvPr>
        </p:nvSpPr>
        <p:spPr>
          <a:xfrm>
            <a:off x="3161202" y="278207"/>
            <a:ext cx="7886700" cy="656406"/>
          </a:xfrm>
        </p:spPr>
        <p:txBody>
          <a:bodyPr>
            <a:noAutofit/>
          </a:bodyPr>
          <a:lstStyle/>
          <a:p>
            <a:pPr algn="l"/>
            <a:r>
              <a:rPr lang="zh-TW" altLang="en-US" b="1" dirty="0">
                <a:solidFill>
                  <a:schemeClr val="tx1"/>
                </a:solidFill>
                <a:latin typeface="微軟正黑體" panose="020B0604030504040204" pitchFamily="34" charset="-120"/>
              </a:rPr>
              <a:t>實習平台</a:t>
            </a:r>
          </a:p>
        </p:txBody>
      </p:sp>
      <p:sp>
        <p:nvSpPr>
          <p:cNvPr id="6" name="文字方塊 5">
            <a:extLst>
              <a:ext uri="{FF2B5EF4-FFF2-40B4-BE49-F238E27FC236}">
                <a16:creationId xmlns:a16="http://schemas.microsoft.com/office/drawing/2014/main" id="{1127460E-24AF-4FE9-8E8D-738CA78C205B}"/>
              </a:ext>
            </a:extLst>
          </p:cNvPr>
          <p:cNvSpPr txBox="1"/>
          <p:nvPr/>
        </p:nvSpPr>
        <p:spPr>
          <a:xfrm>
            <a:off x="149790" y="983668"/>
            <a:ext cx="8844419" cy="1200329"/>
          </a:xfrm>
          <a:prstGeom prst="rect">
            <a:avLst/>
          </a:prstGeom>
          <a:noFill/>
        </p:spPr>
        <p:txBody>
          <a:bodyPr wrap="square" rtlCol="0">
            <a:spAutoFit/>
          </a:bodyPr>
          <a:lstStyle/>
          <a:p>
            <a:pPr marL="214313" indent="-214313">
              <a:buFont typeface="Wingdings" panose="05000000000000000000" pitchFamily="2" charset="2"/>
              <a:buChar char="l"/>
            </a:pPr>
            <a:r>
              <a:rPr lang="zh-TW" altLang="en-US" dirty="0">
                <a:latin typeface="微軟正黑體" panose="020B0604030504040204" pitchFamily="34" charset="-120"/>
                <a:ea typeface="微軟正黑體" panose="020B0604030504040204" pitchFamily="34" charset="-120"/>
              </a:rPr>
              <a:t>建議使用</a:t>
            </a:r>
            <a:r>
              <a:rPr lang="en-US" altLang="zh-TW" dirty="0">
                <a:latin typeface="微軟正黑體" panose="020B0604030504040204" pitchFamily="34" charset="-120"/>
                <a:ea typeface="微軟正黑體" panose="020B0604030504040204" pitchFamily="34" charset="-120"/>
              </a:rPr>
              <a:t>Microsoft Edge</a:t>
            </a:r>
            <a:r>
              <a:rPr lang="zh-TW" altLang="en-US" dirty="0">
                <a:latin typeface="微軟正黑體" panose="020B0604030504040204" pitchFamily="34" charset="-120"/>
                <a:ea typeface="微軟正黑體" panose="020B0604030504040204" pitchFamily="34" charset="-120"/>
              </a:rPr>
              <a:t>瀏覽器</a:t>
            </a:r>
            <a:endParaRPr lang="en-US" altLang="zh-TW" dirty="0">
              <a:latin typeface="微軟正黑體" panose="020B0604030504040204" pitchFamily="34" charset="-120"/>
              <a:ea typeface="微軟正黑體" panose="020B0604030504040204" pitchFamily="34" charset="-120"/>
            </a:endParaRPr>
          </a:p>
          <a:p>
            <a:pPr marL="214313" indent="-214313">
              <a:buFont typeface="Wingdings" panose="05000000000000000000" pitchFamily="2" charset="2"/>
              <a:buChar char="l"/>
            </a:pPr>
            <a:r>
              <a:rPr lang="zh-TW" altLang="en-US" dirty="0">
                <a:latin typeface="微軟正黑體" panose="020B0604030504040204" pitchFamily="34" charset="-120"/>
                <a:ea typeface="微軟正黑體" panose="020B0604030504040204" pitchFamily="34" charset="-120"/>
              </a:rPr>
              <a:t>學生實習平台帳號密碼預設非</a:t>
            </a:r>
            <a:r>
              <a:rPr lang="en-US" altLang="zh-TW" dirty="0">
                <a:latin typeface="微軟正黑體" panose="020B0604030504040204" pitchFamily="34" charset="-120"/>
                <a:ea typeface="微軟正黑體" panose="020B0604030504040204" pitchFamily="34" charset="-120"/>
              </a:rPr>
              <a:t>tip</a:t>
            </a:r>
            <a:r>
              <a:rPr lang="zh-TW" altLang="en-US" dirty="0">
                <a:latin typeface="微軟正黑體" panose="020B0604030504040204" pitchFamily="34" charset="-120"/>
                <a:ea typeface="微軟正黑體" panose="020B0604030504040204" pitchFamily="34" charset="-120"/>
              </a:rPr>
              <a:t>帳號密碼</a:t>
            </a:r>
            <a:endParaRPr lang="en-US" altLang="zh-TW" dirty="0">
              <a:latin typeface="微軟正黑體" panose="020B0604030504040204" pitchFamily="34" charset="-120"/>
              <a:ea typeface="微軟正黑體" panose="020B0604030504040204" pitchFamily="34" charset="-120"/>
            </a:endParaRPr>
          </a:p>
          <a:p>
            <a:pPr marL="214313" indent="-214313">
              <a:buFont typeface="Wingdings" panose="05000000000000000000" pitchFamily="2" charset="2"/>
              <a:buChar char="l"/>
            </a:pPr>
            <a:r>
              <a:rPr lang="zh-TW" altLang="en-US" dirty="0">
                <a:latin typeface="微軟正黑體" panose="020B0604030504040204" pitchFamily="34" charset="-120"/>
                <a:ea typeface="微軟正黑體" panose="020B0604030504040204" pitchFamily="34" charset="-120"/>
              </a:rPr>
              <a:t>操作手冊公告：學校首頁</a:t>
            </a:r>
            <a:r>
              <a:rPr lang="en-US" altLang="zh-TW" dirty="0">
                <a:latin typeface="微軟正黑體" panose="020B0604030504040204" pitchFamily="34" charset="-120"/>
                <a:ea typeface="微軟正黑體" panose="020B0604030504040204" pitchFamily="34" charset="-120"/>
              </a:rPr>
              <a:t>-&gt;</a:t>
            </a:r>
            <a:r>
              <a:rPr lang="zh-TW" altLang="en-US" dirty="0">
                <a:latin typeface="微軟正黑體" panose="020B0604030504040204" pitchFamily="34" charset="-120"/>
                <a:ea typeface="微軟正黑體" panose="020B0604030504040204" pitchFamily="34" charset="-120"/>
              </a:rPr>
              <a:t>行政單位</a:t>
            </a:r>
            <a:r>
              <a:rPr lang="en-US" altLang="zh-TW" dirty="0">
                <a:latin typeface="微軟正黑體" panose="020B0604030504040204" pitchFamily="34" charset="-120"/>
                <a:ea typeface="微軟正黑體" panose="020B0604030504040204" pitchFamily="34" charset="-120"/>
              </a:rPr>
              <a:t>-&gt;</a:t>
            </a:r>
            <a:r>
              <a:rPr lang="zh-TW" altLang="en-US" dirty="0">
                <a:latin typeface="微軟正黑體" panose="020B0604030504040204" pitchFamily="34" charset="-120"/>
                <a:ea typeface="微軟正黑體" panose="020B0604030504040204" pitchFamily="34" charset="-120"/>
              </a:rPr>
              <a:t>研究發展處</a:t>
            </a:r>
            <a:r>
              <a:rPr lang="en-US" altLang="zh-TW" dirty="0">
                <a:latin typeface="微軟正黑體" panose="020B0604030504040204" pitchFamily="34" charset="-120"/>
                <a:ea typeface="微軟正黑體" panose="020B0604030504040204" pitchFamily="34" charset="-120"/>
              </a:rPr>
              <a:t>-&gt;</a:t>
            </a:r>
            <a:r>
              <a:rPr lang="zh-TW" altLang="en-US" dirty="0">
                <a:latin typeface="微軟正黑體" panose="020B0604030504040204" pitchFamily="34" charset="-120"/>
                <a:ea typeface="微軟正黑體" panose="020B0604030504040204" pitchFamily="34" charset="-120"/>
              </a:rPr>
              <a:t>職涯發展中心</a:t>
            </a:r>
            <a:r>
              <a:rPr lang="en-US" altLang="zh-TW" dirty="0">
                <a:latin typeface="微軟正黑體" panose="020B0604030504040204" pitchFamily="34" charset="-120"/>
                <a:ea typeface="微軟正黑體" panose="020B0604030504040204" pitchFamily="34" charset="-120"/>
              </a:rPr>
              <a:t>-&gt;</a:t>
            </a:r>
            <a:r>
              <a:rPr lang="zh-TW" altLang="en-US" dirty="0">
                <a:latin typeface="微軟正黑體" panose="020B0604030504040204" pitchFamily="34" charset="-120"/>
                <a:ea typeface="微軟正黑體" panose="020B0604030504040204" pitchFamily="34" charset="-120"/>
              </a:rPr>
              <a:t>德明實習平台操作手冊及影片</a:t>
            </a:r>
          </a:p>
        </p:txBody>
      </p:sp>
      <p:sp>
        <p:nvSpPr>
          <p:cNvPr id="4" name="矩形 3">
            <a:extLst>
              <a:ext uri="{FF2B5EF4-FFF2-40B4-BE49-F238E27FC236}">
                <a16:creationId xmlns:a16="http://schemas.microsoft.com/office/drawing/2014/main" id="{E08D31DC-0782-481D-99ED-78B62C3432B8}"/>
              </a:ext>
            </a:extLst>
          </p:cNvPr>
          <p:cNvSpPr/>
          <p:nvPr/>
        </p:nvSpPr>
        <p:spPr>
          <a:xfrm>
            <a:off x="251519" y="2186278"/>
            <a:ext cx="8742689" cy="369332"/>
          </a:xfrm>
          <a:prstGeom prst="rect">
            <a:avLst/>
          </a:prstGeom>
        </p:spPr>
        <p:txBody>
          <a:bodyPr wrap="square">
            <a:spAutoFit/>
          </a:bodyPr>
          <a:lstStyle/>
          <a:p>
            <a:r>
              <a:rPr lang="zh-TW" altLang="en-US" dirty="0">
                <a:solidFill>
                  <a:srgbClr val="000000"/>
                </a:solidFill>
                <a:latin typeface="微軟正黑體" panose="020B0604030504040204" pitchFamily="34" charset="-120"/>
              </a:rPr>
              <a:t>路徑：</a:t>
            </a:r>
            <a:r>
              <a:rPr lang="en-US" altLang="zh-TW" dirty="0">
                <a:solidFill>
                  <a:srgbClr val="000000"/>
                </a:solidFill>
                <a:latin typeface="Franklin Gothic Book" panose="020B0503020102020204" pitchFamily="34" charset="0"/>
                <a:hlinkClick r:id="rId2"/>
              </a:rPr>
              <a:t>http://192.192.141.36/XPT/Login.asp</a:t>
            </a:r>
            <a:r>
              <a:rPr lang="en-US" altLang="zh-TW" dirty="0">
                <a:solidFill>
                  <a:srgbClr val="000000"/>
                </a:solidFill>
                <a:latin typeface="Franklin Gothic Book" panose="020B0503020102020204" pitchFamily="34" charset="0"/>
              </a:rPr>
              <a:t> </a:t>
            </a:r>
            <a:r>
              <a:rPr lang="en-US" altLang="zh-TW" b="1" dirty="0">
                <a:solidFill>
                  <a:srgbClr val="FF0000"/>
                </a:solidFill>
                <a:latin typeface="Franklin Gothic Book" panose="020B0503020102020204" pitchFamily="34" charset="0"/>
              </a:rPr>
              <a:t>(</a:t>
            </a:r>
            <a:r>
              <a:rPr lang="zh-TW" altLang="en-US" b="1" dirty="0">
                <a:solidFill>
                  <a:srgbClr val="FF0000"/>
                </a:solidFill>
                <a:latin typeface="Franklin Gothic Book" panose="020B0503020102020204" pitchFamily="34" charset="0"/>
              </a:rPr>
              <a:t>帳號為</a:t>
            </a:r>
            <a:r>
              <a:rPr lang="en-US" altLang="zh-TW" b="1" dirty="0">
                <a:solidFill>
                  <a:srgbClr val="FF0000"/>
                </a:solidFill>
                <a:latin typeface="Franklin Gothic Book" panose="020B0503020102020204" pitchFamily="34" charset="0"/>
              </a:rPr>
              <a:t>115+</a:t>
            </a:r>
            <a:r>
              <a:rPr lang="zh-TW" altLang="en-US" b="1" dirty="0">
                <a:solidFill>
                  <a:srgbClr val="FF0000"/>
                </a:solidFill>
                <a:latin typeface="Franklin Gothic Book" panose="020B0503020102020204" pitchFamily="34" charset="0"/>
              </a:rPr>
              <a:t>學號，預設密碼和帳號相同</a:t>
            </a:r>
            <a:r>
              <a:rPr lang="en-US" altLang="zh-TW" b="1" dirty="0">
                <a:solidFill>
                  <a:srgbClr val="FF0000"/>
                </a:solidFill>
                <a:latin typeface="Franklin Gothic Book" panose="020B0503020102020204" pitchFamily="34" charset="0"/>
              </a:rPr>
              <a:t>)</a:t>
            </a:r>
            <a:endParaRPr lang="zh-TW" altLang="en-US" dirty="0"/>
          </a:p>
        </p:txBody>
      </p:sp>
      <p:pic>
        <p:nvPicPr>
          <p:cNvPr id="8" name="圖片 7">
            <a:extLst>
              <a:ext uri="{FF2B5EF4-FFF2-40B4-BE49-F238E27FC236}">
                <a16:creationId xmlns:a16="http://schemas.microsoft.com/office/drawing/2014/main" id="{BC651F18-A776-4A25-9BD9-FEF5ED7F70BC}"/>
              </a:ext>
            </a:extLst>
          </p:cNvPr>
          <p:cNvPicPr>
            <a:picLocks noChangeAspect="1"/>
          </p:cNvPicPr>
          <p:nvPr/>
        </p:nvPicPr>
        <p:blipFill rotWithShape="1">
          <a:blip r:embed="rId3"/>
          <a:srcRect l="318" t="6771" r="63500" b="32290"/>
          <a:stretch/>
        </p:blipFill>
        <p:spPr>
          <a:xfrm>
            <a:off x="200654" y="2603367"/>
            <a:ext cx="8742689" cy="4141274"/>
          </a:xfrm>
          <a:prstGeom prst="rect">
            <a:avLst/>
          </a:prstGeom>
        </p:spPr>
      </p:pic>
      <p:sp>
        <p:nvSpPr>
          <p:cNvPr id="9" name="橢圓 8">
            <a:extLst>
              <a:ext uri="{FF2B5EF4-FFF2-40B4-BE49-F238E27FC236}">
                <a16:creationId xmlns:a16="http://schemas.microsoft.com/office/drawing/2014/main" id="{5C0D1872-D544-4F9E-9988-773AEFC9F374}"/>
              </a:ext>
            </a:extLst>
          </p:cNvPr>
          <p:cNvSpPr/>
          <p:nvPr/>
        </p:nvSpPr>
        <p:spPr>
          <a:xfrm>
            <a:off x="6300192" y="2508790"/>
            <a:ext cx="2158162" cy="92021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Tree>
    <p:extLst>
      <p:ext uri="{BB962C8B-B14F-4D97-AF65-F5344CB8AC3E}">
        <p14:creationId xmlns:p14="http://schemas.microsoft.com/office/powerpoint/2010/main" val="614301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66B485F-0DBD-4A08-9F79-FC8F6C77CE18}"/>
              </a:ext>
            </a:extLst>
          </p:cNvPr>
          <p:cNvSpPr>
            <a:spLocks noGrp="1"/>
          </p:cNvSpPr>
          <p:nvPr>
            <p:ph type="sldNum" sz="quarter" idx="12"/>
          </p:nvPr>
        </p:nvSpPr>
        <p:spPr>
          <a:xfrm>
            <a:off x="7946781" y="6453386"/>
            <a:ext cx="1197219" cy="404614"/>
          </a:xfrm>
        </p:spPr>
        <p:txBody>
          <a:bodyPr/>
          <a:lstStyle/>
          <a:p>
            <a:pPr>
              <a:defRPr/>
            </a:pPr>
            <a:fld id="{4F28824F-C50D-4B4A-AF59-CB74B1522E37}" type="slidenum">
              <a:rPr lang="en-US" altLang="zh-TW" smtClean="0"/>
              <a:pPr>
                <a:defRPr/>
              </a:pPr>
              <a:t>14</a:t>
            </a:fld>
            <a:endParaRPr lang="en-US" altLang="zh-TW" dirty="0"/>
          </a:p>
        </p:txBody>
      </p:sp>
      <p:sp>
        <p:nvSpPr>
          <p:cNvPr id="5" name="矩形 4">
            <a:extLst>
              <a:ext uri="{FF2B5EF4-FFF2-40B4-BE49-F238E27FC236}">
                <a16:creationId xmlns:a16="http://schemas.microsoft.com/office/drawing/2014/main" id="{F15A5012-9CB8-4156-9423-24F33061E760}"/>
              </a:ext>
            </a:extLst>
          </p:cNvPr>
          <p:cNvSpPr/>
          <p:nvPr/>
        </p:nvSpPr>
        <p:spPr>
          <a:xfrm>
            <a:off x="1403648" y="178767"/>
            <a:ext cx="6789038" cy="769441"/>
          </a:xfrm>
          <a:prstGeom prst="rect">
            <a:avLst/>
          </a:prstGeom>
        </p:spPr>
        <p:txBody>
          <a:bodyPr wrap="none">
            <a:spAutoFit/>
          </a:bodyPr>
          <a:lstStyle/>
          <a:p>
            <a:r>
              <a:rPr lang="en-US" altLang="zh-TW" sz="4400" b="1" dirty="0">
                <a:latin typeface="微軟正黑體" panose="020B0604030504040204" pitchFamily="34" charset="-120"/>
                <a:ea typeface="+mj-ea"/>
                <a:cs typeface="+mj-cs"/>
              </a:rPr>
              <a:t>(</a:t>
            </a:r>
            <a:r>
              <a:rPr lang="zh-TW" altLang="en-US" sz="4400" b="1" dirty="0">
                <a:latin typeface="微軟正黑體" panose="020B0604030504040204" pitchFamily="34" charset="-120"/>
                <a:ea typeface="+mj-ea"/>
                <a:cs typeface="+mj-cs"/>
              </a:rPr>
              <a:t>學生</a:t>
            </a:r>
            <a:r>
              <a:rPr lang="en-US" altLang="zh-TW" sz="4400" b="1" dirty="0">
                <a:latin typeface="微軟正黑體" panose="020B0604030504040204" pitchFamily="34" charset="-120"/>
                <a:ea typeface="+mj-ea"/>
                <a:cs typeface="+mj-cs"/>
              </a:rPr>
              <a:t>)</a:t>
            </a:r>
            <a:r>
              <a:rPr lang="zh-TW" altLang="en-US" sz="4400" b="1" dirty="0">
                <a:latin typeface="微軟正黑體" panose="020B0604030504040204" pitchFamily="34" charset="-120"/>
                <a:ea typeface="+mj-ea"/>
                <a:cs typeface="+mj-cs"/>
              </a:rPr>
              <a:t>實習工作日誌上傳：</a:t>
            </a:r>
          </a:p>
        </p:txBody>
      </p:sp>
      <p:sp>
        <p:nvSpPr>
          <p:cNvPr id="6" name="矩形 5">
            <a:extLst>
              <a:ext uri="{FF2B5EF4-FFF2-40B4-BE49-F238E27FC236}">
                <a16:creationId xmlns:a16="http://schemas.microsoft.com/office/drawing/2014/main" id="{0C87CB8F-601B-4C71-9558-319B4D64E92E}"/>
              </a:ext>
            </a:extLst>
          </p:cNvPr>
          <p:cNvSpPr/>
          <p:nvPr/>
        </p:nvSpPr>
        <p:spPr>
          <a:xfrm>
            <a:off x="72008" y="948208"/>
            <a:ext cx="8964488" cy="646331"/>
          </a:xfrm>
          <a:prstGeom prst="rect">
            <a:avLst/>
          </a:prstGeom>
        </p:spPr>
        <p:txBody>
          <a:bodyPr wrap="square">
            <a:spAutoFit/>
          </a:bodyPr>
          <a:lstStyle/>
          <a:p>
            <a:r>
              <a:rPr lang="zh-TW" altLang="en-US" dirty="0">
                <a:solidFill>
                  <a:srgbClr val="000000"/>
                </a:solidFill>
                <a:latin typeface="Franklin Gothic Book" panose="020B0503020102020204" pitchFamily="34" charset="0"/>
              </a:rPr>
              <a:t>點選學生校外實習</a:t>
            </a:r>
            <a:r>
              <a:rPr lang="en-US" altLang="zh-TW" dirty="0">
                <a:solidFill>
                  <a:srgbClr val="000000"/>
                </a:solidFill>
                <a:latin typeface="Franklin Gothic Book" panose="020B0503020102020204" pitchFamily="34" charset="0"/>
                <a:sym typeface="Wingdings" panose="05000000000000000000" pitchFamily="2" charset="2"/>
              </a:rPr>
              <a:t></a:t>
            </a:r>
            <a:r>
              <a:rPr lang="zh-TW" altLang="en-US" dirty="0">
                <a:solidFill>
                  <a:srgbClr val="000000"/>
                </a:solidFill>
                <a:latin typeface="Franklin Gothic Book" panose="020B0503020102020204" pitchFamily="34" charset="0"/>
              </a:rPr>
              <a:t>點選學生週記</a:t>
            </a:r>
            <a:r>
              <a:rPr lang="en-US" altLang="zh-TW" dirty="0">
                <a:solidFill>
                  <a:srgbClr val="000000"/>
                </a:solidFill>
                <a:latin typeface="Franklin Gothic Book" panose="020B0503020102020204" pitchFamily="34" charset="0"/>
                <a:sym typeface="Wingdings" panose="05000000000000000000" pitchFamily="2" charset="2"/>
              </a:rPr>
              <a:t></a:t>
            </a:r>
            <a:r>
              <a:rPr lang="zh-TW" altLang="en-US" dirty="0">
                <a:solidFill>
                  <a:srgbClr val="000000"/>
                </a:solidFill>
                <a:latin typeface="Franklin Gothic Book" panose="020B0503020102020204" pitchFamily="34" charset="0"/>
              </a:rPr>
              <a:t>新增</a:t>
            </a:r>
            <a:r>
              <a:rPr lang="en-US" altLang="zh-TW" dirty="0">
                <a:solidFill>
                  <a:srgbClr val="000000"/>
                </a:solidFill>
                <a:latin typeface="Franklin Gothic Book" panose="020B0503020102020204" pitchFamily="34" charset="0"/>
                <a:sym typeface="Wingdings" panose="05000000000000000000" pitchFamily="2" charset="2"/>
              </a:rPr>
              <a:t></a:t>
            </a:r>
            <a:r>
              <a:rPr lang="zh-TW" altLang="en-US" dirty="0">
                <a:solidFill>
                  <a:srgbClr val="000000"/>
                </a:solidFill>
                <a:latin typeface="Franklin Gothic Book" panose="020B0503020102020204" pitchFamily="34" charset="0"/>
              </a:rPr>
              <a:t>即可以輸入</a:t>
            </a:r>
            <a:r>
              <a:rPr lang="en-US" altLang="zh-TW" dirty="0">
                <a:solidFill>
                  <a:srgbClr val="000000"/>
                </a:solidFill>
                <a:latin typeface="Franklin Gothic Book" panose="020B0503020102020204" pitchFamily="34" charset="0"/>
              </a:rPr>
              <a:t>(</a:t>
            </a:r>
            <a:r>
              <a:rPr lang="zh-TW" altLang="en-US" dirty="0">
                <a:solidFill>
                  <a:srgbClr val="000000"/>
                </a:solidFill>
                <a:latin typeface="Franklin Gothic Book" panose="020B0503020102020204" pitchFamily="34" charset="0"/>
              </a:rPr>
              <a:t>工作摘要、工作內容、工作心得</a:t>
            </a:r>
            <a:r>
              <a:rPr lang="en-US" altLang="zh-TW" dirty="0">
                <a:solidFill>
                  <a:srgbClr val="000000"/>
                </a:solidFill>
                <a:latin typeface="Franklin Gothic Book" panose="020B0503020102020204" pitchFamily="34" charset="0"/>
                <a:sym typeface="Wingdings" panose="05000000000000000000" pitchFamily="2" charset="2"/>
              </a:rPr>
              <a:t></a:t>
            </a:r>
            <a:r>
              <a:rPr lang="zh-TW" altLang="en-US" dirty="0">
                <a:solidFill>
                  <a:srgbClr val="000000"/>
                </a:solidFill>
                <a:latin typeface="Franklin Gothic Book" panose="020B0503020102020204" pitchFamily="34" charset="0"/>
              </a:rPr>
              <a:t>儲存</a:t>
            </a:r>
            <a:r>
              <a:rPr lang="en-US" altLang="zh-TW" dirty="0">
                <a:solidFill>
                  <a:srgbClr val="000000"/>
                </a:solidFill>
                <a:latin typeface="Franklin Gothic Book" panose="020B0503020102020204" pitchFamily="34" charset="0"/>
                <a:sym typeface="Wingdings" panose="05000000000000000000" pitchFamily="2" charset="2"/>
              </a:rPr>
              <a:t></a:t>
            </a:r>
            <a:r>
              <a:rPr lang="zh-TW" altLang="en-US" dirty="0">
                <a:solidFill>
                  <a:srgbClr val="000000"/>
                </a:solidFill>
                <a:latin typeface="Franklin Gothic Book" panose="020B0503020102020204" pitchFamily="34" charset="0"/>
              </a:rPr>
              <a:t>點選檢視學生校外實習工作日誌</a:t>
            </a:r>
            <a:r>
              <a:rPr lang="en-US" altLang="zh-TW" dirty="0">
                <a:solidFill>
                  <a:srgbClr val="000000"/>
                </a:solidFill>
                <a:latin typeface="Franklin Gothic Book" panose="020B0503020102020204" pitchFamily="34" charset="0"/>
              </a:rPr>
              <a:t>(</a:t>
            </a:r>
            <a:r>
              <a:rPr lang="zh-TW" altLang="en-US" dirty="0">
                <a:solidFill>
                  <a:srgbClr val="000000"/>
                </a:solidFill>
                <a:latin typeface="Franklin Gothic Book" panose="020B0503020102020204" pitchFamily="34" charset="0"/>
              </a:rPr>
              <a:t>週記</a:t>
            </a:r>
            <a:r>
              <a:rPr lang="en-US" altLang="zh-TW" dirty="0">
                <a:solidFill>
                  <a:srgbClr val="000000"/>
                </a:solidFill>
                <a:latin typeface="Franklin Gothic Book" panose="020B0503020102020204" pitchFamily="34" charset="0"/>
              </a:rPr>
              <a:t>) </a:t>
            </a:r>
            <a:r>
              <a:rPr lang="zh-TW" altLang="en-US" dirty="0">
                <a:solidFill>
                  <a:srgbClr val="000000"/>
                </a:solidFill>
                <a:latin typeface="Franklin Gothic Book" panose="020B0503020102020204" pitchFamily="34" charset="0"/>
              </a:rPr>
              <a:t>即可產生檔案</a:t>
            </a:r>
            <a:r>
              <a:rPr lang="en-US" altLang="zh-TW" dirty="0">
                <a:solidFill>
                  <a:srgbClr val="000000"/>
                </a:solidFill>
                <a:latin typeface="Franklin Gothic Book" panose="020B0503020102020204" pitchFamily="34" charset="0"/>
                <a:sym typeface="Wingdings" panose="05000000000000000000" pitchFamily="2" charset="2"/>
              </a:rPr>
              <a:t></a:t>
            </a:r>
            <a:r>
              <a:rPr lang="zh-TW" altLang="en-US" dirty="0">
                <a:solidFill>
                  <a:srgbClr val="000000"/>
                </a:solidFill>
                <a:latin typeface="Franklin Gothic Book" panose="020B0503020102020204" pitchFamily="34" charset="0"/>
              </a:rPr>
              <a:t>完成</a:t>
            </a:r>
            <a:endParaRPr lang="zh-TW" altLang="en-US" dirty="0"/>
          </a:p>
        </p:txBody>
      </p:sp>
      <p:pic>
        <p:nvPicPr>
          <p:cNvPr id="7" name="圖片 6">
            <a:extLst>
              <a:ext uri="{FF2B5EF4-FFF2-40B4-BE49-F238E27FC236}">
                <a16:creationId xmlns:a16="http://schemas.microsoft.com/office/drawing/2014/main" id="{C2E7A28D-28E4-44BC-841E-49CEC89ACB5C}"/>
              </a:ext>
            </a:extLst>
          </p:cNvPr>
          <p:cNvPicPr>
            <a:picLocks noChangeAspect="1"/>
          </p:cNvPicPr>
          <p:nvPr/>
        </p:nvPicPr>
        <p:blipFill rotWithShape="1">
          <a:blip r:embed="rId2"/>
          <a:srcRect l="13896" t="27185" r="63141" b="22040"/>
          <a:stretch/>
        </p:blipFill>
        <p:spPr>
          <a:xfrm>
            <a:off x="367430" y="1716083"/>
            <a:ext cx="8373643" cy="5085184"/>
          </a:xfrm>
          <a:prstGeom prst="rect">
            <a:avLst/>
          </a:prstGeom>
        </p:spPr>
      </p:pic>
    </p:spTree>
    <p:extLst>
      <p:ext uri="{BB962C8B-B14F-4D97-AF65-F5344CB8AC3E}">
        <p14:creationId xmlns:p14="http://schemas.microsoft.com/office/powerpoint/2010/main" val="1279517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66B485F-0DBD-4A08-9F79-FC8F6C77CE18}"/>
              </a:ext>
            </a:extLst>
          </p:cNvPr>
          <p:cNvSpPr>
            <a:spLocks noGrp="1"/>
          </p:cNvSpPr>
          <p:nvPr>
            <p:ph type="sldNum" sz="quarter" idx="12"/>
          </p:nvPr>
        </p:nvSpPr>
        <p:spPr>
          <a:xfrm>
            <a:off x="7946781" y="6453386"/>
            <a:ext cx="1197219" cy="404614"/>
          </a:xfrm>
        </p:spPr>
        <p:txBody>
          <a:bodyPr/>
          <a:lstStyle/>
          <a:p>
            <a:pPr>
              <a:defRPr/>
            </a:pPr>
            <a:fld id="{4F28824F-C50D-4B4A-AF59-CB74B1522E37}" type="slidenum">
              <a:rPr lang="en-US" altLang="zh-TW" smtClean="0"/>
              <a:pPr>
                <a:defRPr/>
              </a:pPr>
              <a:t>15</a:t>
            </a:fld>
            <a:endParaRPr lang="en-US" altLang="zh-TW" dirty="0"/>
          </a:p>
        </p:txBody>
      </p:sp>
      <p:sp>
        <p:nvSpPr>
          <p:cNvPr id="5" name="矩形 4">
            <a:extLst>
              <a:ext uri="{FF2B5EF4-FFF2-40B4-BE49-F238E27FC236}">
                <a16:creationId xmlns:a16="http://schemas.microsoft.com/office/drawing/2014/main" id="{F15A5012-9CB8-4156-9423-24F33061E760}"/>
              </a:ext>
            </a:extLst>
          </p:cNvPr>
          <p:cNvSpPr/>
          <p:nvPr/>
        </p:nvSpPr>
        <p:spPr>
          <a:xfrm>
            <a:off x="1311354" y="178767"/>
            <a:ext cx="6789038" cy="769441"/>
          </a:xfrm>
          <a:prstGeom prst="rect">
            <a:avLst/>
          </a:prstGeom>
        </p:spPr>
        <p:txBody>
          <a:bodyPr wrap="none">
            <a:spAutoFit/>
          </a:bodyPr>
          <a:lstStyle/>
          <a:p>
            <a:r>
              <a:rPr lang="en-US" altLang="zh-TW" sz="4400" b="1" dirty="0">
                <a:latin typeface="微軟正黑體" panose="020B0604030504040204" pitchFamily="34" charset="-120"/>
                <a:ea typeface="+mj-ea"/>
                <a:cs typeface="+mj-cs"/>
              </a:rPr>
              <a:t>(</a:t>
            </a:r>
            <a:r>
              <a:rPr lang="zh-TW" altLang="en-US" sz="4400" b="1" dirty="0">
                <a:latin typeface="微軟正黑體" panose="020B0604030504040204" pitchFamily="34" charset="-120"/>
                <a:ea typeface="+mj-ea"/>
                <a:cs typeface="+mj-cs"/>
              </a:rPr>
              <a:t>學生</a:t>
            </a:r>
            <a:r>
              <a:rPr lang="en-US" altLang="zh-TW" sz="4400" b="1" dirty="0">
                <a:latin typeface="微軟正黑體" panose="020B0604030504040204" pitchFamily="34" charset="-120"/>
                <a:ea typeface="+mj-ea"/>
                <a:cs typeface="+mj-cs"/>
              </a:rPr>
              <a:t>)</a:t>
            </a:r>
            <a:r>
              <a:rPr lang="zh-TW" altLang="en-US" sz="4400" b="1" dirty="0">
                <a:latin typeface="微軟正黑體" panose="020B0604030504040204" pitchFamily="34" charset="-120"/>
                <a:ea typeface="+mj-ea"/>
                <a:cs typeface="+mj-cs"/>
              </a:rPr>
              <a:t>實習心得報告上傳：</a:t>
            </a:r>
          </a:p>
        </p:txBody>
      </p:sp>
      <p:sp>
        <p:nvSpPr>
          <p:cNvPr id="6" name="矩形 5">
            <a:extLst>
              <a:ext uri="{FF2B5EF4-FFF2-40B4-BE49-F238E27FC236}">
                <a16:creationId xmlns:a16="http://schemas.microsoft.com/office/drawing/2014/main" id="{0C87CB8F-601B-4C71-9558-319B4D64E92E}"/>
              </a:ext>
            </a:extLst>
          </p:cNvPr>
          <p:cNvSpPr/>
          <p:nvPr/>
        </p:nvSpPr>
        <p:spPr>
          <a:xfrm>
            <a:off x="467544" y="978312"/>
            <a:ext cx="8496944" cy="1200329"/>
          </a:xfrm>
          <a:prstGeom prst="rect">
            <a:avLst/>
          </a:prstGeom>
        </p:spPr>
        <p:txBody>
          <a:bodyPr wrap="square">
            <a:spAutoFit/>
          </a:bodyPr>
          <a:lstStyle/>
          <a:p>
            <a:r>
              <a:rPr lang="en-US" altLang="zh-TW" dirty="0">
                <a:solidFill>
                  <a:srgbClr val="000000"/>
                </a:solidFill>
                <a:latin typeface="Franklin Gothic Book" panose="020B0503020102020204" pitchFamily="34" charset="0"/>
              </a:rPr>
              <a:t>(1)</a:t>
            </a:r>
            <a:r>
              <a:rPr lang="zh-TW" altLang="en-US" dirty="0">
                <a:solidFill>
                  <a:srgbClr val="000000"/>
                </a:solidFill>
                <a:latin typeface="微軟正黑體" panose="020B0604030504040204" pitchFamily="34" charset="-120"/>
              </a:rPr>
              <a:t>路徑：</a:t>
            </a:r>
            <a:r>
              <a:rPr lang="en-US" altLang="zh-TW" dirty="0">
                <a:solidFill>
                  <a:srgbClr val="000000"/>
                </a:solidFill>
                <a:latin typeface="Franklin Gothic Book" panose="020B0503020102020204" pitchFamily="34" charset="0"/>
                <a:hlinkClick r:id="rId2"/>
              </a:rPr>
              <a:t>http://192.192.141.36/XPT/Login.asp</a:t>
            </a:r>
            <a:endParaRPr lang="en-US" altLang="zh-TW" dirty="0">
              <a:solidFill>
                <a:srgbClr val="000000"/>
              </a:solidFill>
              <a:latin typeface="Franklin Gothic Book" panose="020B0503020102020204" pitchFamily="34" charset="0"/>
            </a:endParaRPr>
          </a:p>
          <a:p>
            <a:pPr marL="273050" indent="-273050"/>
            <a:r>
              <a:rPr lang="en-US" altLang="zh-TW" dirty="0">
                <a:solidFill>
                  <a:srgbClr val="000000"/>
                </a:solidFill>
                <a:latin typeface="Franklin Gothic Book" panose="020B0503020102020204" pitchFamily="34" charset="0"/>
              </a:rPr>
              <a:t>(2)</a:t>
            </a:r>
            <a:r>
              <a:rPr lang="zh-TW" altLang="en-US" dirty="0">
                <a:solidFill>
                  <a:srgbClr val="000000"/>
                </a:solidFill>
                <a:latin typeface="Franklin Gothic Book" panose="020B0503020102020204" pitchFamily="34" charset="0"/>
              </a:rPr>
              <a:t>點選學生校外實習</a:t>
            </a:r>
            <a:r>
              <a:rPr lang="en-US" altLang="zh-TW" dirty="0">
                <a:solidFill>
                  <a:srgbClr val="000000"/>
                </a:solidFill>
                <a:latin typeface="Franklin Gothic Book" panose="020B0503020102020204" pitchFamily="34" charset="0"/>
                <a:sym typeface="Wingdings" panose="05000000000000000000" pitchFamily="2" charset="2"/>
              </a:rPr>
              <a:t></a:t>
            </a:r>
            <a:r>
              <a:rPr lang="zh-TW" altLang="en-US" dirty="0">
                <a:solidFill>
                  <a:srgbClr val="000000"/>
                </a:solidFill>
                <a:latin typeface="Franklin Gothic Book" panose="020B0503020102020204" pitchFamily="34" charset="0"/>
              </a:rPr>
              <a:t>點選心得報告</a:t>
            </a:r>
            <a:r>
              <a:rPr lang="en-US" altLang="zh-TW" dirty="0">
                <a:solidFill>
                  <a:srgbClr val="000000"/>
                </a:solidFill>
                <a:latin typeface="Franklin Gothic Book" panose="020B0503020102020204" pitchFamily="34" charset="0"/>
                <a:sym typeface="Wingdings" panose="05000000000000000000" pitchFamily="2" charset="2"/>
              </a:rPr>
              <a:t></a:t>
            </a:r>
            <a:r>
              <a:rPr lang="zh-TW" altLang="en-US" dirty="0">
                <a:solidFill>
                  <a:srgbClr val="000000"/>
                </a:solidFill>
                <a:latin typeface="Franklin Gothic Book" panose="020B0503020102020204" pitchFamily="34" charset="0"/>
              </a:rPr>
              <a:t>新增</a:t>
            </a:r>
            <a:r>
              <a:rPr lang="en-US" altLang="zh-TW" dirty="0">
                <a:solidFill>
                  <a:srgbClr val="000000"/>
                </a:solidFill>
                <a:latin typeface="Franklin Gothic Book" panose="020B0503020102020204" pitchFamily="34" charset="0"/>
                <a:sym typeface="Wingdings" panose="05000000000000000000" pitchFamily="2" charset="2"/>
              </a:rPr>
              <a:t></a:t>
            </a:r>
            <a:r>
              <a:rPr lang="zh-TW" altLang="en-US" dirty="0">
                <a:solidFill>
                  <a:srgbClr val="000000"/>
                </a:solidFill>
                <a:latin typeface="Franklin Gothic Book" panose="020B0503020102020204" pitchFamily="34" charset="0"/>
              </a:rPr>
              <a:t>即可輸入</a:t>
            </a:r>
            <a:r>
              <a:rPr lang="en-US" altLang="zh-TW" dirty="0">
                <a:solidFill>
                  <a:srgbClr val="000000"/>
                </a:solidFill>
                <a:latin typeface="Franklin Gothic Book" panose="020B0503020102020204" pitchFamily="34" charset="0"/>
              </a:rPr>
              <a:t>(</a:t>
            </a:r>
            <a:r>
              <a:rPr lang="zh-TW" altLang="en-US" dirty="0">
                <a:solidFill>
                  <a:srgbClr val="000000"/>
                </a:solidFill>
                <a:latin typeface="Franklin Gothic Book" panose="020B0503020102020204" pitchFamily="34" charset="0"/>
              </a:rPr>
              <a:t>實習工作內容、實習學習效益、印象最深的事、還想學習的事</a:t>
            </a:r>
            <a:r>
              <a:rPr lang="en-US" altLang="zh-TW" dirty="0">
                <a:solidFill>
                  <a:srgbClr val="000000"/>
                </a:solidFill>
                <a:latin typeface="Franklin Gothic Book" panose="020B0503020102020204" pitchFamily="34" charset="0"/>
              </a:rPr>
              <a:t>)</a:t>
            </a:r>
            <a:r>
              <a:rPr lang="en-US" altLang="zh-TW" dirty="0">
                <a:solidFill>
                  <a:srgbClr val="000000"/>
                </a:solidFill>
                <a:latin typeface="Franklin Gothic Book" panose="020B0503020102020204" pitchFamily="34" charset="0"/>
                <a:sym typeface="Wingdings" panose="05000000000000000000" pitchFamily="2" charset="2"/>
              </a:rPr>
              <a:t></a:t>
            </a:r>
            <a:r>
              <a:rPr lang="zh-TW" altLang="en-US" dirty="0">
                <a:solidFill>
                  <a:srgbClr val="000000"/>
                </a:solidFill>
                <a:latin typeface="Franklin Gothic Book" panose="020B0503020102020204" pitchFamily="34" charset="0"/>
              </a:rPr>
              <a:t>點選上傳附件可上傳照片</a:t>
            </a:r>
            <a:r>
              <a:rPr lang="en-US" altLang="zh-TW" dirty="0">
                <a:solidFill>
                  <a:srgbClr val="000000"/>
                </a:solidFill>
                <a:latin typeface="Franklin Gothic Book" panose="020B0503020102020204" pitchFamily="34" charset="0"/>
                <a:sym typeface="Wingdings" panose="05000000000000000000" pitchFamily="2" charset="2"/>
              </a:rPr>
              <a:t></a:t>
            </a:r>
            <a:r>
              <a:rPr lang="zh-TW" altLang="en-US" dirty="0">
                <a:solidFill>
                  <a:srgbClr val="000000"/>
                </a:solidFill>
                <a:latin typeface="Franklin Gothic Book" panose="020B0503020102020204" pitchFamily="34" charset="0"/>
              </a:rPr>
              <a:t>儲存</a:t>
            </a:r>
            <a:r>
              <a:rPr lang="en-US" altLang="zh-TW" dirty="0">
                <a:solidFill>
                  <a:srgbClr val="000000"/>
                </a:solidFill>
                <a:latin typeface="Franklin Gothic Book" panose="020B0503020102020204" pitchFamily="34" charset="0"/>
                <a:sym typeface="Wingdings" panose="05000000000000000000" pitchFamily="2" charset="2"/>
              </a:rPr>
              <a:t></a:t>
            </a:r>
            <a:r>
              <a:rPr lang="zh-TW" altLang="en-US" dirty="0">
                <a:solidFill>
                  <a:srgbClr val="000000"/>
                </a:solidFill>
                <a:latin typeface="Franklin Gothic Book" panose="020B0503020102020204" pitchFamily="34" charset="0"/>
              </a:rPr>
              <a:t>檢視</a:t>
            </a:r>
            <a:r>
              <a:rPr lang="en-US" altLang="zh-TW" dirty="0">
                <a:solidFill>
                  <a:srgbClr val="000000"/>
                </a:solidFill>
                <a:latin typeface="Franklin Gothic Book" panose="020B0503020102020204" pitchFamily="34" charset="0"/>
                <a:sym typeface="Wingdings" panose="05000000000000000000" pitchFamily="2" charset="2"/>
              </a:rPr>
              <a:t></a:t>
            </a:r>
            <a:r>
              <a:rPr lang="zh-TW" altLang="en-US" dirty="0">
                <a:solidFill>
                  <a:srgbClr val="000000"/>
                </a:solidFill>
                <a:latin typeface="Franklin Gothic Book" panose="020B0503020102020204" pitchFamily="34" charset="0"/>
              </a:rPr>
              <a:t>產出學生校外實習心得報告檔案</a:t>
            </a:r>
            <a:r>
              <a:rPr lang="en-US" altLang="zh-TW" dirty="0">
                <a:solidFill>
                  <a:srgbClr val="000000"/>
                </a:solidFill>
                <a:latin typeface="Franklin Gothic Book" panose="020B0503020102020204" pitchFamily="34" charset="0"/>
                <a:sym typeface="Wingdings" panose="05000000000000000000" pitchFamily="2" charset="2"/>
              </a:rPr>
              <a:t></a:t>
            </a:r>
            <a:r>
              <a:rPr lang="zh-TW" altLang="en-US" dirty="0">
                <a:solidFill>
                  <a:srgbClr val="000000"/>
                </a:solidFill>
                <a:latin typeface="Franklin Gothic Book" panose="020B0503020102020204" pitchFamily="34" charset="0"/>
              </a:rPr>
              <a:t>完成</a:t>
            </a:r>
            <a:r>
              <a:rPr lang="zh-TW" altLang="en-US" b="1" dirty="0">
                <a:solidFill>
                  <a:srgbClr val="FF0000"/>
                </a:solidFill>
                <a:latin typeface="Franklin Gothic Book" panose="020B0503020102020204" pitchFamily="34" charset="0"/>
              </a:rPr>
              <a:t>（上傳</a:t>
            </a:r>
            <a:r>
              <a:rPr lang="en-US" altLang="zh-TW" b="1" dirty="0">
                <a:solidFill>
                  <a:srgbClr val="FF0000"/>
                </a:solidFill>
                <a:latin typeface="Franklin Gothic Book" panose="020B0503020102020204" pitchFamily="34" charset="0"/>
              </a:rPr>
              <a:t>2</a:t>
            </a:r>
            <a:r>
              <a:rPr lang="zh-TW" altLang="en-US" b="1" dirty="0">
                <a:solidFill>
                  <a:srgbClr val="FF0000"/>
                </a:solidFill>
                <a:latin typeface="Franklin Gothic Book" panose="020B0503020102020204" pitchFamily="34" charset="0"/>
              </a:rPr>
              <a:t>張照片）</a:t>
            </a:r>
            <a:endParaRPr lang="zh-TW" altLang="en-US" b="1" dirty="0">
              <a:solidFill>
                <a:srgbClr val="FF0000"/>
              </a:solidFill>
            </a:endParaRPr>
          </a:p>
        </p:txBody>
      </p:sp>
      <p:pic>
        <p:nvPicPr>
          <p:cNvPr id="2" name="圖片 1">
            <a:extLst>
              <a:ext uri="{FF2B5EF4-FFF2-40B4-BE49-F238E27FC236}">
                <a16:creationId xmlns:a16="http://schemas.microsoft.com/office/drawing/2014/main" id="{848E61B5-AF40-4CEA-A2CB-B5FF65AAB262}"/>
              </a:ext>
            </a:extLst>
          </p:cNvPr>
          <p:cNvPicPr>
            <a:picLocks noChangeAspect="1"/>
          </p:cNvPicPr>
          <p:nvPr/>
        </p:nvPicPr>
        <p:blipFill rotWithShape="1">
          <a:blip r:embed="rId3"/>
          <a:srcRect l="11154" t="30400" r="59672" b="19200"/>
          <a:stretch/>
        </p:blipFill>
        <p:spPr>
          <a:xfrm>
            <a:off x="251520" y="2161695"/>
            <a:ext cx="8712967" cy="4585946"/>
          </a:xfrm>
          <a:prstGeom prst="rect">
            <a:avLst/>
          </a:prstGeom>
        </p:spPr>
      </p:pic>
    </p:spTree>
    <p:extLst>
      <p:ext uri="{BB962C8B-B14F-4D97-AF65-F5344CB8AC3E}">
        <p14:creationId xmlns:p14="http://schemas.microsoft.com/office/powerpoint/2010/main" val="1143947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a:extLst>
              <a:ext uri="{FF2B5EF4-FFF2-40B4-BE49-F238E27FC236}">
                <a16:creationId xmlns:a16="http://schemas.microsoft.com/office/drawing/2014/main" id="{2F7F44EC-6AC6-4513-A262-536F70794898}"/>
              </a:ext>
            </a:extLst>
          </p:cNvPr>
          <p:cNvSpPr>
            <a:spLocks noGrp="1"/>
          </p:cNvSpPr>
          <p:nvPr>
            <p:ph type="title"/>
          </p:nvPr>
        </p:nvSpPr>
        <p:spPr>
          <a:xfrm>
            <a:off x="1835696" y="548680"/>
            <a:ext cx="5400600" cy="692150"/>
          </a:xfrm>
          <a:noFill/>
          <a:ln>
            <a:noFill/>
          </a:ln>
        </p:spPr>
        <p:txBody>
          <a:bodyPr>
            <a:normAutofit fontScale="90000"/>
          </a:bodyPr>
          <a:lstStyle/>
          <a:p>
            <a:pPr algn="ctr" eaLnBrk="1" hangingPunct="1">
              <a:defRPr/>
            </a:pPr>
            <a:r>
              <a:rPr lang="zh-TW" altLang="en-US" sz="3800" b="1" dirty="0">
                <a:solidFill>
                  <a:schemeClr val="tx1"/>
                </a:solidFill>
                <a:latin typeface="微軟正黑體" panose="020B0604030504040204" pitchFamily="34" charset="-120"/>
                <a:ea typeface="微軟正黑體" panose="020B0604030504040204" pitchFamily="34" charset="-120"/>
              </a:rPr>
              <a:t>期末實習成果發表競賽辦法</a:t>
            </a:r>
          </a:p>
        </p:txBody>
      </p:sp>
      <p:sp>
        <p:nvSpPr>
          <p:cNvPr id="27651" name="投影片編號版面配置區 3">
            <a:extLst>
              <a:ext uri="{FF2B5EF4-FFF2-40B4-BE49-F238E27FC236}">
                <a16:creationId xmlns:a16="http://schemas.microsoft.com/office/drawing/2014/main" id="{1D9885FB-E24A-4E6C-841F-778A870DB53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fld id="{957F1FFE-51A8-445E-91E9-CA3161D1ADC6}" type="slidenum">
              <a:rPr lang="en-US" altLang="zh-TW" sz="1200" smtClean="0">
                <a:solidFill>
                  <a:srgbClr val="B5A788"/>
                </a:solidFill>
                <a:latin typeface="Times New Roman" panose="02020603050405020304" pitchFamily="18" charset="0"/>
              </a:rPr>
              <a:pPr>
                <a:spcBef>
                  <a:spcPct val="0"/>
                </a:spcBef>
                <a:buClrTx/>
                <a:buSzTx/>
                <a:buFontTx/>
                <a:buNone/>
              </a:pPr>
              <a:t>16</a:t>
            </a:fld>
            <a:endParaRPr lang="en-US" altLang="zh-TW" sz="1200">
              <a:solidFill>
                <a:srgbClr val="B5A788"/>
              </a:solidFill>
              <a:latin typeface="Times New Roman" panose="02020603050405020304" pitchFamily="18" charset="0"/>
            </a:endParaRPr>
          </a:p>
        </p:txBody>
      </p:sp>
      <p:sp>
        <p:nvSpPr>
          <p:cNvPr id="3" name="內容版面配置區 2"/>
          <p:cNvSpPr>
            <a:spLocks noGrp="1"/>
          </p:cNvSpPr>
          <p:nvPr>
            <p:ph idx="1"/>
          </p:nvPr>
        </p:nvSpPr>
        <p:spPr>
          <a:xfrm>
            <a:off x="611560" y="2060848"/>
            <a:ext cx="7992888" cy="3806552"/>
          </a:xfrm>
        </p:spPr>
        <p:txBody>
          <a:bodyPr>
            <a:normAutofit/>
          </a:bodyPr>
          <a:lstStyle/>
          <a:p>
            <a:r>
              <a:rPr lang="zh-TW" altLang="en-US" sz="2800" b="1" dirty="0">
                <a:latin typeface="+mn-ea"/>
              </a:rPr>
              <a:t>時間：</a:t>
            </a:r>
            <a:r>
              <a:rPr lang="en-US" altLang="zh-TW" sz="2800" b="1" dirty="0">
                <a:latin typeface="+mn-ea"/>
              </a:rPr>
              <a:t>116.5.20(</a:t>
            </a:r>
            <a:r>
              <a:rPr lang="zh-TW" altLang="en-US" sz="2800" b="1" dirty="0">
                <a:latin typeface="+mn-ea"/>
              </a:rPr>
              <a:t>四</a:t>
            </a:r>
            <a:r>
              <a:rPr lang="en-US" altLang="zh-TW" sz="2800" b="1" dirty="0">
                <a:latin typeface="+mn-ea"/>
              </a:rPr>
              <a:t>)</a:t>
            </a:r>
            <a:r>
              <a:rPr lang="zh-TW" altLang="en-US" sz="2800" b="1" dirty="0">
                <a:latin typeface="+mn-ea"/>
              </a:rPr>
              <a:t>或</a:t>
            </a:r>
            <a:r>
              <a:rPr lang="en-US" altLang="zh-TW" sz="2800" b="1" dirty="0">
                <a:latin typeface="+mn-ea"/>
              </a:rPr>
              <a:t>116.5.27</a:t>
            </a:r>
          </a:p>
          <a:p>
            <a:pPr marL="0" indent="0">
              <a:buNone/>
            </a:pPr>
            <a:r>
              <a:rPr lang="zh-TW" altLang="en-US" sz="2800" b="1" dirty="0">
                <a:latin typeface="+mn-ea"/>
              </a:rPr>
              <a:t>                </a:t>
            </a:r>
            <a:r>
              <a:rPr lang="en-US" altLang="zh-TW" sz="2800" b="1" dirty="0">
                <a:latin typeface="+mn-ea"/>
              </a:rPr>
              <a:t>(</a:t>
            </a:r>
            <a:r>
              <a:rPr lang="zh-TW" altLang="en-US" sz="2800" b="1" dirty="0">
                <a:latin typeface="+mn-ea"/>
              </a:rPr>
              <a:t>視場地借得到的情況而定</a:t>
            </a:r>
            <a:r>
              <a:rPr lang="en-US" altLang="zh-TW" sz="2800" b="1" dirty="0">
                <a:latin typeface="+mn-ea"/>
              </a:rPr>
              <a:t>)</a:t>
            </a:r>
          </a:p>
          <a:p>
            <a:r>
              <a:rPr lang="zh-TW" altLang="en-US" sz="2800" b="1" dirty="0">
                <a:latin typeface="+mn-ea"/>
              </a:rPr>
              <a:t>地點：綜合大樓五樓國際會議廳</a:t>
            </a:r>
            <a:endParaRPr lang="en-US" altLang="zh-TW" sz="2800" b="1" dirty="0">
              <a:latin typeface="+mn-ea"/>
            </a:endParaRPr>
          </a:p>
          <a:p>
            <a:endParaRPr lang="zh-TW" altLang="en-US" sz="2800" b="1" dirty="0">
              <a:latin typeface="+mn-ea"/>
            </a:endParaRPr>
          </a:p>
          <a:p>
            <a:endParaRPr lang="zh-TW" altLang="en-US" sz="2800" b="1" dirty="0">
              <a:latin typeface="+mn-ea"/>
            </a:endParaRPr>
          </a:p>
        </p:txBody>
      </p:sp>
      <p:sp>
        <p:nvSpPr>
          <p:cNvPr id="6" name="文字方塊 5"/>
          <p:cNvSpPr txBox="1"/>
          <p:nvPr/>
        </p:nvSpPr>
        <p:spPr>
          <a:xfrm>
            <a:off x="467544" y="4070697"/>
            <a:ext cx="7920880" cy="954107"/>
          </a:xfrm>
          <a:prstGeom prst="rect">
            <a:avLst/>
          </a:prstGeom>
          <a:solidFill>
            <a:srgbClr val="0070C0"/>
          </a:solidFill>
          <a:ln>
            <a:solidFill>
              <a:schemeClr val="accent6">
                <a:lumMod val="75000"/>
              </a:schemeClr>
            </a:solidFill>
          </a:ln>
        </p:spPr>
        <p:txBody>
          <a:bodyPr wrap="square" rtlCol="0">
            <a:spAutoFit/>
          </a:bodyPr>
          <a:lstStyle/>
          <a:p>
            <a:pPr algn="ctr"/>
            <a:r>
              <a:rPr lang="zh-TW" altLang="en-US" sz="2800" b="1" dirty="0">
                <a:solidFill>
                  <a:schemeClr val="bg1"/>
                </a:solidFill>
                <a:latin typeface="微軟正黑體" panose="020B0604030504040204" pitchFamily="34" charset="-120"/>
              </a:rPr>
              <a:t>詳細學生實習成果發表競賽實施時間、辦法</a:t>
            </a:r>
            <a:endParaRPr lang="en-US" altLang="zh-TW" sz="2800" b="1" dirty="0">
              <a:solidFill>
                <a:schemeClr val="bg1"/>
              </a:solidFill>
              <a:latin typeface="微軟正黑體" panose="020B0604030504040204" pitchFamily="34" charset="-120"/>
            </a:endParaRPr>
          </a:p>
          <a:p>
            <a:pPr algn="ctr"/>
            <a:r>
              <a:rPr lang="zh-TW" altLang="en-US" sz="2800" b="1" dirty="0">
                <a:solidFill>
                  <a:schemeClr val="bg1"/>
                </a:solidFill>
                <a:latin typeface="微軟正黑體" panose="020B0604030504040204" pitchFamily="34" charset="-120"/>
              </a:rPr>
              <a:t>將公告至系網校外實習專區</a:t>
            </a:r>
            <a:r>
              <a:rPr lang="en-US" altLang="zh-TW" sz="2800" b="1" dirty="0">
                <a:solidFill>
                  <a:schemeClr val="bg1"/>
                </a:solidFill>
                <a:latin typeface="微軟正黑體" panose="020B0604030504040204" pitchFamily="34" charset="-120"/>
              </a:rPr>
              <a:t> </a:t>
            </a:r>
            <a:r>
              <a:rPr lang="zh-TW" altLang="en-US" sz="2800" b="1" dirty="0">
                <a:solidFill>
                  <a:schemeClr val="bg1"/>
                </a:solidFill>
                <a:latin typeface="微軟正黑體" panose="020B0604030504040204" pitchFamily="34" charset="-120"/>
              </a:rPr>
              <a:t>並由班導轉發</a:t>
            </a:r>
            <a:endParaRPr lang="zh-TW" altLang="en-US" sz="2800" b="1" dirty="0">
              <a:solidFill>
                <a:schemeClr val="bg1"/>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標題 21"/>
          <p:cNvSpPr>
            <a:spLocks noGrp="1"/>
          </p:cNvSpPr>
          <p:nvPr>
            <p:ph type="title"/>
          </p:nvPr>
        </p:nvSpPr>
        <p:spPr>
          <a:xfrm>
            <a:off x="106402" y="141095"/>
            <a:ext cx="6121782" cy="598984"/>
          </a:xfrm>
        </p:spPr>
        <p:txBody>
          <a:bodyPr>
            <a:noAutofit/>
          </a:bodyPr>
          <a:lstStyle/>
          <a:p>
            <a:r>
              <a:rPr lang="zh-TW" altLang="en-US" b="1" dirty="0">
                <a:solidFill>
                  <a:schemeClr val="tx1"/>
                </a:solidFill>
                <a:latin typeface="微軟正黑體" panose="020B0604030504040204" pitchFamily="34" charset="-120"/>
              </a:rPr>
              <a:t>實習轉職申請</a:t>
            </a:r>
            <a:br>
              <a:rPr lang="zh-TW" altLang="en-US" b="1" u="sng" dirty="0">
                <a:solidFill>
                  <a:srgbClr val="FF0000"/>
                </a:solidFill>
              </a:rPr>
            </a:br>
            <a:endParaRPr lang="zh-TW" altLang="en-US" b="1" u="sng" dirty="0">
              <a:solidFill>
                <a:srgbClr val="FF0000"/>
              </a:solidFill>
            </a:endParaRPr>
          </a:p>
        </p:txBody>
      </p:sp>
      <p:sp>
        <p:nvSpPr>
          <p:cNvPr id="4" name="投影片編號版面配置區 3"/>
          <p:cNvSpPr>
            <a:spLocks noGrp="1"/>
          </p:cNvSpPr>
          <p:nvPr>
            <p:ph type="sldNum" sz="quarter" idx="12"/>
          </p:nvPr>
        </p:nvSpPr>
        <p:spPr>
          <a:xfrm>
            <a:off x="7812360" y="6381328"/>
            <a:ext cx="1197219" cy="404614"/>
          </a:xfrm>
        </p:spPr>
        <p:txBody>
          <a:bodyPr/>
          <a:lstStyle/>
          <a:p>
            <a:pPr>
              <a:defRPr/>
            </a:pPr>
            <a:fld id="{4F28824F-C50D-4B4A-AF59-CB74B1522E37}" type="slidenum">
              <a:rPr lang="en-US" altLang="zh-TW" smtClean="0"/>
              <a:pPr>
                <a:defRPr/>
              </a:pPr>
              <a:t>17</a:t>
            </a:fld>
            <a:endParaRPr lang="en-US" altLang="zh-TW" dirty="0"/>
          </a:p>
        </p:txBody>
      </p:sp>
      <p:grpSp>
        <p:nvGrpSpPr>
          <p:cNvPr id="3" name="群組 2">
            <a:extLst>
              <a:ext uri="{FF2B5EF4-FFF2-40B4-BE49-F238E27FC236}">
                <a16:creationId xmlns:a16="http://schemas.microsoft.com/office/drawing/2014/main" id="{FEB8641D-6184-4715-8EC4-F9161C04A473}"/>
              </a:ext>
            </a:extLst>
          </p:cNvPr>
          <p:cNvGrpSpPr/>
          <p:nvPr/>
        </p:nvGrpSpPr>
        <p:grpSpPr>
          <a:xfrm>
            <a:off x="107504" y="954615"/>
            <a:ext cx="3744416" cy="3930905"/>
            <a:chOff x="467544" y="954615"/>
            <a:chExt cx="3600400" cy="3930905"/>
          </a:xfrm>
        </p:grpSpPr>
        <p:grpSp>
          <p:nvGrpSpPr>
            <p:cNvPr id="13" name="群組 12">
              <a:extLst>
                <a:ext uri="{FF2B5EF4-FFF2-40B4-BE49-F238E27FC236}">
                  <a16:creationId xmlns:a16="http://schemas.microsoft.com/office/drawing/2014/main" id="{89987BFF-8CD0-418E-98CB-56207C4B66D1}"/>
                </a:ext>
              </a:extLst>
            </p:cNvPr>
            <p:cNvGrpSpPr/>
            <p:nvPr/>
          </p:nvGrpSpPr>
          <p:grpSpPr>
            <a:xfrm>
              <a:off x="467544" y="954615"/>
              <a:ext cx="3600400" cy="474520"/>
              <a:chOff x="-113016" y="282592"/>
              <a:chExt cx="2896689" cy="474520"/>
            </a:xfrm>
            <a:scene3d>
              <a:camera prst="orthographicFront"/>
              <a:lightRig rig="flat" dir="t"/>
            </a:scene3d>
          </p:grpSpPr>
          <p:sp>
            <p:nvSpPr>
              <p:cNvPr id="26" name="矩形 25">
                <a:extLst>
                  <a:ext uri="{FF2B5EF4-FFF2-40B4-BE49-F238E27FC236}">
                    <a16:creationId xmlns:a16="http://schemas.microsoft.com/office/drawing/2014/main" id="{092FB2E7-4E37-49F9-8DC9-6EEE4F63398E}"/>
                  </a:ext>
                </a:extLst>
              </p:cNvPr>
              <p:cNvSpPr/>
              <p:nvPr/>
            </p:nvSpPr>
            <p:spPr>
              <a:xfrm>
                <a:off x="2852" y="282592"/>
                <a:ext cx="2780821" cy="474520"/>
              </a:xfrm>
              <a:prstGeom prst="rect">
                <a:avLst/>
              </a:prstGeom>
              <a:sp3d prstMaterial="plastic">
                <a:bevelT w="120900" h="88900"/>
                <a:bevelB w="88900" h="31750" prst="angle"/>
              </a:sp3d>
            </p:spPr>
            <p:style>
              <a:lnRef idx="1">
                <a:schemeClr val="accent2">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27" name="文字方塊 26">
                <a:extLst>
                  <a:ext uri="{FF2B5EF4-FFF2-40B4-BE49-F238E27FC236}">
                    <a16:creationId xmlns:a16="http://schemas.microsoft.com/office/drawing/2014/main" id="{31D6B991-2EB1-41AD-B10B-7D2C0676A362}"/>
                  </a:ext>
                </a:extLst>
              </p:cNvPr>
              <p:cNvSpPr txBox="1"/>
              <p:nvPr/>
            </p:nvSpPr>
            <p:spPr>
              <a:xfrm>
                <a:off x="-113016" y="282592"/>
                <a:ext cx="2780821" cy="4745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zh-TW" altLang="en-US" sz="2200" b="1" kern="1200" dirty="0">
                    <a:solidFill>
                      <a:schemeClr val="tx1"/>
                    </a:solidFill>
                    <a:latin typeface="+mj-lt"/>
                    <a:ea typeface="微軟正黑體" panose="020B0604030504040204" pitchFamily="34" charset="-120"/>
                  </a:rPr>
                  <a:t>轉職條件</a:t>
                </a:r>
              </a:p>
            </p:txBody>
          </p:sp>
        </p:grpSp>
        <p:grpSp>
          <p:nvGrpSpPr>
            <p:cNvPr id="15" name="群組 14">
              <a:extLst>
                <a:ext uri="{FF2B5EF4-FFF2-40B4-BE49-F238E27FC236}">
                  <a16:creationId xmlns:a16="http://schemas.microsoft.com/office/drawing/2014/main" id="{FCC056A6-D393-461B-B311-7192EF311677}"/>
                </a:ext>
              </a:extLst>
            </p:cNvPr>
            <p:cNvGrpSpPr/>
            <p:nvPr/>
          </p:nvGrpSpPr>
          <p:grpSpPr>
            <a:xfrm>
              <a:off x="611561" y="1429136"/>
              <a:ext cx="3456383" cy="3456384"/>
              <a:chOff x="2852" y="757113"/>
              <a:chExt cx="2780821" cy="4458480"/>
            </a:xfrm>
            <a:scene3d>
              <a:camera prst="orthographicFront"/>
              <a:lightRig rig="flat" dir="t"/>
            </a:scene3d>
          </p:grpSpPr>
          <p:sp>
            <p:nvSpPr>
              <p:cNvPr id="18" name="矩形 17">
                <a:extLst>
                  <a:ext uri="{FF2B5EF4-FFF2-40B4-BE49-F238E27FC236}">
                    <a16:creationId xmlns:a16="http://schemas.microsoft.com/office/drawing/2014/main" id="{03B1DEE1-8795-466D-9760-4FC7FBFE91B2}"/>
                  </a:ext>
                </a:extLst>
              </p:cNvPr>
              <p:cNvSpPr/>
              <p:nvPr/>
            </p:nvSpPr>
            <p:spPr>
              <a:xfrm>
                <a:off x="2852" y="757113"/>
                <a:ext cx="2780821" cy="4458480"/>
              </a:xfrm>
              <a:prstGeom prst="rect">
                <a:avLst/>
              </a:prstGeom>
              <a:sp3d extrusionH="12700" prstMaterial="plastic">
                <a:bevelT w="50800" h="50800"/>
              </a:sp3d>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2">
                <a:schemeClr val="accent2">
                  <a:tint val="40000"/>
                  <a:alpha val="90000"/>
                  <a:hueOff val="0"/>
                  <a:satOff val="0"/>
                  <a:lumOff val="0"/>
                  <a:alphaOff val="0"/>
                </a:schemeClr>
              </a:effectRef>
              <a:fontRef idx="minor">
                <a:schemeClr val="dk1">
                  <a:hueOff val="0"/>
                  <a:satOff val="0"/>
                  <a:lumOff val="0"/>
                  <a:alphaOff val="0"/>
                </a:schemeClr>
              </a:fontRef>
            </p:style>
          </p:sp>
          <p:sp>
            <p:nvSpPr>
              <p:cNvPr id="24" name="文字方塊 23">
                <a:extLst>
                  <a:ext uri="{FF2B5EF4-FFF2-40B4-BE49-F238E27FC236}">
                    <a16:creationId xmlns:a16="http://schemas.microsoft.com/office/drawing/2014/main" id="{C421BEF2-924E-4F8B-9EA3-EE66058CE74E}"/>
                  </a:ext>
                </a:extLst>
              </p:cNvPr>
              <p:cNvSpPr txBox="1"/>
              <p:nvPr/>
            </p:nvSpPr>
            <p:spPr>
              <a:xfrm>
                <a:off x="2852" y="757113"/>
                <a:ext cx="2664952" cy="3880067"/>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80010" rIns="106680" bIns="120015" numCol="1" spcCol="1270" anchor="t" anchorCtr="0">
                <a:noAutofit/>
              </a:bodyPr>
              <a:lstStyle/>
              <a:p>
                <a:pPr marL="269875" lvl="1" indent="-269875" algn="just" defTabSz="666750">
                  <a:spcBef>
                    <a:spcPts val="1200"/>
                  </a:spcBef>
                  <a:spcAft>
                    <a:spcPct val="15000"/>
                  </a:spcAft>
                  <a:buFont typeface="Wingdings" panose="05000000000000000000" pitchFamily="2" charset="2"/>
                  <a:buChar char="ü"/>
                </a:pPr>
                <a:r>
                  <a:rPr lang="zh-TW" sz="2000" kern="1200" dirty="0">
                    <a:latin typeface="+mj-lt"/>
                    <a:ea typeface="微軟正黑體" panose="020B0604030504040204" pitchFamily="34" charset="-120"/>
                  </a:rPr>
                  <a:t>學生實習應遵守實習單位之規定，若發現</a:t>
                </a:r>
                <a:r>
                  <a:rPr lang="zh-TW" altLang="en-US" sz="2000" kern="1200" dirty="0">
                    <a:latin typeface="+mj-lt"/>
                    <a:ea typeface="微軟正黑體" panose="020B0604030504040204" pitchFamily="34" charset="-120"/>
                  </a:rPr>
                  <a:t>違反實習機構規定、</a:t>
                </a:r>
                <a:r>
                  <a:rPr lang="zh-TW" sz="2000" kern="1200" dirty="0">
                    <a:latin typeface="+mj-lt"/>
                    <a:ea typeface="微軟正黑體" panose="020B0604030504040204" pitchFamily="34" charset="-120"/>
                  </a:rPr>
                  <a:t>工作環境不良</a:t>
                </a:r>
                <a:br>
                  <a:rPr lang="en-US" altLang="zh-TW" sz="2000" kern="1200" dirty="0">
                    <a:latin typeface="+mj-lt"/>
                    <a:ea typeface="微軟正黑體" panose="020B0604030504040204" pitchFamily="34" charset="-120"/>
                  </a:rPr>
                </a:br>
                <a:r>
                  <a:rPr lang="zh-TW" altLang="en-US" sz="2000" kern="1200" dirty="0">
                    <a:latin typeface="+mj-lt"/>
                    <a:ea typeface="微軟正黑體" panose="020B0604030504040204" pitchFamily="34" charset="-120"/>
                  </a:rPr>
                  <a:t>、違反勞基法、遭遇職場霸凌</a:t>
                </a:r>
                <a:r>
                  <a:rPr lang="en-US" altLang="zh-TW" sz="2000" kern="1200" dirty="0">
                    <a:latin typeface="+mj-lt"/>
                    <a:ea typeface="微軟正黑體" panose="020B0604030504040204" pitchFamily="34" charset="-120"/>
                  </a:rPr>
                  <a:t>…</a:t>
                </a:r>
                <a:r>
                  <a:rPr lang="zh-TW" sz="2000" kern="1200" dirty="0">
                    <a:latin typeface="+mj-lt"/>
                    <a:ea typeface="微軟正黑體" panose="020B0604030504040204" pitchFamily="34" charset="-120"/>
                  </a:rPr>
                  <a:t>等情況，應立即與</a:t>
                </a:r>
                <a:r>
                  <a:rPr lang="zh-TW" sz="2000" b="1" kern="1200" dirty="0">
                    <a:latin typeface="+mj-lt"/>
                    <a:ea typeface="微軟正黑體" panose="020B0604030504040204" pitchFamily="34" charset="-120"/>
                  </a:rPr>
                  <a:t>輔導老師</a:t>
                </a:r>
                <a:r>
                  <a:rPr lang="zh-TW" sz="2000" kern="1200" dirty="0">
                    <a:latin typeface="+mj-lt"/>
                    <a:ea typeface="微軟正黑體" panose="020B0604030504040204" pitchFamily="34" charset="-120"/>
                  </a:rPr>
                  <a:t>聯繫協調。</a:t>
                </a:r>
                <a:endParaRPr lang="en-US" altLang="zh-TW" sz="2000" kern="1200" dirty="0">
                  <a:latin typeface="+mj-lt"/>
                  <a:ea typeface="微軟正黑體" panose="020B0604030504040204" pitchFamily="34" charset="-120"/>
                </a:endParaRPr>
              </a:p>
              <a:p>
                <a:pPr marL="269875" lvl="1" indent="-269875" algn="just" defTabSz="666750">
                  <a:spcBef>
                    <a:spcPts val="1200"/>
                  </a:spcBef>
                  <a:spcAft>
                    <a:spcPct val="15000"/>
                  </a:spcAft>
                  <a:buFont typeface="Wingdings" panose="05000000000000000000" pitchFamily="2" charset="2"/>
                  <a:buChar char="ü"/>
                </a:pPr>
                <a:r>
                  <a:rPr lang="zh-TW" altLang="zh-TW" sz="2000" b="1" dirty="0">
                    <a:solidFill>
                      <a:srgbClr val="FF0000"/>
                    </a:solidFill>
                  </a:rPr>
                  <a:t>若仍未能改善，由輔導老師協助轉職申請</a:t>
                </a:r>
                <a:r>
                  <a:rPr lang="zh-TW" altLang="en-US" sz="2000" dirty="0"/>
                  <a:t>。</a:t>
                </a:r>
              </a:p>
              <a:p>
                <a:pPr marL="269875" lvl="1" indent="-269875" algn="just" defTabSz="666750">
                  <a:spcBef>
                    <a:spcPts val="1200"/>
                  </a:spcBef>
                  <a:spcAft>
                    <a:spcPct val="15000"/>
                  </a:spcAft>
                  <a:buFont typeface="Wingdings" panose="05000000000000000000" pitchFamily="2" charset="2"/>
                  <a:buChar char="ü"/>
                </a:pPr>
                <a:endParaRPr lang="zh-TW" sz="2000" kern="1200" dirty="0">
                  <a:latin typeface="+mj-lt"/>
                  <a:ea typeface="微軟正黑體" panose="020B0604030504040204" pitchFamily="34" charset="-120"/>
                </a:endParaRPr>
              </a:p>
            </p:txBody>
          </p:sp>
        </p:grpSp>
      </p:grpSp>
      <p:grpSp>
        <p:nvGrpSpPr>
          <p:cNvPr id="2" name="群組 1">
            <a:extLst>
              <a:ext uri="{FF2B5EF4-FFF2-40B4-BE49-F238E27FC236}">
                <a16:creationId xmlns:a16="http://schemas.microsoft.com/office/drawing/2014/main" id="{A06388CA-F252-44F0-A795-1BC75C969925}"/>
              </a:ext>
            </a:extLst>
          </p:cNvPr>
          <p:cNvGrpSpPr/>
          <p:nvPr/>
        </p:nvGrpSpPr>
        <p:grpSpPr>
          <a:xfrm>
            <a:off x="4104456" y="954615"/>
            <a:ext cx="4788024" cy="5498721"/>
            <a:chOff x="4644008" y="950387"/>
            <a:chExt cx="4176464" cy="5498721"/>
          </a:xfrm>
        </p:grpSpPr>
        <p:grpSp>
          <p:nvGrpSpPr>
            <p:cNvPr id="28" name="群組 27">
              <a:extLst>
                <a:ext uri="{FF2B5EF4-FFF2-40B4-BE49-F238E27FC236}">
                  <a16:creationId xmlns:a16="http://schemas.microsoft.com/office/drawing/2014/main" id="{C8E18C57-B8BE-4241-B7AB-286162B0FA40}"/>
                </a:ext>
              </a:extLst>
            </p:cNvPr>
            <p:cNvGrpSpPr/>
            <p:nvPr/>
          </p:nvGrpSpPr>
          <p:grpSpPr>
            <a:xfrm>
              <a:off x="4644008" y="950387"/>
              <a:ext cx="4176464" cy="474520"/>
              <a:chOff x="6343124" y="282592"/>
              <a:chExt cx="2780821" cy="474520"/>
            </a:xfrm>
            <a:scene3d>
              <a:camera prst="orthographicFront"/>
              <a:lightRig rig="flat" dir="t"/>
            </a:scene3d>
          </p:grpSpPr>
          <p:sp>
            <p:nvSpPr>
              <p:cNvPr id="32" name="矩形 31">
                <a:extLst>
                  <a:ext uri="{FF2B5EF4-FFF2-40B4-BE49-F238E27FC236}">
                    <a16:creationId xmlns:a16="http://schemas.microsoft.com/office/drawing/2014/main" id="{69233C59-5BD0-4E4E-922C-DDA46A67A7ED}"/>
                  </a:ext>
                </a:extLst>
              </p:cNvPr>
              <p:cNvSpPr/>
              <p:nvPr/>
            </p:nvSpPr>
            <p:spPr>
              <a:xfrm>
                <a:off x="6343124" y="282592"/>
                <a:ext cx="2780821" cy="474520"/>
              </a:xfrm>
              <a:prstGeom prst="rect">
                <a:avLst/>
              </a:prstGeom>
              <a:sp3d prstMaterial="plastic">
                <a:bevelT w="120900" h="88900"/>
                <a:bevelB w="88900" h="31750" prst="angle"/>
              </a:sp3d>
            </p:spPr>
            <p:style>
              <a:lnRef idx="1">
                <a:schemeClr val="accent4">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3" name="文字方塊 32">
                <a:extLst>
                  <a:ext uri="{FF2B5EF4-FFF2-40B4-BE49-F238E27FC236}">
                    <a16:creationId xmlns:a16="http://schemas.microsoft.com/office/drawing/2014/main" id="{3F061B1B-C733-4636-9D3E-F0497B858C85}"/>
                  </a:ext>
                </a:extLst>
              </p:cNvPr>
              <p:cNvSpPr txBox="1"/>
              <p:nvPr/>
            </p:nvSpPr>
            <p:spPr>
              <a:xfrm>
                <a:off x="6343124" y="282592"/>
                <a:ext cx="2780821" cy="4745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zh-TW" altLang="en-US" sz="2200" b="1" dirty="0">
                    <a:solidFill>
                      <a:schemeClr val="tx1"/>
                    </a:solidFill>
                    <a:latin typeface="+mj-lt"/>
                    <a:ea typeface="微軟正黑體" panose="020B0604030504040204" pitchFamily="34" charset="-120"/>
                  </a:rPr>
                  <a:t>轉職注意事項</a:t>
                </a:r>
              </a:p>
            </p:txBody>
          </p:sp>
        </p:grpSp>
        <p:grpSp>
          <p:nvGrpSpPr>
            <p:cNvPr id="29" name="群組 28">
              <a:extLst>
                <a:ext uri="{FF2B5EF4-FFF2-40B4-BE49-F238E27FC236}">
                  <a16:creationId xmlns:a16="http://schemas.microsoft.com/office/drawing/2014/main" id="{5DB3CF61-12C3-4789-AF83-5949B3A5EFE5}"/>
                </a:ext>
              </a:extLst>
            </p:cNvPr>
            <p:cNvGrpSpPr/>
            <p:nvPr/>
          </p:nvGrpSpPr>
          <p:grpSpPr>
            <a:xfrm>
              <a:off x="4644008" y="1424908"/>
              <a:ext cx="4176464" cy="5024200"/>
              <a:chOff x="6343124" y="757113"/>
              <a:chExt cx="2780821" cy="4654700"/>
            </a:xfrm>
            <a:scene3d>
              <a:camera prst="orthographicFront"/>
              <a:lightRig rig="flat" dir="t"/>
            </a:scene3d>
          </p:grpSpPr>
          <p:sp>
            <p:nvSpPr>
              <p:cNvPr id="30" name="矩形 29">
                <a:extLst>
                  <a:ext uri="{FF2B5EF4-FFF2-40B4-BE49-F238E27FC236}">
                    <a16:creationId xmlns:a16="http://schemas.microsoft.com/office/drawing/2014/main" id="{09981D87-4862-4A44-B5F8-B52E28AC1FC9}"/>
                  </a:ext>
                </a:extLst>
              </p:cNvPr>
              <p:cNvSpPr/>
              <p:nvPr/>
            </p:nvSpPr>
            <p:spPr>
              <a:xfrm>
                <a:off x="6343124" y="757113"/>
                <a:ext cx="2780821" cy="4458480"/>
              </a:xfrm>
              <a:prstGeom prst="rect">
                <a:avLst/>
              </a:prstGeom>
              <a:sp3d extrusionH="12700" prstMaterial="plastic">
                <a:bevelT w="50800" h="50800"/>
              </a:sp3d>
            </p:spPr>
            <p:style>
              <a:lnRef idx="1">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2">
                <a:schemeClr val="accent4">
                  <a:tint val="40000"/>
                  <a:alpha val="90000"/>
                  <a:hueOff val="0"/>
                  <a:satOff val="0"/>
                  <a:lumOff val="0"/>
                  <a:alphaOff val="0"/>
                </a:schemeClr>
              </a:effectRef>
              <a:fontRef idx="minor">
                <a:schemeClr val="dk1">
                  <a:hueOff val="0"/>
                  <a:satOff val="0"/>
                  <a:lumOff val="0"/>
                  <a:alphaOff val="0"/>
                </a:schemeClr>
              </a:fontRef>
            </p:style>
          </p:sp>
          <p:sp>
            <p:nvSpPr>
              <p:cNvPr id="31" name="文字方塊 30">
                <a:extLst>
                  <a:ext uri="{FF2B5EF4-FFF2-40B4-BE49-F238E27FC236}">
                    <a16:creationId xmlns:a16="http://schemas.microsoft.com/office/drawing/2014/main" id="{1C3EC4B5-8D10-40BB-8EF6-736353594D3B}"/>
                  </a:ext>
                </a:extLst>
              </p:cNvPr>
              <p:cNvSpPr txBox="1"/>
              <p:nvPr/>
            </p:nvSpPr>
            <p:spPr>
              <a:xfrm>
                <a:off x="6343124" y="757113"/>
                <a:ext cx="2780821" cy="465470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80010" rIns="106680" bIns="120015" numCol="1" spcCol="1270" anchor="t" anchorCtr="0">
                <a:noAutofit/>
              </a:bodyPr>
              <a:lstStyle/>
              <a:p>
                <a:pPr marL="342900" lvl="1" indent="-342900" algn="l" defTabSz="666750">
                  <a:spcBef>
                    <a:spcPts val="600"/>
                  </a:spcBef>
                  <a:buFont typeface="+mj-lt"/>
                  <a:buAutoNum type="arabicPeriod"/>
                </a:pPr>
                <a:r>
                  <a:rPr lang="zh-TW" sz="2000" b="1" u="sng" kern="1200" dirty="0">
                    <a:solidFill>
                      <a:srgbClr val="FF0000"/>
                    </a:solidFill>
                    <a:latin typeface="+mj-lt"/>
                    <a:ea typeface="微軟正黑體" panose="020B0604030504040204" pitchFamily="34" charset="-120"/>
                  </a:rPr>
                  <a:t>未獲轉職核可者，不可中途離職</a:t>
                </a:r>
                <a:r>
                  <a:rPr lang="zh-TW" sz="2000" kern="1200" dirty="0">
                    <a:latin typeface="+mj-lt"/>
                    <a:ea typeface="微軟正黑體" panose="020B0604030504040204" pitchFamily="34" charset="-120"/>
                  </a:rPr>
                  <a:t>，違反規定者，除實習時數不予計算外，並以校規懲處。</a:t>
                </a:r>
                <a:endParaRPr lang="en-US" altLang="zh-TW" sz="2000" kern="1200" dirty="0">
                  <a:latin typeface="+mj-lt"/>
                  <a:ea typeface="微軟正黑體" panose="020B0604030504040204" pitchFamily="34" charset="-120"/>
                </a:endParaRPr>
              </a:p>
              <a:p>
                <a:pPr marL="342900" lvl="1" indent="-342900" defTabSz="666750">
                  <a:spcBef>
                    <a:spcPts val="1200"/>
                  </a:spcBef>
                  <a:buFont typeface="+mj-lt"/>
                  <a:buAutoNum type="arabicPeriod"/>
                </a:pPr>
                <a:r>
                  <a:rPr lang="zh-TW" sz="2000" kern="1200" dirty="0">
                    <a:latin typeface="+mj-lt"/>
                    <a:ea typeface="微軟正黑體" panose="020B0604030504040204" pitchFamily="34" charset="-120"/>
                  </a:rPr>
                  <a:t>轉職以</a:t>
                </a:r>
                <a:r>
                  <a:rPr lang="zh-TW" sz="2000" b="1" u="sng" kern="1200" dirty="0">
                    <a:solidFill>
                      <a:srgbClr val="FF0000"/>
                    </a:solidFill>
                    <a:latin typeface="+mj-lt"/>
                    <a:ea typeface="微軟正黑體" panose="020B0604030504040204" pitchFamily="34" charset="-120"/>
                  </a:rPr>
                  <a:t>一次</a:t>
                </a:r>
                <a:r>
                  <a:rPr lang="zh-TW" sz="2000" kern="1200" dirty="0">
                    <a:latin typeface="+mj-lt"/>
                    <a:ea typeface="微軟正黑體" panose="020B0604030504040204" pitchFamily="34" charset="-120"/>
                  </a:rPr>
                  <a:t>為原則</a:t>
                </a:r>
                <a:r>
                  <a:rPr lang="zh-TW" altLang="zh-TW" sz="2000" dirty="0"/>
                  <a:t>。</a:t>
                </a:r>
                <a:endParaRPr lang="en-US" altLang="zh-TW" sz="2000" kern="1200" dirty="0">
                  <a:latin typeface="+mj-lt"/>
                  <a:ea typeface="微軟正黑體" panose="020B0604030504040204" pitchFamily="34" charset="-120"/>
                </a:endParaRPr>
              </a:p>
              <a:p>
                <a:pPr marL="342900" lvl="1" indent="-342900" defTabSz="666750">
                  <a:spcBef>
                    <a:spcPts val="1200"/>
                  </a:spcBef>
                  <a:buFont typeface="+mj-lt"/>
                  <a:buAutoNum type="arabicPeriod"/>
                </a:pPr>
                <a:r>
                  <a:rPr lang="zh-TW" sz="2000" kern="1200" dirty="0">
                    <a:latin typeface="+mj-lt"/>
                    <a:ea typeface="微軟正黑體" panose="020B0604030504040204" pitchFamily="34" charset="-120"/>
                  </a:rPr>
                  <a:t>需填寫</a:t>
                </a:r>
                <a:r>
                  <a:rPr lang="zh-TW" sz="2000" b="1" kern="1200" dirty="0">
                    <a:solidFill>
                      <a:srgbClr val="FF0000"/>
                    </a:solidFill>
                    <a:latin typeface="+mj-lt"/>
                    <a:ea typeface="微軟正黑體" panose="020B0604030504040204" pitchFamily="34" charset="-120"/>
                  </a:rPr>
                  <a:t>「轉職申請表」</a:t>
                </a:r>
                <a:r>
                  <a:rPr lang="en-US" altLang="zh-TW" sz="2000" kern="1200" dirty="0">
                    <a:latin typeface="+mj-lt"/>
                    <a:ea typeface="微軟正黑體" panose="020B0604030504040204" pitchFamily="34" charset="-120"/>
                  </a:rPr>
                  <a:t> (</a:t>
                </a:r>
                <a:r>
                  <a:rPr lang="zh-TW" altLang="zh-TW" sz="2000" kern="1200" dirty="0">
                    <a:latin typeface="+mj-lt"/>
                    <a:ea typeface="微軟正黑體" panose="020B0604030504040204" pitchFamily="34" charset="-120"/>
                  </a:rPr>
                  <a:t>附表</a:t>
                </a:r>
                <a:r>
                  <a:rPr lang="en-US" altLang="zh-TW" sz="2000" kern="1200" dirty="0">
                    <a:latin typeface="+mj-lt"/>
                    <a:ea typeface="微軟正黑體" panose="020B0604030504040204" pitchFamily="34" charset="-120"/>
                  </a:rPr>
                  <a:t>10)</a:t>
                </a:r>
                <a:r>
                  <a:rPr lang="zh-TW" altLang="en-US" sz="2000" b="1" kern="1200" dirty="0">
                    <a:solidFill>
                      <a:srgbClr val="FF0000"/>
                    </a:solidFill>
                    <a:latin typeface="+mj-lt"/>
                    <a:ea typeface="微軟正黑體" panose="020B0604030504040204" pitchFamily="34" charset="-120"/>
                  </a:rPr>
                  <a:t>自行</a:t>
                </a:r>
                <a:r>
                  <a:rPr lang="zh-TW" altLang="en-US" sz="2000" b="1" dirty="0">
                    <a:solidFill>
                      <a:srgbClr val="FF0000"/>
                    </a:solidFill>
                    <a:latin typeface="+mj-lt"/>
                    <a:ea typeface="微軟正黑體" panose="020B0604030504040204" pitchFamily="34" charset="-120"/>
                  </a:rPr>
                  <a:t>向</a:t>
                </a:r>
                <a:r>
                  <a:rPr lang="zh-TW" altLang="en-US" sz="2000" kern="1200" dirty="0">
                    <a:latin typeface="+mj-lt"/>
                    <a:ea typeface="微軟正黑體" panose="020B0604030504040204" pitchFamily="34" charset="-120"/>
                  </a:rPr>
                  <a:t>原單位主管、</a:t>
                </a:r>
                <a:r>
                  <a:rPr lang="zh-TW" sz="2000" kern="1200" dirty="0">
                    <a:latin typeface="+mj-lt"/>
                    <a:ea typeface="微軟正黑體" panose="020B0604030504040204" pitchFamily="34" charset="-120"/>
                  </a:rPr>
                  <a:t>實習輔導老師和系主任簽章。通過轉職核可者，須取得</a:t>
                </a:r>
                <a:r>
                  <a:rPr lang="zh-TW" sz="2000" b="1" kern="1200" dirty="0">
                    <a:solidFill>
                      <a:srgbClr val="FF0000"/>
                    </a:solidFill>
                    <a:latin typeface="+mj-lt"/>
                    <a:ea typeface="微軟正黑體" panose="020B0604030504040204" pitchFamily="34" charset="-120"/>
                  </a:rPr>
                  <a:t>原實習單位「實習</a:t>
                </a:r>
                <a:r>
                  <a:rPr lang="zh-TW" altLang="en-US" sz="2000" b="1" kern="1200" dirty="0">
                    <a:solidFill>
                      <a:srgbClr val="FF0000"/>
                    </a:solidFill>
                    <a:latin typeface="+mj-lt"/>
                    <a:ea typeface="微軟正黑體" panose="020B0604030504040204" pitchFamily="34" charset="-120"/>
                  </a:rPr>
                  <a:t>時</a:t>
                </a:r>
                <a:r>
                  <a:rPr lang="zh-TW" sz="2000" b="1" kern="1200" dirty="0">
                    <a:solidFill>
                      <a:srgbClr val="FF0000"/>
                    </a:solidFill>
                    <a:latin typeface="+mj-lt"/>
                    <a:ea typeface="微軟正黑體" panose="020B0604030504040204" pitchFamily="34" charset="-120"/>
                  </a:rPr>
                  <a:t>數證明書</a:t>
                </a:r>
                <a:r>
                  <a:rPr lang="zh-TW" altLang="zh-TW" sz="2000" b="1" dirty="0">
                    <a:solidFill>
                      <a:srgbClr val="FF0000"/>
                    </a:solidFill>
                    <a:latin typeface="+mj-lt"/>
                  </a:rPr>
                  <a:t>」</a:t>
                </a:r>
                <a:r>
                  <a:rPr lang="zh-TW" sz="2000" b="1" kern="1200" dirty="0">
                    <a:solidFill>
                      <a:srgbClr val="FF0000"/>
                    </a:solidFill>
                    <a:latin typeface="+mj-lt"/>
                    <a:ea typeface="微軟正黑體" panose="020B0604030504040204" pitchFamily="34" charset="-120"/>
                  </a:rPr>
                  <a:t> </a:t>
                </a:r>
                <a:r>
                  <a:rPr lang="en-US" sz="2000" kern="1200" dirty="0">
                    <a:latin typeface="+mj-lt"/>
                    <a:ea typeface="微軟正黑體" panose="020B0604030504040204" pitchFamily="34" charset="-120"/>
                  </a:rPr>
                  <a:t>(</a:t>
                </a:r>
                <a:r>
                  <a:rPr lang="zh-TW" sz="2000" kern="1200" dirty="0">
                    <a:latin typeface="+mj-lt"/>
                    <a:ea typeface="微軟正黑體" panose="020B0604030504040204" pitchFamily="34" charset="-120"/>
                  </a:rPr>
                  <a:t>附表</a:t>
                </a:r>
                <a:r>
                  <a:rPr lang="en-US" sz="2000" kern="1200" dirty="0">
                    <a:latin typeface="+mj-lt"/>
                    <a:ea typeface="微軟正黑體" panose="020B0604030504040204" pitchFamily="34" charset="-120"/>
                  </a:rPr>
                  <a:t>14)</a:t>
                </a:r>
                <a:r>
                  <a:rPr lang="zh-TW" altLang="en-US" sz="2000" kern="1200" dirty="0">
                    <a:latin typeface="+mj-lt"/>
                    <a:ea typeface="微軟正黑體" panose="020B0604030504040204" pitchFamily="34" charset="-120"/>
                  </a:rPr>
                  <a:t>及</a:t>
                </a:r>
                <a:r>
                  <a:rPr lang="zh-TW" altLang="zh-TW" sz="2000" b="1" dirty="0">
                    <a:solidFill>
                      <a:srgbClr val="FF0000"/>
                    </a:solidFill>
                    <a:latin typeface="+mj-lt"/>
                    <a:ea typeface="微軟正黑體" panose="020B0604030504040204" pitchFamily="34" charset="-120"/>
                  </a:rPr>
                  <a:t>「</a:t>
                </a:r>
                <a:r>
                  <a:rPr lang="zh-TW" altLang="en-US" sz="2000" b="1" dirty="0">
                    <a:solidFill>
                      <a:srgbClr val="FF0000"/>
                    </a:solidFill>
                    <a:latin typeface="+mj-lt"/>
                    <a:ea typeface="微軟正黑體" panose="020B0604030504040204" pitchFamily="34" charset="-120"/>
                  </a:rPr>
                  <a:t>實習機構成績考評表</a:t>
                </a:r>
                <a:r>
                  <a:rPr lang="zh-TW" altLang="zh-TW" sz="2000" b="1" dirty="0">
                    <a:solidFill>
                      <a:srgbClr val="FF0000"/>
                    </a:solidFill>
                    <a:latin typeface="+mj-lt"/>
                    <a:ea typeface="微軟正黑體" panose="020B0604030504040204" pitchFamily="34" charset="-120"/>
                  </a:rPr>
                  <a:t>」 </a:t>
                </a:r>
                <a:r>
                  <a:rPr lang="en-US" altLang="zh-TW" sz="2000" kern="1200" dirty="0">
                    <a:latin typeface="+mj-lt"/>
                    <a:ea typeface="微軟正黑體" panose="020B0604030504040204" pitchFamily="34" charset="-120"/>
                  </a:rPr>
                  <a:t>(</a:t>
                </a:r>
                <a:r>
                  <a:rPr lang="zh-TW" altLang="zh-TW" sz="2000" kern="1200" dirty="0">
                    <a:latin typeface="+mj-lt"/>
                    <a:ea typeface="微軟正黑體" panose="020B0604030504040204" pitchFamily="34" charset="-120"/>
                  </a:rPr>
                  <a:t>附表</a:t>
                </a:r>
                <a:r>
                  <a:rPr lang="en-US" altLang="zh-TW" sz="2000" kern="1200" dirty="0">
                    <a:latin typeface="+mj-lt"/>
                    <a:ea typeface="微軟正黑體" panose="020B0604030504040204" pitchFamily="34" charset="-120"/>
                  </a:rPr>
                  <a:t>12) </a:t>
                </a:r>
                <a:r>
                  <a:rPr lang="zh-TW" sz="2000" kern="1200" dirty="0">
                    <a:latin typeface="+mj-lt"/>
                    <a:ea typeface="微軟正黑體" panose="020B0604030504040204" pitchFamily="34" charset="-120"/>
                  </a:rPr>
                  <a:t>，累計實習時數</a:t>
                </a:r>
                <a:r>
                  <a:rPr lang="zh-TW" altLang="zh-TW" sz="2000" dirty="0">
                    <a:latin typeface="+mj-lt"/>
                  </a:rPr>
                  <a:t>方可合併計算</a:t>
                </a:r>
                <a:r>
                  <a:rPr lang="zh-TW" altLang="en-US" sz="2000" dirty="0">
                    <a:latin typeface="+mj-lt"/>
                  </a:rPr>
                  <a:t>，並繳交轉職申請表</a:t>
                </a:r>
                <a:r>
                  <a:rPr lang="zh-TW" altLang="en-US" sz="2000" dirty="0">
                    <a:latin typeface="新細明體" panose="02020500000000000000" pitchFamily="18" charset="-120"/>
                    <a:ea typeface="新細明體" panose="02020500000000000000" pitchFamily="18" charset="-120"/>
                  </a:rPr>
                  <a:t>、</a:t>
                </a:r>
                <a:r>
                  <a:rPr lang="zh-TW" altLang="en-US" sz="2000" dirty="0">
                    <a:latin typeface="+mj-lt"/>
                  </a:rPr>
                  <a:t>實習時數證明書及始完成轉職</a:t>
                </a:r>
                <a:r>
                  <a:rPr lang="zh-TW" sz="2000" kern="1200" dirty="0">
                    <a:latin typeface="+mj-lt"/>
                    <a:ea typeface="微軟正黑體" panose="020B0604030504040204" pitchFamily="34" charset="-120"/>
                  </a:rPr>
                  <a:t>。</a:t>
                </a:r>
              </a:p>
              <a:p>
                <a:pPr marL="342900" lvl="1" indent="-342900" algn="l" defTabSz="666750">
                  <a:spcBef>
                    <a:spcPts val="1200"/>
                  </a:spcBef>
                  <a:buFont typeface="+mj-lt"/>
                  <a:buAutoNum type="arabicPeriod"/>
                </a:pPr>
                <a:r>
                  <a:rPr lang="en-US" altLang="zh-TW" sz="2000" b="1" kern="1200" dirty="0">
                    <a:solidFill>
                      <a:srgbClr val="FF0000"/>
                    </a:solidFill>
                  </a:rPr>
                  <a:t>115</a:t>
                </a:r>
                <a:r>
                  <a:rPr lang="zh-TW" altLang="en-US" sz="2000" b="1" kern="1200" dirty="0">
                    <a:solidFill>
                      <a:srgbClr val="FF0000"/>
                    </a:solidFill>
                  </a:rPr>
                  <a:t>年度轉職申請截止日於</a:t>
                </a:r>
                <a:r>
                  <a:rPr lang="en-US" altLang="zh-TW" sz="2000" b="1" kern="1200" dirty="0">
                    <a:solidFill>
                      <a:srgbClr val="FF0000"/>
                    </a:solidFill>
                  </a:rPr>
                  <a:t>11</a:t>
                </a:r>
                <a:r>
                  <a:rPr lang="en-US" altLang="zh-TW" sz="2000" b="1" dirty="0">
                    <a:solidFill>
                      <a:srgbClr val="FF0000"/>
                    </a:solidFill>
                  </a:rPr>
                  <a:t>5</a:t>
                </a:r>
                <a:r>
                  <a:rPr lang="zh-TW" altLang="en-US" sz="2000" b="1" kern="1200" dirty="0">
                    <a:solidFill>
                      <a:srgbClr val="FF0000"/>
                    </a:solidFill>
                  </a:rPr>
                  <a:t>年</a:t>
                </a:r>
                <a:r>
                  <a:rPr lang="en-US" altLang="zh-TW" sz="2000" b="1" dirty="0">
                    <a:solidFill>
                      <a:srgbClr val="FF0000"/>
                    </a:solidFill>
                  </a:rPr>
                  <a:t>10</a:t>
                </a:r>
                <a:r>
                  <a:rPr lang="zh-TW" altLang="en-US" sz="2000" b="1" kern="1200" dirty="0">
                    <a:solidFill>
                      <a:srgbClr val="FF0000"/>
                    </a:solidFill>
                  </a:rPr>
                  <a:t>月</a:t>
                </a:r>
                <a:r>
                  <a:rPr lang="en-US" altLang="zh-TW" sz="2000" b="1" kern="1200" dirty="0">
                    <a:solidFill>
                      <a:srgbClr val="FF0000"/>
                    </a:solidFill>
                  </a:rPr>
                  <a:t>31</a:t>
                </a:r>
                <a:r>
                  <a:rPr lang="zh-TW" altLang="en-US" sz="2000" b="1" kern="1200" dirty="0">
                    <a:solidFill>
                      <a:srgbClr val="FF0000"/>
                    </a:solidFill>
                  </a:rPr>
                  <a:t>日</a:t>
                </a:r>
                <a:r>
                  <a:rPr lang="en-US" altLang="zh-TW" sz="2000" b="1" kern="1200" dirty="0">
                    <a:solidFill>
                      <a:srgbClr val="FF0000"/>
                    </a:solidFill>
                  </a:rPr>
                  <a:t>(</a:t>
                </a:r>
                <a:r>
                  <a:rPr lang="zh-TW" altLang="en-US" sz="2000" b="1" kern="1200" dirty="0">
                    <a:solidFill>
                      <a:srgbClr val="FF0000"/>
                    </a:solidFill>
                  </a:rPr>
                  <a:t>五</a:t>
                </a:r>
                <a:r>
                  <a:rPr lang="en-US" altLang="zh-TW" sz="2000" b="1" kern="1200" dirty="0">
                    <a:solidFill>
                      <a:srgbClr val="FF0000"/>
                    </a:solidFill>
                  </a:rPr>
                  <a:t>)</a:t>
                </a:r>
                <a:r>
                  <a:rPr lang="zh-TW" altLang="en-US" sz="2000" b="1" kern="1200" dirty="0">
                    <a:solidFill>
                      <a:srgbClr val="FF0000"/>
                    </a:solidFill>
                  </a:rPr>
                  <a:t>止</a:t>
                </a:r>
                <a:r>
                  <a:rPr lang="zh-TW" altLang="en-US" sz="2000" dirty="0">
                    <a:solidFill>
                      <a:schemeClr val="tx1"/>
                    </a:solidFill>
                  </a:rPr>
                  <a:t>（請至系辦申請</a:t>
                </a:r>
                <a:r>
                  <a:rPr lang="en-US" altLang="zh-TW" sz="2000" dirty="0">
                    <a:solidFill>
                      <a:schemeClr val="tx1"/>
                    </a:solidFill>
                  </a:rPr>
                  <a:t>)</a:t>
                </a:r>
                <a:r>
                  <a:rPr lang="zh-TW" altLang="en-US" sz="2000" kern="1200" dirty="0">
                    <a:solidFill>
                      <a:schemeClr val="tx1"/>
                    </a:solidFill>
                  </a:rPr>
                  <a:t>。</a:t>
                </a:r>
              </a:p>
            </p:txBody>
          </p:sp>
        </p:grpSp>
      </p:grpSp>
    </p:spTree>
    <p:extLst>
      <p:ext uri="{BB962C8B-B14F-4D97-AF65-F5344CB8AC3E}">
        <p14:creationId xmlns:p14="http://schemas.microsoft.com/office/powerpoint/2010/main" val="1518550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標題 21"/>
          <p:cNvSpPr>
            <a:spLocks noGrp="1"/>
          </p:cNvSpPr>
          <p:nvPr>
            <p:ph type="title"/>
          </p:nvPr>
        </p:nvSpPr>
        <p:spPr>
          <a:xfrm>
            <a:off x="106402" y="141095"/>
            <a:ext cx="6121782" cy="598984"/>
          </a:xfrm>
        </p:spPr>
        <p:txBody>
          <a:bodyPr>
            <a:noAutofit/>
          </a:bodyPr>
          <a:lstStyle/>
          <a:p>
            <a:r>
              <a:rPr lang="zh-TW" altLang="en-US" b="1" dirty="0"/>
              <a:t>轉職流程</a:t>
            </a:r>
            <a:endParaRPr lang="zh-TW" altLang="en-US" b="1" u="sng" dirty="0">
              <a:solidFill>
                <a:srgbClr val="FF0000"/>
              </a:solidFill>
            </a:endParaRPr>
          </a:p>
        </p:txBody>
      </p:sp>
      <p:sp>
        <p:nvSpPr>
          <p:cNvPr id="4" name="投影片編號版面配置區 3"/>
          <p:cNvSpPr>
            <a:spLocks noGrp="1"/>
          </p:cNvSpPr>
          <p:nvPr>
            <p:ph type="sldNum" sz="quarter" idx="12"/>
          </p:nvPr>
        </p:nvSpPr>
        <p:spPr>
          <a:xfrm>
            <a:off x="7812360" y="6381328"/>
            <a:ext cx="1197219" cy="404614"/>
          </a:xfrm>
        </p:spPr>
        <p:txBody>
          <a:bodyPr/>
          <a:lstStyle/>
          <a:p>
            <a:pPr>
              <a:defRPr/>
            </a:pPr>
            <a:fld id="{4F28824F-C50D-4B4A-AF59-CB74B1522E37}" type="slidenum">
              <a:rPr lang="en-US" altLang="zh-TW" smtClean="0"/>
              <a:pPr>
                <a:defRPr/>
              </a:pPr>
              <a:t>18</a:t>
            </a:fld>
            <a:endParaRPr lang="en-US" altLang="zh-TW" dirty="0"/>
          </a:p>
        </p:txBody>
      </p:sp>
      <p:sp>
        <p:nvSpPr>
          <p:cNvPr id="14" name="圓角矩形 13"/>
          <p:cNvSpPr/>
          <p:nvPr/>
        </p:nvSpPr>
        <p:spPr>
          <a:xfrm>
            <a:off x="2211848" y="831391"/>
            <a:ext cx="6712407" cy="2088232"/>
          </a:xfrm>
          <a:prstGeom prst="roundRect">
            <a:avLst/>
          </a:prstGeom>
          <a:noFill/>
          <a:ln>
            <a:solidFill>
              <a:srgbClr val="33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lvl="1" indent="-363538" defTabSz="622300">
              <a:lnSpc>
                <a:spcPct val="90000"/>
              </a:lnSpc>
              <a:spcBef>
                <a:spcPct val="0"/>
              </a:spcBef>
              <a:spcAft>
                <a:spcPct val="15000"/>
              </a:spcAft>
              <a:buAutoNum type="arabicPeriod"/>
            </a:pPr>
            <a:r>
              <a:rPr lang="zh-TW" altLang="en-US" sz="2400" b="1" dirty="0">
                <a:solidFill>
                  <a:srgbClr val="FF0000"/>
                </a:solidFill>
              </a:rPr>
              <a:t>事先與轉導老師及公司主管晤談</a:t>
            </a:r>
            <a:endParaRPr lang="en-US" altLang="zh-TW" sz="2400" b="1" dirty="0">
              <a:solidFill>
                <a:srgbClr val="FF0000"/>
              </a:solidFill>
            </a:endParaRPr>
          </a:p>
          <a:p>
            <a:pPr marL="363538" lvl="1" indent="-363538" defTabSz="622300">
              <a:lnSpc>
                <a:spcPct val="90000"/>
              </a:lnSpc>
              <a:spcBef>
                <a:spcPct val="0"/>
              </a:spcBef>
              <a:spcAft>
                <a:spcPct val="15000"/>
              </a:spcAft>
              <a:buFontTx/>
              <a:buAutoNum type="arabicPeriod"/>
            </a:pPr>
            <a:r>
              <a:rPr lang="en-US" altLang="zh-TW" sz="2400" b="1" dirty="0">
                <a:solidFill>
                  <a:srgbClr val="FF0000"/>
                </a:solidFill>
              </a:rPr>
              <a:t>「</a:t>
            </a:r>
            <a:r>
              <a:rPr lang="zh-TW" altLang="en-US" sz="2400" b="1" dirty="0">
                <a:solidFill>
                  <a:srgbClr val="FF0000"/>
                </a:solidFill>
              </a:rPr>
              <a:t>學生校外實習轉換機構</a:t>
            </a:r>
            <a:r>
              <a:rPr lang="zh-TW" altLang="zh-TW" sz="2400" b="1" dirty="0">
                <a:solidFill>
                  <a:srgbClr val="FF0000"/>
                </a:solidFill>
              </a:rPr>
              <a:t>申請表」</a:t>
            </a:r>
            <a:r>
              <a:rPr lang="en-US" altLang="zh-TW" sz="2400" b="1" dirty="0">
                <a:solidFill>
                  <a:srgbClr val="3366FF"/>
                </a:solidFill>
              </a:rPr>
              <a:t>(</a:t>
            </a:r>
            <a:r>
              <a:rPr lang="zh-TW" altLang="en-US" sz="2400" b="1" dirty="0">
                <a:solidFill>
                  <a:srgbClr val="3366FF"/>
                </a:solidFill>
              </a:rPr>
              <a:t>附表</a:t>
            </a:r>
            <a:r>
              <a:rPr lang="en-US" altLang="zh-TW" sz="2400" b="1" dirty="0">
                <a:solidFill>
                  <a:srgbClr val="3366FF"/>
                </a:solidFill>
              </a:rPr>
              <a:t>10)</a:t>
            </a:r>
          </a:p>
          <a:p>
            <a:pPr marL="363538" lvl="1" indent="-363538" defTabSz="622300">
              <a:lnSpc>
                <a:spcPct val="90000"/>
              </a:lnSpc>
              <a:spcBef>
                <a:spcPct val="0"/>
              </a:spcBef>
              <a:spcAft>
                <a:spcPct val="15000"/>
              </a:spcAft>
              <a:buFontTx/>
              <a:buAutoNum type="arabicPeriod"/>
            </a:pPr>
            <a:r>
              <a:rPr lang="zh-TW" altLang="en-US" sz="2400" b="1" dirty="0">
                <a:solidFill>
                  <a:srgbClr val="FF0000"/>
                </a:solidFill>
              </a:rPr>
              <a:t>原單位主管與家長同意簽章</a:t>
            </a:r>
            <a:endParaRPr lang="en-US" altLang="zh-TW" sz="2400" b="1" dirty="0">
              <a:solidFill>
                <a:srgbClr val="FF0000"/>
              </a:solidFill>
            </a:endParaRPr>
          </a:p>
          <a:p>
            <a:pPr marL="363538" lvl="1" indent="-363538" defTabSz="622300">
              <a:lnSpc>
                <a:spcPct val="90000"/>
              </a:lnSpc>
              <a:spcBef>
                <a:spcPct val="0"/>
              </a:spcBef>
              <a:spcAft>
                <a:spcPct val="15000"/>
              </a:spcAft>
              <a:buFontTx/>
              <a:buAutoNum type="arabicPeriod"/>
            </a:pPr>
            <a:r>
              <a:rPr lang="zh-TW" altLang="en-US" sz="2400" b="1" dirty="0">
                <a:solidFill>
                  <a:srgbClr val="FF0000"/>
                </a:solidFill>
              </a:rPr>
              <a:t>辧理離職手續，</a:t>
            </a:r>
            <a:r>
              <a:rPr lang="zh-TW" altLang="en-US" sz="2400" b="1" dirty="0">
                <a:solidFill>
                  <a:schemeClr val="tx1"/>
                </a:solidFill>
                <a:latin typeface="微軟正黑體" panose="020B0604030504040204" pitchFamily="34" charset="-120"/>
              </a:rPr>
              <a:t>請原雇主</a:t>
            </a:r>
            <a:r>
              <a:rPr lang="en-US" altLang="zh-TW" sz="2400" b="1" dirty="0">
                <a:solidFill>
                  <a:srgbClr val="FF0000"/>
                </a:solidFill>
              </a:rPr>
              <a:t>「</a:t>
            </a:r>
            <a:r>
              <a:rPr lang="zh-TW" altLang="en-US" sz="2400" b="1" dirty="0">
                <a:solidFill>
                  <a:srgbClr val="FF0000"/>
                </a:solidFill>
              </a:rPr>
              <a:t>開立時數證明</a:t>
            </a:r>
            <a:r>
              <a:rPr lang="zh-TW" altLang="zh-TW" sz="2400" b="1" dirty="0">
                <a:solidFill>
                  <a:srgbClr val="FF0000"/>
                </a:solidFill>
              </a:rPr>
              <a:t>」</a:t>
            </a:r>
            <a:r>
              <a:rPr lang="en-US" altLang="zh-TW" sz="2400" b="1" dirty="0">
                <a:solidFill>
                  <a:srgbClr val="FF0000"/>
                </a:solidFill>
              </a:rPr>
              <a:t>(</a:t>
            </a:r>
            <a:r>
              <a:rPr lang="zh-TW" altLang="en-US" sz="2400" b="1" dirty="0">
                <a:solidFill>
                  <a:srgbClr val="FF0000"/>
                </a:solidFill>
              </a:rPr>
              <a:t>公司章</a:t>
            </a:r>
            <a:r>
              <a:rPr lang="en-US" altLang="zh-TW" sz="2400" b="1" dirty="0">
                <a:solidFill>
                  <a:srgbClr val="FF0000"/>
                </a:solidFill>
              </a:rPr>
              <a:t>)</a:t>
            </a:r>
            <a:r>
              <a:rPr lang="en-US" altLang="zh-TW" sz="2400" dirty="0"/>
              <a:t> </a:t>
            </a:r>
            <a:r>
              <a:rPr lang="en-US" altLang="zh-TW" sz="2400" b="1" dirty="0">
                <a:solidFill>
                  <a:srgbClr val="3366FF"/>
                </a:solidFill>
              </a:rPr>
              <a:t>(</a:t>
            </a:r>
            <a:r>
              <a:rPr lang="zh-TW" altLang="zh-TW" sz="2400" b="1" dirty="0">
                <a:solidFill>
                  <a:srgbClr val="3366FF"/>
                </a:solidFill>
              </a:rPr>
              <a:t>附表</a:t>
            </a:r>
            <a:r>
              <a:rPr lang="en-US" altLang="zh-TW" sz="2400" b="1" dirty="0">
                <a:solidFill>
                  <a:srgbClr val="3366FF"/>
                </a:solidFill>
              </a:rPr>
              <a:t>14)</a:t>
            </a:r>
            <a:r>
              <a:rPr lang="zh-TW" altLang="en-US" sz="2400" b="1" dirty="0">
                <a:solidFill>
                  <a:schemeClr val="tx1"/>
                </a:solidFill>
                <a:latin typeface="微軟正黑體" panose="020B0604030504040204" pitchFamily="34" charset="-120"/>
              </a:rPr>
              <a:t>，</a:t>
            </a:r>
            <a:r>
              <a:rPr lang="zh-TW" altLang="zh-TW" sz="2400" b="1" dirty="0">
                <a:solidFill>
                  <a:schemeClr val="tx1"/>
                </a:solidFill>
                <a:latin typeface="微軟正黑體" panose="020B0604030504040204" pitchFamily="34" charset="-120"/>
              </a:rPr>
              <a:t>方可合併計算實習時數</a:t>
            </a:r>
            <a:r>
              <a:rPr lang="zh-TW" altLang="en-US" sz="2400" b="1" dirty="0">
                <a:solidFill>
                  <a:schemeClr val="tx1"/>
                </a:solidFill>
                <a:latin typeface="微軟正黑體" panose="020B0604030504040204" pitchFamily="34" charset="-120"/>
              </a:rPr>
              <a:t>。</a:t>
            </a:r>
          </a:p>
        </p:txBody>
      </p:sp>
      <p:sp>
        <p:nvSpPr>
          <p:cNvPr id="16" name="圓角矩形 15"/>
          <p:cNvSpPr/>
          <p:nvPr/>
        </p:nvSpPr>
        <p:spPr>
          <a:xfrm>
            <a:off x="2213272" y="3100127"/>
            <a:ext cx="6712407" cy="1688728"/>
          </a:xfrm>
          <a:prstGeom prst="roundRect">
            <a:avLst/>
          </a:prstGeom>
          <a:noFill/>
          <a:ln>
            <a:solidFill>
              <a:srgbClr val="33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lvl="1" indent="-363538" defTabSz="622300">
              <a:lnSpc>
                <a:spcPct val="90000"/>
              </a:lnSpc>
              <a:spcBef>
                <a:spcPct val="0"/>
              </a:spcBef>
              <a:spcAft>
                <a:spcPct val="15000"/>
              </a:spcAft>
              <a:buFont typeface="+mj-lt"/>
              <a:buAutoNum type="arabicPeriod"/>
            </a:pPr>
            <a:r>
              <a:rPr lang="zh-TW" altLang="zh-TW" sz="2400" b="1" dirty="0">
                <a:solidFill>
                  <a:srgbClr val="FF0000"/>
                </a:solidFill>
              </a:rPr>
              <a:t>輔導老師及系主任簽名蓋章</a:t>
            </a:r>
            <a:endParaRPr lang="en-US" altLang="zh-TW" sz="2400" b="1" dirty="0">
              <a:solidFill>
                <a:srgbClr val="FF0000"/>
              </a:solidFill>
            </a:endParaRPr>
          </a:p>
          <a:p>
            <a:pPr marL="363538" lvl="1" indent="-363538" defTabSz="622300">
              <a:lnSpc>
                <a:spcPct val="90000"/>
              </a:lnSpc>
              <a:spcBef>
                <a:spcPct val="0"/>
              </a:spcBef>
              <a:spcAft>
                <a:spcPct val="15000"/>
              </a:spcAft>
              <a:buFont typeface="+mj-lt"/>
              <a:buAutoNum type="arabicPeriod"/>
            </a:pPr>
            <a:r>
              <a:rPr lang="zh-TW" altLang="en-US" sz="2400" b="1" dirty="0">
                <a:solidFill>
                  <a:srgbClr val="FF0000"/>
                </a:solidFill>
              </a:rPr>
              <a:t>將申請相關文件交給轉職業務老師</a:t>
            </a:r>
            <a:endParaRPr lang="en-US" altLang="zh-TW" sz="2400" b="1" dirty="0">
              <a:solidFill>
                <a:srgbClr val="FF0000"/>
              </a:solidFill>
            </a:endParaRPr>
          </a:p>
          <a:p>
            <a:pPr marL="363538" lvl="1" indent="-363538" defTabSz="622300">
              <a:lnSpc>
                <a:spcPct val="90000"/>
              </a:lnSpc>
              <a:spcBef>
                <a:spcPct val="0"/>
              </a:spcBef>
              <a:spcAft>
                <a:spcPct val="15000"/>
              </a:spcAft>
              <a:buFont typeface="+mj-lt"/>
              <a:buAutoNum type="arabicPeriod"/>
            </a:pPr>
            <a:r>
              <a:rPr lang="zh-TW" altLang="zh-TW" sz="2400" b="1" dirty="0">
                <a:solidFill>
                  <a:srgbClr val="FF0000"/>
                </a:solidFill>
              </a:rPr>
              <a:t>校外實習委員會會議通過</a:t>
            </a:r>
            <a:endParaRPr lang="en-US" altLang="zh-TW" sz="2400" b="1" dirty="0">
              <a:solidFill>
                <a:srgbClr val="FF0000"/>
              </a:solidFill>
            </a:endParaRPr>
          </a:p>
          <a:p>
            <a:pPr marL="363538" lvl="1" indent="-363538" defTabSz="622300">
              <a:lnSpc>
                <a:spcPct val="90000"/>
              </a:lnSpc>
              <a:spcBef>
                <a:spcPct val="0"/>
              </a:spcBef>
              <a:spcAft>
                <a:spcPct val="15000"/>
              </a:spcAft>
              <a:buFont typeface="+mj-lt"/>
              <a:buAutoNum type="arabicPeriod"/>
            </a:pPr>
            <a:r>
              <a:rPr lang="zh-TW" altLang="en-US" sz="2400" b="1" dirty="0">
                <a:solidFill>
                  <a:srgbClr val="FF0000"/>
                </a:solidFill>
              </a:rPr>
              <a:t>媒合轉職</a:t>
            </a:r>
          </a:p>
        </p:txBody>
      </p:sp>
      <p:sp>
        <p:nvSpPr>
          <p:cNvPr id="17" name="圓角矩形 16"/>
          <p:cNvSpPr/>
          <p:nvPr/>
        </p:nvSpPr>
        <p:spPr>
          <a:xfrm>
            <a:off x="2213272" y="4985791"/>
            <a:ext cx="6712407" cy="1539553"/>
          </a:xfrm>
          <a:prstGeom prst="roundRect">
            <a:avLst/>
          </a:prstGeom>
          <a:noFill/>
          <a:ln>
            <a:solidFill>
              <a:srgbClr val="33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1" indent="-342900" defTabSz="622300">
              <a:lnSpc>
                <a:spcPct val="90000"/>
              </a:lnSpc>
              <a:spcBef>
                <a:spcPct val="0"/>
              </a:spcBef>
              <a:spcAft>
                <a:spcPct val="15000"/>
              </a:spcAft>
              <a:buFont typeface="Wingdings" panose="05000000000000000000" pitchFamily="2" charset="2"/>
              <a:buChar char="l"/>
            </a:pPr>
            <a:r>
              <a:rPr lang="zh-TW" altLang="en-US" sz="2400" b="1" dirty="0">
                <a:solidFill>
                  <a:schemeClr val="tx1"/>
                </a:solidFill>
              </a:rPr>
              <a:t>繳交</a:t>
            </a:r>
            <a:r>
              <a:rPr lang="zh-TW" altLang="en-US" sz="2400" b="1" dirty="0">
                <a:solidFill>
                  <a:srgbClr val="FF0000"/>
                </a:solidFill>
              </a:rPr>
              <a:t>原單位</a:t>
            </a:r>
            <a:r>
              <a:rPr lang="en-US" altLang="zh-TW" sz="2400" b="1" dirty="0">
                <a:solidFill>
                  <a:srgbClr val="FF0000"/>
                </a:solidFill>
              </a:rPr>
              <a:t>「</a:t>
            </a:r>
            <a:r>
              <a:rPr lang="zh-TW" altLang="en-US" sz="2400" b="1" dirty="0">
                <a:solidFill>
                  <a:srgbClr val="FF0000"/>
                </a:solidFill>
              </a:rPr>
              <a:t>時數證明</a:t>
            </a:r>
            <a:r>
              <a:rPr lang="zh-TW" altLang="zh-TW" sz="2400" b="1" dirty="0">
                <a:solidFill>
                  <a:srgbClr val="FF0000"/>
                </a:solidFill>
              </a:rPr>
              <a:t>」</a:t>
            </a:r>
            <a:r>
              <a:rPr lang="zh-TW" altLang="en-US" sz="2400" b="1" dirty="0">
                <a:solidFill>
                  <a:srgbClr val="FF0000"/>
                </a:solidFill>
              </a:rPr>
              <a:t>、</a:t>
            </a:r>
            <a:r>
              <a:rPr lang="en-US" altLang="zh-TW" sz="2400" b="1" dirty="0">
                <a:solidFill>
                  <a:srgbClr val="FF0000"/>
                </a:solidFill>
              </a:rPr>
              <a:t>「</a:t>
            </a:r>
            <a:r>
              <a:rPr lang="zh-TW" altLang="en-US" sz="2400" b="1" dirty="0">
                <a:solidFill>
                  <a:srgbClr val="FF0000"/>
                </a:solidFill>
              </a:rPr>
              <a:t>實習機構考評表</a:t>
            </a:r>
            <a:r>
              <a:rPr lang="zh-TW" altLang="zh-TW" sz="2400" b="1" dirty="0">
                <a:solidFill>
                  <a:srgbClr val="FF0000"/>
                </a:solidFill>
              </a:rPr>
              <a:t>」</a:t>
            </a:r>
            <a:r>
              <a:rPr lang="zh-TW" altLang="en-US" sz="2400" b="1" dirty="0">
                <a:solidFill>
                  <a:srgbClr val="FF0000"/>
                </a:solidFill>
              </a:rPr>
              <a:t>，轉職後新單位</a:t>
            </a:r>
            <a:r>
              <a:rPr lang="en-US" altLang="zh-TW" sz="2400" b="1" dirty="0">
                <a:solidFill>
                  <a:srgbClr val="FF0000"/>
                </a:solidFill>
              </a:rPr>
              <a:t>「</a:t>
            </a:r>
            <a:r>
              <a:rPr lang="zh-TW" altLang="en-US" sz="2400" b="1" dirty="0">
                <a:solidFill>
                  <a:srgbClr val="FF0000"/>
                </a:solidFill>
              </a:rPr>
              <a:t>家長通知書</a:t>
            </a:r>
            <a:r>
              <a:rPr lang="zh-TW" altLang="zh-TW" sz="2400" b="1" dirty="0">
                <a:solidFill>
                  <a:srgbClr val="FF0000"/>
                </a:solidFill>
              </a:rPr>
              <a:t>」</a:t>
            </a:r>
            <a:r>
              <a:rPr lang="zh-TW" altLang="en-US" sz="2400" b="1" dirty="0">
                <a:solidFill>
                  <a:srgbClr val="FF0000"/>
                </a:solidFill>
              </a:rPr>
              <a:t>、</a:t>
            </a:r>
            <a:r>
              <a:rPr lang="en-US" altLang="zh-TW" sz="2400" b="1" dirty="0">
                <a:solidFill>
                  <a:srgbClr val="FF0000"/>
                </a:solidFill>
              </a:rPr>
              <a:t>「</a:t>
            </a:r>
            <a:r>
              <a:rPr lang="zh-TW" altLang="en-US" sz="2400" b="1" dirty="0">
                <a:solidFill>
                  <a:srgbClr val="FF0000"/>
                </a:solidFill>
              </a:rPr>
              <a:t>實習同意切結書</a:t>
            </a:r>
            <a:r>
              <a:rPr lang="zh-TW" altLang="zh-TW" sz="2400" b="1" dirty="0">
                <a:solidFill>
                  <a:srgbClr val="FF0000"/>
                </a:solidFill>
              </a:rPr>
              <a:t>」</a:t>
            </a:r>
            <a:r>
              <a:rPr lang="zh-TW" altLang="en-US" sz="2400" b="1" dirty="0">
                <a:solidFill>
                  <a:srgbClr val="FF0000"/>
                </a:solidFill>
              </a:rPr>
              <a:t>、</a:t>
            </a:r>
            <a:r>
              <a:rPr lang="en-US" altLang="zh-TW" sz="2400" b="1" dirty="0">
                <a:solidFill>
                  <a:srgbClr val="FF0000"/>
                </a:solidFill>
              </a:rPr>
              <a:t>「</a:t>
            </a:r>
            <a:r>
              <a:rPr lang="zh-TW" altLang="en-US" sz="2400" b="1" dirty="0">
                <a:solidFill>
                  <a:srgbClr val="FF0000"/>
                </a:solidFill>
              </a:rPr>
              <a:t>個別實習計畫</a:t>
            </a:r>
            <a:r>
              <a:rPr lang="zh-TW" altLang="zh-TW" sz="2400" b="1" dirty="0">
                <a:solidFill>
                  <a:srgbClr val="FF0000"/>
                </a:solidFill>
              </a:rPr>
              <a:t>」</a:t>
            </a:r>
            <a:r>
              <a:rPr lang="zh-TW" altLang="en-US" sz="2400" b="1" dirty="0">
                <a:solidFill>
                  <a:schemeClr val="tx1"/>
                </a:solidFill>
              </a:rPr>
              <a:t>，始視為完成轉職程序</a:t>
            </a:r>
            <a:endParaRPr lang="en-US" altLang="zh-TW" sz="2400" b="1" dirty="0">
              <a:solidFill>
                <a:schemeClr val="tx1"/>
              </a:solidFill>
            </a:endParaRPr>
          </a:p>
        </p:txBody>
      </p:sp>
      <p:sp>
        <p:nvSpPr>
          <p:cNvPr id="19" name="圓角矩形 18"/>
          <p:cNvSpPr/>
          <p:nvPr/>
        </p:nvSpPr>
        <p:spPr>
          <a:xfrm>
            <a:off x="215344" y="1556711"/>
            <a:ext cx="1726332" cy="864096"/>
          </a:xfrm>
          <a:prstGeom prst="roundRect">
            <a:avLst/>
          </a:prstGeom>
          <a:solidFill>
            <a:srgbClr val="00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600" b="1" dirty="0">
                <a:solidFill>
                  <a:schemeClr val="tx1"/>
                </a:solidFill>
              </a:rPr>
              <a:t>轉職前</a:t>
            </a:r>
          </a:p>
        </p:txBody>
      </p:sp>
      <p:sp>
        <p:nvSpPr>
          <p:cNvPr id="20" name="圓角矩形 19"/>
          <p:cNvSpPr/>
          <p:nvPr/>
        </p:nvSpPr>
        <p:spPr>
          <a:xfrm>
            <a:off x="218320" y="3501008"/>
            <a:ext cx="1728192" cy="864096"/>
          </a:xfrm>
          <a:prstGeom prst="roundRect">
            <a:avLst/>
          </a:prstGeom>
          <a:solidFill>
            <a:srgbClr val="00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600" b="1" dirty="0">
                <a:solidFill>
                  <a:schemeClr val="tx1"/>
                </a:solidFill>
              </a:rPr>
              <a:t>轉職中</a:t>
            </a:r>
          </a:p>
        </p:txBody>
      </p:sp>
      <p:sp>
        <p:nvSpPr>
          <p:cNvPr id="21" name="圓角矩形 20"/>
          <p:cNvSpPr/>
          <p:nvPr/>
        </p:nvSpPr>
        <p:spPr>
          <a:xfrm>
            <a:off x="106402" y="5373216"/>
            <a:ext cx="1944216" cy="864096"/>
          </a:xfrm>
          <a:prstGeom prst="roundRect">
            <a:avLst/>
          </a:prstGeom>
          <a:solidFill>
            <a:srgbClr val="00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solidFill>
              </a:rPr>
              <a:t>轉職完成</a:t>
            </a:r>
          </a:p>
        </p:txBody>
      </p:sp>
      <p:sp>
        <p:nvSpPr>
          <p:cNvPr id="23" name="向下箭號 22"/>
          <p:cNvSpPr/>
          <p:nvPr/>
        </p:nvSpPr>
        <p:spPr>
          <a:xfrm>
            <a:off x="898490" y="2588521"/>
            <a:ext cx="467294" cy="8272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向下箭號 24"/>
          <p:cNvSpPr/>
          <p:nvPr/>
        </p:nvSpPr>
        <p:spPr>
          <a:xfrm>
            <a:off x="898490" y="4539375"/>
            <a:ext cx="467294" cy="7619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Tree>
    <p:extLst>
      <p:ext uri="{BB962C8B-B14F-4D97-AF65-F5344CB8AC3E}">
        <p14:creationId xmlns:p14="http://schemas.microsoft.com/office/powerpoint/2010/main" val="10043338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C01EE938-C1D9-4EED-B11A-904B778A14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5956" y="138112"/>
            <a:ext cx="5114435" cy="6581775"/>
          </a:xfrm>
          <a:prstGeom prst="rect">
            <a:avLst/>
          </a:prstGeom>
        </p:spPr>
      </p:pic>
      <p:sp>
        <p:nvSpPr>
          <p:cNvPr id="5" name="標題 1">
            <a:extLst>
              <a:ext uri="{FF2B5EF4-FFF2-40B4-BE49-F238E27FC236}">
                <a16:creationId xmlns:a16="http://schemas.microsoft.com/office/drawing/2014/main" id="{838ADB53-6BD5-4C98-A7DD-18494DEFCE9C}"/>
              </a:ext>
            </a:extLst>
          </p:cNvPr>
          <p:cNvSpPr>
            <a:spLocks noGrp="1"/>
          </p:cNvSpPr>
          <p:nvPr>
            <p:ph type="title"/>
          </p:nvPr>
        </p:nvSpPr>
        <p:spPr>
          <a:xfrm>
            <a:off x="179511" y="367747"/>
            <a:ext cx="2736305" cy="2400648"/>
          </a:xfrm>
          <a:solidFill>
            <a:schemeClr val="accent6">
              <a:lumMod val="75000"/>
            </a:schemeClr>
          </a:solidFill>
        </p:spPr>
        <p:txBody>
          <a:bodyPr>
            <a:noAutofit/>
          </a:bodyPr>
          <a:lstStyle/>
          <a:p>
            <a:pPr eaLnBrk="1" hangingPunct="1">
              <a:defRPr/>
            </a:pPr>
            <a:r>
              <a:rPr lang="zh-TW" altLang="en-US" sz="3200" b="1" dirty="0">
                <a:solidFill>
                  <a:schemeClr val="bg1"/>
                </a:solidFill>
                <a:latin typeface="微軟正黑體" panose="020B0604030504040204" pitchFamily="34" charset="-120"/>
                <a:ea typeface="微軟正黑體" panose="020B0604030504040204" pitchFamily="34" charset="-120"/>
              </a:rPr>
              <a:t>附表</a:t>
            </a:r>
            <a:r>
              <a:rPr lang="en-US" altLang="zh-TW" sz="3200" b="1" dirty="0">
                <a:solidFill>
                  <a:schemeClr val="bg1"/>
                </a:solidFill>
                <a:latin typeface="微軟正黑體" panose="020B0604030504040204" pitchFamily="34" charset="-120"/>
                <a:ea typeface="微軟正黑體" panose="020B0604030504040204" pitchFamily="34" charset="-120"/>
              </a:rPr>
              <a:t>10</a:t>
            </a:r>
            <a:br>
              <a:rPr lang="en-US" altLang="zh-TW" sz="3200" b="1" dirty="0">
                <a:solidFill>
                  <a:schemeClr val="bg1"/>
                </a:solidFill>
                <a:latin typeface="微軟正黑體" panose="020B0604030504040204" pitchFamily="34" charset="-120"/>
                <a:ea typeface="微軟正黑體" panose="020B0604030504040204" pitchFamily="34" charset="-120"/>
              </a:rPr>
            </a:br>
            <a:r>
              <a:rPr lang="zh-TW" altLang="en-US" sz="3200" b="1" dirty="0">
                <a:solidFill>
                  <a:schemeClr val="bg1"/>
                </a:solidFill>
                <a:latin typeface="微軟正黑體" panose="020B0604030504040204" pitchFamily="34" charset="-120"/>
                <a:ea typeface="微軟正黑體" panose="020B0604030504040204" pitchFamily="34" charset="-120"/>
              </a:rPr>
              <a:t>學生校外</a:t>
            </a:r>
            <a:r>
              <a:rPr lang="zh-TW" altLang="zh-TW" sz="3200" b="1" dirty="0">
                <a:solidFill>
                  <a:schemeClr val="bg1"/>
                </a:solidFill>
                <a:latin typeface="微軟正黑體" panose="020B0604030504040204" pitchFamily="34" charset="-120"/>
                <a:ea typeface="微軟正黑體" panose="020B0604030504040204" pitchFamily="34" charset="-120"/>
              </a:rPr>
              <a:t>實習</a:t>
            </a:r>
            <a:r>
              <a:rPr lang="zh-TW" altLang="en-US" sz="3200" b="1" dirty="0">
                <a:solidFill>
                  <a:schemeClr val="bg1"/>
                </a:solidFill>
                <a:latin typeface="微軟正黑體" panose="020B0604030504040204" pitchFamily="34" charset="-120"/>
                <a:ea typeface="微軟正黑體" panose="020B0604030504040204" pitchFamily="34" charset="-120"/>
              </a:rPr>
              <a:t>轉換實習機構申請表</a:t>
            </a:r>
            <a:endParaRPr lang="zh-TW" altLang="en-US" sz="3600" b="1" dirty="0">
              <a:solidFill>
                <a:schemeClr val="bg1"/>
              </a:solidFill>
              <a:latin typeface="微軟正黑體" panose="020B0604030504040204" pitchFamily="34" charset="-120"/>
              <a:ea typeface="微軟正黑體" panose="020B0604030504040204" pitchFamily="34" charset="-120"/>
            </a:endParaRPr>
          </a:p>
        </p:txBody>
      </p:sp>
      <p:sp>
        <p:nvSpPr>
          <p:cNvPr id="36866" name="投影片編號版面配置區 3">
            <a:extLst>
              <a:ext uri="{FF2B5EF4-FFF2-40B4-BE49-F238E27FC236}">
                <a16:creationId xmlns:a16="http://schemas.microsoft.com/office/drawing/2014/main" id="{63F7618A-A6A1-41DE-9E93-E3DEFC1B0C3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fld id="{B8D08BBE-A489-4D83-990A-744C8EB7F647}" type="slidenum">
              <a:rPr lang="en-US" altLang="zh-TW" sz="1200" smtClean="0">
                <a:solidFill>
                  <a:srgbClr val="B5A788"/>
                </a:solidFill>
                <a:latin typeface="Times New Roman" panose="02020603050405020304" pitchFamily="18" charset="0"/>
              </a:rPr>
              <a:pPr>
                <a:spcBef>
                  <a:spcPct val="0"/>
                </a:spcBef>
                <a:buClrTx/>
                <a:buSzTx/>
                <a:buFontTx/>
                <a:buNone/>
              </a:pPr>
              <a:t>19</a:t>
            </a:fld>
            <a:endParaRPr lang="en-US" altLang="zh-TW" sz="1200">
              <a:solidFill>
                <a:srgbClr val="B5A788"/>
              </a:solidFill>
              <a:latin typeface="Times New Roman" panose="02020603050405020304" pitchFamily="18" charset="0"/>
            </a:endParaRPr>
          </a:p>
        </p:txBody>
      </p:sp>
      <p:sp>
        <p:nvSpPr>
          <p:cNvPr id="3" name="動作按鈕: 上一項 2">
            <a:hlinkClick r:id="" action="ppaction://hlinkshowjump?jump=previousslide" highlightClick="1"/>
            <a:extLst>
              <a:ext uri="{FF2B5EF4-FFF2-40B4-BE49-F238E27FC236}">
                <a16:creationId xmlns:a16="http://schemas.microsoft.com/office/drawing/2014/main" id="{8011A38A-EEAF-42ED-990E-D361F85DA344}"/>
              </a:ext>
            </a:extLst>
          </p:cNvPr>
          <p:cNvSpPr/>
          <p:nvPr/>
        </p:nvSpPr>
        <p:spPr>
          <a:xfrm>
            <a:off x="7380288" y="6237288"/>
            <a:ext cx="215900" cy="2159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8" name="矩形 7">
            <a:extLst>
              <a:ext uri="{FF2B5EF4-FFF2-40B4-BE49-F238E27FC236}">
                <a16:creationId xmlns:a16="http://schemas.microsoft.com/office/drawing/2014/main" id="{4151533D-23EA-431B-B63C-E1C693EA411D}"/>
              </a:ext>
            </a:extLst>
          </p:cNvPr>
          <p:cNvSpPr/>
          <p:nvPr/>
        </p:nvSpPr>
        <p:spPr>
          <a:xfrm>
            <a:off x="2985955" y="836712"/>
            <a:ext cx="5114435" cy="22322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 name="矩形 11">
            <a:extLst>
              <a:ext uri="{FF2B5EF4-FFF2-40B4-BE49-F238E27FC236}">
                <a16:creationId xmlns:a16="http://schemas.microsoft.com/office/drawing/2014/main" id="{E9EFC08C-4049-4F6D-A114-5483117E9C3D}"/>
              </a:ext>
            </a:extLst>
          </p:cNvPr>
          <p:cNvSpPr/>
          <p:nvPr/>
        </p:nvSpPr>
        <p:spPr>
          <a:xfrm>
            <a:off x="2987824" y="3933081"/>
            <a:ext cx="5112566" cy="12961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投影片編號版面配置區 3">
            <a:extLst>
              <a:ext uri="{FF2B5EF4-FFF2-40B4-BE49-F238E27FC236}">
                <a16:creationId xmlns:a16="http://schemas.microsoft.com/office/drawing/2014/main" id="{F379ED19-6E60-4661-AC2C-32DD7B8D4D9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fld id="{3D668E96-7F63-4379-9A64-1EC5C804AC97}" type="slidenum">
              <a:rPr lang="en-US" altLang="zh-TW" sz="1200" smtClean="0">
                <a:solidFill>
                  <a:srgbClr val="B5A788"/>
                </a:solidFill>
                <a:latin typeface="Times New Roman" panose="02020603050405020304" pitchFamily="18" charset="0"/>
              </a:rPr>
              <a:pPr>
                <a:spcBef>
                  <a:spcPct val="0"/>
                </a:spcBef>
                <a:buClrTx/>
                <a:buSzTx/>
                <a:buFontTx/>
                <a:buNone/>
              </a:pPr>
              <a:t>20</a:t>
            </a:fld>
            <a:endParaRPr lang="en-US" altLang="zh-TW" sz="1200">
              <a:solidFill>
                <a:srgbClr val="B5A788"/>
              </a:solidFill>
              <a:latin typeface="Times New Roman" panose="02020603050405020304" pitchFamily="18" charset="0"/>
            </a:endParaRPr>
          </a:p>
        </p:txBody>
      </p:sp>
      <p:sp>
        <p:nvSpPr>
          <p:cNvPr id="5" name="標題 1">
            <a:extLst>
              <a:ext uri="{FF2B5EF4-FFF2-40B4-BE49-F238E27FC236}">
                <a16:creationId xmlns:a16="http://schemas.microsoft.com/office/drawing/2014/main" id="{C0E73260-A952-4BF6-91C8-6EEA1F75B990}"/>
              </a:ext>
            </a:extLst>
          </p:cNvPr>
          <p:cNvSpPr>
            <a:spLocks noGrp="1"/>
          </p:cNvSpPr>
          <p:nvPr>
            <p:ph type="title"/>
          </p:nvPr>
        </p:nvSpPr>
        <p:spPr>
          <a:xfrm>
            <a:off x="107504" y="404664"/>
            <a:ext cx="2736304" cy="1403584"/>
          </a:xfrm>
          <a:solidFill>
            <a:schemeClr val="accent6">
              <a:lumMod val="75000"/>
            </a:schemeClr>
          </a:solidFill>
        </p:spPr>
        <p:txBody>
          <a:bodyPr>
            <a:noAutofit/>
          </a:bodyPr>
          <a:lstStyle/>
          <a:p>
            <a:pPr eaLnBrk="1" hangingPunct="1">
              <a:defRPr/>
            </a:pPr>
            <a:r>
              <a:rPr lang="zh-TW" altLang="en-US" sz="2800" b="1" dirty="0">
                <a:solidFill>
                  <a:schemeClr val="bg1"/>
                </a:solidFill>
                <a:latin typeface="微軟正黑體" panose="020B0604030504040204" pitchFamily="34" charset="-120"/>
                <a:ea typeface="微軟正黑體" panose="020B0604030504040204" pitchFamily="34" charset="-120"/>
              </a:rPr>
              <a:t>附表</a:t>
            </a:r>
            <a:r>
              <a:rPr lang="en-US" altLang="zh-TW" sz="2800" b="1" dirty="0">
                <a:solidFill>
                  <a:schemeClr val="bg1"/>
                </a:solidFill>
                <a:latin typeface="微軟正黑體" panose="020B0604030504040204" pitchFamily="34" charset="-120"/>
                <a:ea typeface="微軟正黑體" panose="020B0604030504040204" pitchFamily="34" charset="-120"/>
              </a:rPr>
              <a:t>14</a:t>
            </a:r>
            <a:br>
              <a:rPr lang="en-US" altLang="zh-TW" sz="2800" b="1" dirty="0">
                <a:solidFill>
                  <a:schemeClr val="bg1"/>
                </a:solidFill>
                <a:latin typeface="微軟正黑體" panose="020B0604030504040204" pitchFamily="34" charset="-120"/>
                <a:ea typeface="微軟正黑體" panose="020B0604030504040204" pitchFamily="34" charset="-120"/>
              </a:rPr>
            </a:br>
            <a:r>
              <a:rPr lang="zh-TW" altLang="en-US" sz="2800" b="1" dirty="0">
                <a:solidFill>
                  <a:schemeClr val="bg1"/>
                </a:solidFill>
                <a:latin typeface="微軟正黑體" panose="020B0604030504040204" pitchFamily="34" charset="-120"/>
                <a:ea typeface="微軟正黑體" panose="020B0604030504040204" pitchFamily="34" charset="-120"/>
              </a:rPr>
              <a:t>校外</a:t>
            </a:r>
            <a:r>
              <a:rPr lang="zh-TW" altLang="zh-TW" sz="2800" b="1" dirty="0">
                <a:solidFill>
                  <a:schemeClr val="bg1"/>
                </a:solidFill>
                <a:latin typeface="微軟正黑體" panose="020B0604030504040204" pitchFamily="34" charset="-120"/>
                <a:ea typeface="微軟正黑體" panose="020B0604030504040204" pitchFamily="34" charset="-120"/>
              </a:rPr>
              <a:t>實習</a:t>
            </a:r>
            <a:r>
              <a:rPr lang="zh-TW" altLang="en-US" sz="2800" b="1" dirty="0">
                <a:solidFill>
                  <a:schemeClr val="bg1"/>
                </a:solidFill>
                <a:latin typeface="微軟正黑體" panose="020B0604030504040204" pitchFamily="34" charset="-120"/>
                <a:ea typeface="微軟正黑體" panose="020B0604030504040204" pitchFamily="34" charset="-120"/>
              </a:rPr>
              <a:t>證明書</a:t>
            </a:r>
          </a:p>
        </p:txBody>
      </p:sp>
      <p:pic>
        <p:nvPicPr>
          <p:cNvPr id="6" name="圖片 5">
            <a:extLst>
              <a:ext uri="{FF2B5EF4-FFF2-40B4-BE49-F238E27FC236}">
                <a16:creationId xmlns:a16="http://schemas.microsoft.com/office/drawing/2014/main" id="{32700BD7-0988-4126-AA9C-18405AD993FD}"/>
              </a:ext>
            </a:extLst>
          </p:cNvPr>
          <p:cNvPicPr>
            <a:picLocks noChangeAspect="1"/>
          </p:cNvPicPr>
          <p:nvPr/>
        </p:nvPicPr>
        <p:blipFill rotWithShape="1">
          <a:blip r:embed="rId3"/>
          <a:srcRect l="68112" t="19201" r="17713" b="8000"/>
          <a:stretch/>
        </p:blipFill>
        <p:spPr>
          <a:xfrm>
            <a:off x="3059832" y="152636"/>
            <a:ext cx="4536504" cy="655272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1026" y="0"/>
            <a:ext cx="4830745" cy="6858000"/>
          </a:xfrm>
          <a:prstGeom prst="rect">
            <a:avLst/>
          </a:prstGeom>
        </p:spPr>
      </p:pic>
      <p:sp>
        <p:nvSpPr>
          <p:cNvPr id="5" name="標題 1">
            <a:extLst>
              <a:ext uri="{FF2B5EF4-FFF2-40B4-BE49-F238E27FC236}">
                <a16:creationId xmlns:a16="http://schemas.microsoft.com/office/drawing/2014/main" id="{207E3761-B0F1-4096-BAF1-1E76B21CA174}"/>
              </a:ext>
            </a:extLst>
          </p:cNvPr>
          <p:cNvSpPr>
            <a:spLocks noGrp="1"/>
          </p:cNvSpPr>
          <p:nvPr>
            <p:ph type="title"/>
          </p:nvPr>
        </p:nvSpPr>
        <p:spPr>
          <a:xfrm>
            <a:off x="315290" y="316180"/>
            <a:ext cx="1672660" cy="1384628"/>
          </a:xfrm>
          <a:solidFill>
            <a:schemeClr val="accent6">
              <a:lumMod val="75000"/>
            </a:schemeClr>
          </a:solidFill>
        </p:spPr>
        <p:txBody>
          <a:bodyPr>
            <a:noAutofit/>
          </a:bodyPr>
          <a:lstStyle/>
          <a:p>
            <a:pPr eaLnBrk="1" hangingPunct="1">
              <a:defRPr/>
            </a:pPr>
            <a:r>
              <a:rPr lang="zh-TW" altLang="en-US" sz="2800" b="1" dirty="0">
                <a:solidFill>
                  <a:schemeClr val="bg1"/>
                </a:solidFill>
                <a:latin typeface="微軟正黑體" panose="020B0604030504040204" pitchFamily="34" charset="-120"/>
                <a:ea typeface="微軟正黑體" panose="020B0604030504040204" pitchFamily="34" charset="-120"/>
              </a:rPr>
              <a:t>附表</a:t>
            </a:r>
            <a:r>
              <a:rPr lang="en-US" altLang="zh-TW" sz="2800" b="1" dirty="0">
                <a:solidFill>
                  <a:schemeClr val="bg1"/>
                </a:solidFill>
                <a:latin typeface="微軟正黑體" panose="020B0604030504040204" pitchFamily="34" charset="-120"/>
                <a:ea typeface="微軟正黑體" panose="020B0604030504040204" pitchFamily="34" charset="-120"/>
              </a:rPr>
              <a:t>12</a:t>
            </a:r>
            <a:r>
              <a:rPr lang="zh-TW" altLang="en-US" sz="2800" b="1" dirty="0">
                <a:solidFill>
                  <a:schemeClr val="bg1"/>
                </a:solidFill>
                <a:latin typeface="微軟正黑體" panose="020B0604030504040204" pitchFamily="34" charset="-120"/>
                <a:ea typeface="微軟正黑體" panose="020B0604030504040204" pitchFamily="34" charset="-120"/>
              </a:rPr>
              <a:t> 校外</a:t>
            </a:r>
            <a:r>
              <a:rPr lang="zh-TW" altLang="zh-TW" sz="2800" b="1" dirty="0">
                <a:solidFill>
                  <a:schemeClr val="bg1"/>
                </a:solidFill>
                <a:latin typeface="微軟正黑體" panose="020B0604030504040204" pitchFamily="34" charset="-120"/>
                <a:ea typeface="微軟正黑體" panose="020B0604030504040204" pitchFamily="34" charset="-120"/>
              </a:rPr>
              <a:t>實習</a:t>
            </a:r>
            <a:r>
              <a:rPr lang="zh-TW" altLang="en-US" sz="2800" b="1" dirty="0">
                <a:solidFill>
                  <a:schemeClr val="bg1"/>
                </a:solidFill>
                <a:latin typeface="微軟正黑體" panose="020B0604030504040204" pitchFamily="34" charset="-120"/>
                <a:ea typeface="微軟正黑體" panose="020B0604030504040204" pitchFamily="34" charset="-120"/>
              </a:rPr>
              <a:t>考評表</a:t>
            </a:r>
          </a:p>
        </p:txBody>
      </p:sp>
      <p:sp>
        <p:nvSpPr>
          <p:cNvPr id="43010" name="投影片編號版面配置區 3">
            <a:extLst>
              <a:ext uri="{FF2B5EF4-FFF2-40B4-BE49-F238E27FC236}">
                <a16:creationId xmlns:a16="http://schemas.microsoft.com/office/drawing/2014/main" id="{E07A3E52-AF97-4520-8DCB-2F0B4B947AE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fld id="{2B7E93C4-6248-4858-8BB5-6E28745A3299}" type="slidenum">
              <a:rPr lang="en-US" altLang="zh-TW" sz="1200" smtClean="0">
                <a:solidFill>
                  <a:srgbClr val="B5A788"/>
                </a:solidFill>
                <a:latin typeface="Times New Roman" panose="02020603050405020304" pitchFamily="18" charset="0"/>
              </a:rPr>
              <a:pPr>
                <a:spcBef>
                  <a:spcPct val="0"/>
                </a:spcBef>
                <a:buClrTx/>
                <a:buSzTx/>
                <a:buFontTx/>
                <a:buNone/>
              </a:pPr>
              <a:t>21</a:t>
            </a:fld>
            <a:endParaRPr lang="en-US" altLang="zh-TW" sz="1200">
              <a:solidFill>
                <a:srgbClr val="B5A788"/>
              </a:solidFill>
              <a:latin typeface="Times New Roman" panose="02020603050405020304" pitchFamily="18" charset="0"/>
            </a:endParaRPr>
          </a:p>
        </p:txBody>
      </p:sp>
      <p:sp>
        <p:nvSpPr>
          <p:cNvPr id="2" name="矩形: 圓角 1">
            <a:extLst>
              <a:ext uri="{FF2B5EF4-FFF2-40B4-BE49-F238E27FC236}">
                <a16:creationId xmlns:a16="http://schemas.microsoft.com/office/drawing/2014/main" id="{EB8980C6-6DA1-410A-A4C6-20587EC68825}"/>
              </a:ext>
            </a:extLst>
          </p:cNvPr>
          <p:cNvSpPr/>
          <p:nvPr/>
        </p:nvSpPr>
        <p:spPr>
          <a:xfrm>
            <a:off x="3635896" y="2348880"/>
            <a:ext cx="2376264" cy="2808312"/>
          </a:xfrm>
          <a:prstGeom prst="roundRect">
            <a:avLst/>
          </a:prstGeom>
          <a:noFill/>
          <a:ln w="381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圓角矩形 3"/>
          <p:cNvSpPr/>
          <p:nvPr/>
        </p:nvSpPr>
        <p:spPr>
          <a:xfrm>
            <a:off x="971600" y="2852936"/>
            <a:ext cx="2160240" cy="864096"/>
          </a:xfrm>
          <a:prstGeom prst="roundRect">
            <a:avLst/>
          </a:prstGeom>
          <a:solidFill>
            <a:srgbClr val="00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tx1"/>
                </a:solidFill>
              </a:rPr>
              <a:t>公司評分項目</a:t>
            </a:r>
            <a:endParaRPr lang="en-US" altLang="zh-TW" b="1" dirty="0">
              <a:solidFill>
                <a:schemeClr val="tx1"/>
              </a:solidFill>
            </a:endParaRPr>
          </a:p>
        </p:txBody>
      </p:sp>
      <p:cxnSp>
        <p:nvCxnSpPr>
          <p:cNvPr id="7" name="直線單箭頭接點 6"/>
          <p:cNvCxnSpPr/>
          <p:nvPr/>
        </p:nvCxnSpPr>
        <p:spPr>
          <a:xfrm>
            <a:off x="3108756" y="3356992"/>
            <a:ext cx="527140" cy="14401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矩形: 圓角 1">
            <a:extLst>
              <a:ext uri="{FF2B5EF4-FFF2-40B4-BE49-F238E27FC236}">
                <a16:creationId xmlns:a16="http://schemas.microsoft.com/office/drawing/2014/main" id="{EB8980C6-6DA1-410A-A4C6-20587EC68825}"/>
              </a:ext>
            </a:extLst>
          </p:cNvPr>
          <p:cNvSpPr/>
          <p:nvPr/>
        </p:nvSpPr>
        <p:spPr>
          <a:xfrm>
            <a:off x="3275856" y="6093296"/>
            <a:ext cx="5328591" cy="742392"/>
          </a:xfrm>
          <a:prstGeom prst="roundRect">
            <a:avLst>
              <a:gd name="adj" fmla="val 5844"/>
            </a:avLst>
          </a:prstGeom>
          <a:noFill/>
          <a:ln w="381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圓角矩形 12"/>
          <p:cNvSpPr/>
          <p:nvPr/>
        </p:nvSpPr>
        <p:spPr>
          <a:xfrm>
            <a:off x="251520" y="5373216"/>
            <a:ext cx="3024336" cy="864096"/>
          </a:xfrm>
          <a:prstGeom prst="roundRect">
            <a:avLst/>
          </a:prstGeom>
          <a:solidFill>
            <a:srgbClr val="00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tx1"/>
                </a:solidFill>
              </a:rPr>
              <a:t>如公司請學生帶回，請檢查是否簽章與蓋機構戳章</a:t>
            </a:r>
            <a:endParaRPr lang="en-US" altLang="zh-TW" b="1" dirty="0">
              <a:solidFill>
                <a:schemeClr val="tx1"/>
              </a:solidFill>
            </a:endParaRPr>
          </a:p>
        </p:txBody>
      </p:sp>
      <p:cxnSp>
        <p:nvCxnSpPr>
          <p:cNvPr id="14" name="直線單箭頭接點 13"/>
          <p:cNvCxnSpPr/>
          <p:nvPr/>
        </p:nvCxnSpPr>
        <p:spPr>
          <a:xfrm>
            <a:off x="2709610" y="6238453"/>
            <a:ext cx="527140" cy="14401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22</a:t>
            </a:fld>
            <a:endParaRPr lang="zh-TW" altLang="en-US" dirty="0"/>
          </a:p>
        </p:txBody>
      </p:sp>
      <p:sp>
        <p:nvSpPr>
          <p:cNvPr id="5" name="標題 1"/>
          <p:cNvSpPr>
            <a:spLocks noGrp="1"/>
          </p:cNvSpPr>
          <p:nvPr>
            <p:ph type="title"/>
          </p:nvPr>
        </p:nvSpPr>
        <p:spPr>
          <a:xfrm>
            <a:off x="330936" y="476672"/>
            <a:ext cx="7886700" cy="656406"/>
          </a:xfrm>
        </p:spPr>
        <p:txBody>
          <a:bodyPr>
            <a:normAutofit/>
          </a:bodyPr>
          <a:lstStyle/>
          <a:p>
            <a:pPr algn="l"/>
            <a:r>
              <a:rPr lang="zh-TW" altLang="en-US" sz="3600" b="1" dirty="0">
                <a:solidFill>
                  <a:schemeClr val="tx1"/>
                </a:solidFill>
                <a:latin typeface="微軟正黑體" panose="020B0604030504040204" pitchFamily="34" charset="-120"/>
                <a:ea typeface="微軟正黑體" panose="020B0604030504040204" pitchFamily="34" charset="-120"/>
              </a:rPr>
              <a:t>實習生須知</a:t>
            </a:r>
            <a:r>
              <a:rPr lang="en-US" altLang="zh-TW" sz="3600" b="1" dirty="0">
                <a:solidFill>
                  <a:schemeClr val="tx1"/>
                </a:solidFill>
                <a:latin typeface="微軟正黑體" panose="020B0604030504040204" pitchFamily="34" charset="-120"/>
                <a:ea typeface="微軟正黑體" panose="020B0604030504040204" pitchFamily="34" charset="-120"/>
              </a:rPr>
              <a:t>-</a:t>
            </a:r>
            <a:r>
              <a:rPr lang="zh-TW" altLang="en-US" sz="3600" b="1" dirty="0">
                <a:solidFill>
                  <a:schemeClr val="tx1"/>
                </a:solidFill>
                <a:latin typeface="微軟正黑體" panose="020B0604030504040204" pitchFamily="34" charset="-120"/>
                <a:ea typeface="微軟正黑體" panose="020B0604030504040204" pitchFamily="34" charset="-120"/>
              </a:rPr>
              <a:t>實習學生保險資訊</a:t>
            </a:r>
          </a:p>
        </p:txBody>
      </p:sp>
      <p:sp>
        <p:nvSpPr>
          <p:cNvPr id="7" name="文字方塊 6">
            <a:extLst>
              <a:ext uri="{FF2B5EF4-FFF2-40B4-BE49-F238E27FC236}">
                <a16:creationId xmlns:a16="http://schemas.microsoft.com/office/drawing/2014/main" id="{094AE1DF-4B40-4411-B7CD-A324C0A77B7C}"/>
              </a:ext>
            </a:extLst>
          </p:cNvPr>
          <p:cNvSpPr txBox="1"/>
          <p:nvPr/>
        </p:nvSpPr>
        <p:spPr>
          <a:xfrm>
            <a:off x="467544" y="1412776"/>
            <a:ext cx="8525091" cy="3323987"/>
          </a:xfrm>
          <a:prstGeom prst="rect">
            <a:avLst/>
          </a:prstGeom>
          <a:noFill/>
        </p:spPr>
        <p:txBody>
          <a:bodyPr wrap="none" rtlCol="0">
            <a:spAutoFit/>
          </a:bodyPr>
          <a:lstStyle/>
          <a:p>
            <a:r>
              <a:rPr lang="zh-TW" altLang="en-US" sz="2100" b="1" dirty="0">
                <a:latin typeface="微軟正黑體" panose="020B0604030504040204" pitchFamily="34" charset="-120"/>
                <a:ea typeface="微軟正黑體" panose="020B0604030504040204" pitchFamily="34" charset="-120"/>
              </a:rPr>
              <a:t>每學年度學校皆會為實習學生保兩種保險</a:t>
            </a:r>
            <a:endParaRPr lang="en-US" altLang="zh-TW" sz="2100" b="1" dirty="0">
              <a:latin typeface="微軟正黑體" panose="020B0604030504040204" pitchFamily="34" charset="-120"/>
              <a:ea typeface="微軟正黑體" panose="020B0604030504040204" pitchFamily="34" charset="-120"/>
            </a:endParaRPr>
          </a:p>
          <a:p>
            <a:endParaRPr lang="en-US" altLang="zh-TW" sz="2100" b="1" dirty="0">
              <a:latin typeface="微軟正黑體" panose="020B0604030504040204" pitchFamily="34" charset="-120"/>
              <a:ea typeface="微軟正黑體" panose="020B0604030504040204" pitchFamily="34" charset="-120"/>
            </a:endParaRPr>
          </a:p>
          <a:p>
            <a:pPr marL="342900" indent="-342900">
              <a:buFont typeface="Wingdings" panose="05000000000000000000" pitchFamily="2" charset="2"/>
              <a:buChar char="l"/>
            </a:pPr>
            <a:r>
              <a:rPr lang="zh-TW" altLang="en-US" sz="2100" b="1" dirty="0">
                <a:latin typeface="微軟正黑體" panose="020B0604030504040204" pitchFamily="34" charset="-120"/>
                <a:ea typeface="微軟正黑體" panose="020B0604030504040204" pitchFamily="34" charset="-120"/>
              </a:rPr>
              <a:t>大專校院校外實習學生團體保險</a:t>
            </a:r>
            <a:r>
              <a:rPr lang="en-US" altLang="zh-TW" sz="2100" b="1" dirty="0">
                <a:latin typeface="微軟正黑體" panose="020B0604030504040204" pitchFamily="34" charset="-120"/>
                <a:ea typeface="微軟正黑體" panose="020B0604030504040204" pitchFamily="34" charset="-120"/>
              </a:rPr>
              <a:t>-</a:t>
            </a:r>
            <a:r>
              <a:rPr lang="zh-TW" altLang="en-US" sz="2100" b="1" dirty="0">
                <a:latin typeface="微軟正黑體" panose="020B0604030504040204" pitchFamily="34" charset="-120"/>
                <a:ea typeface="微軟正黑體" panose="020B0604030504040204" pitchFamily="34" charset="-120"/>
              </a:rPr>
              <a:t>新光產物保險</a:t>
            </a:r>
            <a:endParaRPr lang="en-US" altLang="zh-TW" sz="2100" b="1" dirty="0">
              <a:latin typeface="微軟正黑體" panose="020B0604030504040204" pitchFamily="34" charset="-120"/>
              <a:ea typeface="微軟正黑體" panose="020B0604030504040204" pitchFamily="34" charset="-120"/>
            </a:endParaRPr>
          </a:p>
          <a:p>
            <a:pPr marL="342900" indent="-342900">
              <a:buFont typeface="+mj-lt"/>
              <a:buAutoNum type="arabicPeriod"/>
            </a:pPr>
            <a:r>
              <a:rPr lang="zh-TW" altLang="en-US" sz="2100" dirty="0">
                <a:latin typeface="微軟正黑體" panose="020B0604030504040204" pitchFamily="34" charset="-120"/>
                <a:ea typeface="微軟正黑體" panose="020B0604030504040204" pitchFamily="34" charset="-120"/>
              </a:rPr>
              <a:t>傷害保險</a:t>
            </a:r>
            <a:r>
              <a:rPr lang="en-US" altLang="zh-TW" sz="2100" dirty="0">
                <a:latin typeface="微軟正黑體" panose="020B0604030504040204" pitchFamily="34" charset="-120"/>
                <a:ea typeface="微軟正黑體" panose="020B0604030504040204" pitchFamily="34" charset="-120"/>
              </a:rPr>
              <a:t>(</a:t>
            </a:r>
            <a:r>
              <a:rPr lang="zh-TW" altLang="en-US" sz="2100" dirty="0">
                <a:latin typeface="微軟正黑體" panose="020B0604030504040204" pitchFamily="34" charset="-120"/>
                <a:ea typeface="微軟正黑體" panose="020B0604030504040204" pitchFamily="34" charset="-120"/>
              </a:rPr>
              <a:t>失能或死亡</a:t>
            </a:r>
            <a:r>
              <a:rPr lang="en-US" altLang="zh-TW" sz="2100" dirty="0">
                <a:latin typeface="微軟正黑體" panose="020B0604030504040204" pitchFamily="34" charset="-120"/>
                <a:ea typeface="微軟正黑體" panose="020B0604030504040204" pitchFamily="34" charset="-120"/>
              </a:rPr>
              <a:t>):</a:t>
            </a:r>
          </a:p>
          <a:p>
            <a:pPr lvl="1"/>
            <a:r>
              <a:rPr lang="zh-TW" altLang="en-US" sz="2100" dirty="0">
                <a:latin typeface="微軟正黑體" panose="020B0604030504040204" pitchFamily="34" charset="-120"/>
                <a:ea typeface="微軟正黑體" panose="020B0604030504040204" pitchFamily="34" charset="-120"/>
              </a:rPr>
              <a:t>每人最高理賠金額</a:t>
            </a:r>
            <a:r>
              <a:rPr lang="en-US" altLang="zh-TW" sz="2100" dirty="0">
                <a:latin typeface="微軟正黑體" panose="020B0604030504040204" pitchFamily="34" charset="-120"/>
                <a:ea typeface="微軟正黑體" panose="020B0604030504040204" pitchFamily="34" charset="-120"/>
              </a:rPr>
              <a:t>-</a:t>
            </a:r>
            <a:r>
              <a:rPr lang="zh-TW" altLang="en-US" sz="2100" dirty="0">
                <a:latin typeface="微軟正黑體" panose="020B0604030504040204" pitchFamily="34" charset="-120"/>
                <a:ea typeface="微軟正黑體" panose="020B0604030504040204" pitchFamily="34" charset="-120"/>
              </a:rPr>
              <a:t>新臺幣</a:t>
            </a:r>
            <a:r>
              <a:rPr lang="en-US" altLang="zh-TW" sz="2100" dirty="0">
                <a:latin typeface="微軟正黑體" panose="020B0604030504040204" pitchFamily="34" charset="-120"/>
                <a:ea typeface="微軟正黑體" panose="020B0604030504040204" pitchFamily="34" charset="-120"/>
              </a:rPr>
              <a:t>200 </a:t>
            </a:r>
            <a:r>
              <a:rPr lang="zh-TW" altLang="en-US" sz="2100" dirty="0">
                <a:latin typeface="微軟正黑體" panose="020B0604030504040204" pitchFamily="34" charset="-120"/>
                <a:ea typeface="微軟正黑體" panose="020B0604030504040204" pitchFamily="34" charset="-120"/>
              </a:rPr>
              <a:t>萬元。</a:t>
            </a:r>
            <a:endParaRPr lang="en-US" altLang="zh-TW" sz="2100" dirty="0">
              <a:latin typeface="微軟正黑體" panose="020B0604030504040204" pitchFamily="34" charset="-120"/>
              <a:ea typeface="微軟正黑體" panose="020B0604030504040204" pitchFamily="34" charset="-120"/>
            </a:endParaRPr>
          </a:p>
          <a:p>
            <a:pPr marL="342900" indent="-342900">
              <a:buFont typeface="+mj-lt"/>
              <a:buAutoNum type="arabicPeriod"/>
            </a:pPr>
            <a:r>
              <a:rPr lang="zh-TW" altLang="en-US" sz="2100" dirty="0">
                <a:latin typeface="微軟正黑體" panose="020B0604030504040204" pitchFamily="34" charset="-120"/>
                <a:ea typeface="微軟正黑體" panose="020B0604030504040204" pitchFamily="34" charset="-120"/>
              </a:rPr>
              <a:t>傷害醫療</a:t>
            </a:r>
            <a:r>
              <a:rPr lang="en-US" altLang="zh-TW" sz="2100" dirty="0">
                <a:latin typeface="微軟正黑體" panose="020B0604030504040204" pitchFamily="34" charset="-120"/>
                <a:ea typeface="微軟正黑體" panose="020B0604030504040204" pitchFamily="34" charset="-120"/>
              </a:rPr>
              <a:t>(</a:t>
            </a:r>
            <a:r>
              <a:rPr lang="zh-TW" altLang="en-US" sz="2100" dirty="0">
                <a:latin typeface="微軟正黑體" panose="020B0604030504040204" pitchFamily="34" charset="-120"/>
                <a:ea typeface="微軟正黑體" panose="020B0604030504040204" pitchFamily="34" charset="-120"/>
              </a:rPr>
              <a:t>含門診實支實付及傷害住院病房給付每日新臺幣</a:t>
            </a:r>
            <a:r>
              <a:rPr lang="en-US" altLang="zh-TW" sz="2100" dirty="0">
                <a:latin typeface="微軟正黑體" panose="020B0604030504040204" pitchFamily="34" charset="-120"/>
                <a:ea typeface="微軟正黑體" panose="020B0604030504040204" pitchFamily="34" charset="-120"/>
              </a:rPr>
              <a:t>1000 </a:t>
            </a:r>
            <a:r>
              <a:rPr lang="zh-TW" altLang="en-US" sz="2100" dirty="0">
                <a:latin typeface="微軟正黑體" panose="020B0604030504040204" pitchFamily="34" charset="-120"/>
                <a:ea typeface="微軟正黑體" panose="020B0604030504040204" pitchFamily="34" charset="-120"/>
              </a:rPr>
              <a:t>元</a:t>
            </a:r>
            <a:r>
              <a:rPr lang="en-US" altLang="zh-TW" sz="2100" dirty="0">
                <a:latin typeface="微軟正黑體" panose="020B0604030504040204" pitchFamily="34" charset="-120"/>
                <a:ea typeface="微軟正黑體" panose="020B0604030504040204" pitchFamily="34" charset="-120"/>
              </a:rPr>
              <a:t>): </a:t>
            </a:r>
          </a:p>
          <a:p>
            <a:pPr lvl="1"/>
            <a:r>
              <a:rPr lang="zh-TW" altLang="en-US" sz="2100" dirty="0">
                <a:latin typeface="微軟正黑體" panose="020B0604030504040204" pitchFamily="34" charset="-120"/>
                <a:ea typeface="微軟正黑體" panose="020B0604030504040204" pitchFamily="34" charset="-120"/>
              </a:rPr>
              <a:t>每人最高理賠金額新臺幣</a:t>
            </a:r>
            <a:r>
              <a:rPr lang="en-US" altLang="zh-TW" sz="2100" dirty="0">
                <a:latin typeface="微軟正黑體" panose="020B0604030504040204" pitchFamily="34" charset="-120"/>
                <a:ea typeface="微軟正黑體" panose="020B0604030504040204" pitchFamily="34" charset="-120"/>
              </a:rPr>
              <a:t>5 </a:t>
            </a:r>
            <a:r>
              <a:rPr lang="zh-TW" altLang="en-US" sz="2100" dirty="0">
                <a:latin typeface="微軟正黑體" panose="020B0604030504040204" pitchFamily="34" charset="-120"/>
                <a:ea typeface="微軟正黑體" panose="020B0604030504040204" pitchFamily="34" charset="-120"/>
              </a:rPr>
              <a:t>萬元。</a:t>
            </a:r>
            <a:endParaRPr lang="en-US" altLang="zh-TW" sz="2100" dirty="0">
              <a:latin typeface="微軟正黑體" panose="020B0604030504040204" pitchFamily="34" charset="-120"/>
              <a:ea typeface="微軟正黑體" panose="020B0604030504040204" pitchFamily="34" charset="-120"/>
            </a:endParaRPr>
          </a:p>
          <a:p>
            <a:pPr marL="342900" indent="-342900">
              <a:buFont typeface="Wingdings" panose="05000000000000000000" pitchFamily="2" charset="2"/>
              <a:buChar char="l"/>
            </a:pPr>
            <a:endParaRPr lang="en-US" altLang="zh-TW" sz="2100" b="1" dirty="0">
              <a:latin typeface="微軟正黑體" panose="020B0604030504040204" pitchFamily="34" charset="-120"/>
              <a:ea typeface="微軟正黑體" panose="020B0604030504040204" pitchFamily="34" charset="-120"/>
            </a:endParaRPr>
          </a:p>
          <a:p>
            <a:pPr marL="342900" indent="-342900">
              <a:buFont typeface="Wingdings" panose="05000000000000000000" pitchFamily="2" charset="2"/>
              <a:buChar char="l"/>
            </a:pPr>
            <a:r>
              <a:rPr lang="zh-TW" altLang="en-US" sz="2100" b="1" dirty="0">
                <a:latin typeface="微軟正黑體" panose="020B0604030504040204" pitchFamily="34" charset="-120"/>
                <a:ea typeface="微軟正黑體" panose="020B0604030504040204" pitchFamily="34" charset="-120"/>
              </a:rPr>
              <a:t>學生團體保險</a:t>
            </a:r>
            <a:r>
              <a:rPr lang="en-US" altLang="zh-TW" sz="2100" b="1" dirty="0">
                <a:latin typeface="微軟正黑體" panose="020B0604030504040204" pitchFamily="34" charset="-120"/>
                <a:ea typeface="微軟正黑體" panose="020B0604030504040204" pitchFamily="34" charset="-120"/>
              </a:rPr>
              <a:t>-</a:t>
            </a:r>
            <a:r>
              <a:rPr lang="zh-TW" altLang="en-US" sz="2100" b="1" dirty="0">
                <a:latin typeface="微軟正黑體" panose="020B0604030504040204" pitchFamily="34" charset="-120"/>
                <a:ea typeface="微軟正黑體" panose="020B0604030504040204" pitchFamily="34" charset="-120"/>
              </a:rPr>
              <a:t>新光產物保險</a:t>
            </a:r>
            <a:endParaRPr lang="en-US" altLang="zh-TW" sz="2100" b="1" dirty="0">
              <a:latin typeface="微軟正黑體" panose="020B0604030504040204" pitchFamily="34" charset="-120"/>
              <a:ea typeface="微軟正黑體" panose="020B0604030504040204" pitchFamily="34" charset="-120"/>
            </a:endParaRPr>
          </a:p>
          <a:p>
            <a:pPr marL="342900" lvl="2"/>
            <a:r>
              <a:rPr lang="zh-TW" altLang="en-US" sz="2100" dirty="0">
                <a:latin typeface="微軟正黑體" panose="020B0604030504040204" pitchFamily="34" charset="-120"/>
                <a:ea typeface="微軟正黑體" panose="020B0604030504040204" pitchFamily="34" charset="-120"/>
              </a:rPr>
              <a:t>保險內容請洽詢衛保組</a:t>
            </a:r>
            <a:endParaRPr lang="en-US" altLang="zh-TW" sz="21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185323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23</a:t>
            </a:fld>
            <a:endParaRPr lang="zh-TW" altLang="en-US" dirty="0"/>
          </a:p>
        </p:txBody>
      </p:sp>
      <p:sp>
        <p:nvSpPr>
          <p:cNvPr id="5" name="標題 1"/>
          <p:cNvSpPr>
            <a:spLocks noGrp="1"/>
          </p:cNvSpPr>
          <p:nvPr>
            <p:ph type="title"/>
          </p:nvPr>
        </p:nvSpPr>
        <p:spPr>
          <a:xfrm>
            <a:off x="251520" y="298884"/>
            <a:ext cx="8236259" cy="656406"/>
          </a:xfrm>
        </p:spPr>
        <p:txBody>
          <a:bodyPr>
            <a:noAutofit/>
          </a:bodyPr>
          <a:lstStyle/>
          <a:p>
            <a:pPr algn="l"/>
            <a:r>
              <a:rPr lang="zh-TW" altLang="en-US" sz="3600" b="1" dirty="0">
                <a:solidFill>
                  <a:schemeClr val="tx1"/>
                </a:solidFill>
                <a:latin typeface="微軟正黑體" panose="020B0604030504040204" pitchFamily="34" charset="-120"/>
                <a:ea typeface="微軟正黑體" panose="020B0604030504040204" pitchFamily="34" charset="-120"/>
              </a:rPr>
              <a:t>實習生須知</a:t>
            </a:r>
            <a:r>
              <a:rPr lang="en-US" altLang="zh-TW" sz="3600" b="1" dirty="0">
                <a:solidFill>
                  <a:schemeClr val="tx1"/>
                </a:solidFill>
                <a:latin typeface="微軟正黑體" panose="020B0604030504040204" pitchFamily="34" charset="-120"/>
                <a:ea typeface="微軟正黑體" panose="020B0604030504040204" pitchFamily="34" charset="-120"/>
              </a:rPr>
              <a:t>-</a:t>
            </a:r>
            <a:r>
              <a:rPr lang="zh-TW" altLang="en-US" sz="3600" b="1" dirty="0">
                <a:solidFill>
                  <a:schemeClr val="tx1"/>
                </a:solidFill>
                <a:latin typeface="微軟正黑體" panose="020B0604030504040204" pitchFamily="34" charset="-120"/>
                <a:ea typeface="微軟正黑體" panose="020B0604030504040204" pitchFamily="34" charset="-120"/>
              </a:rPr>
              <a:t>若與實習機構發生糾紛或爭議時協商處理</a:t>
            </a:r>
          </a:p>
        </p:txBody>
      </p:sp>
      <p:grpSp>
        <p:nvGrpSpPr>
          <p:cNvPr id="6" name="群組 5">
            <a:extLst>
              <a:ext uri="{FF2B5EF4-FFF2-40B4-BE49-F238E27FC236}">
                <a16:creationId xmlns:a16="http://schemas.microsoft.com/office/drawing/2014/main" id="{1314F5FB-77DC-4C2E-B202-F164780A5739}"/>
              </a:ext>
            </a:extLst>
          </p:cNvPr>
          <p:cNvGrpSpPr/>
          <p:nvPr/>
        </p:nvGrpSpPr>
        <p:grpSpPr>
          <a:xfrm>
            <a:off x="755576" y="1556792"/>
            <a:ext cx="7632847" cy="4608512"/>
            <a:chOff x="1346855" y="543829"/>
            <a:chExt cx="9393353" cy="6284453"/>
          </a:xfrm>
        </p:grpSpPr>
        <p:sp>
          <p:nvSpPr>
            <p:cNvPr id="8" name="AutoShape 9">
              <a:extLst>
                <a:ext uri="{FF2B5EF4-FFF2-40B4-BE49-F238E27FC236}">
                  <a16:creationId xmlns:a16="http://schemas.microsoft.com/office/drawing/2014/main" id="{A8F9732A-2766-4EBC-A852-269DE8DDF5A3}"/>
                </a:ext>
              </a:extLst>
            </p:cNvPr>
            <p:cNvSpPr>
              <a:spLocks noChangeArrowheads="1"/>
            </p:cNvSpPr>
            <p:nvPr/>
          </p:nvSpPr>
          <p:spPr bwMode="gray">
            <a:xfrm>
              <a:off x="4618232" y="5933867"/>
              <a:ext cx="2808312" cy="894415"/>
            </a:xfrm>
            <a:prstGeom prst="roundRect">
              <a:avLst>
                <a:gd name="adj" fmla="val 16667"/>
              </a:avLst>
            </a:prstGeom>
            <a:solidFill>
              <a:srgbClr val="EB4544"/>
            </a:solidFill>
            <a:ln w="9525">
              <a:noFill/>
              <a:round/>
              <a:headEnd/>
              <a:tailEnd/>
            </a:ln>
            <a:effectLst>
              <a:outerShdw dist="35921" dir="2700000" algn="ctr" rotWithShape="0">
                <a:schemeClr val="bg2"/>
              </a:outerShdw>
            </a:effectLst>
          </p:spPr>
          <p:txBody>
            <a:bodyPr wrap="none" anchor="ctr"/>
            <a:lstStyle/>
            <a:p>
              <a:pPr algn="ctr"/>
              <a:r>
                <a:rPr lang="zh-TW" altLang="en-US" b="1" dirty="0">
                  <a:solidFill>
                    <a:schemeClr val="bg1"/>
                  </a:solidFill>
                  <a:latin typeface="微軟正黑體" panose="020B0604030504040204" pitchFamily="34" charset="-120"/>
                  <a:ea typeface="微軟正黑體" panose="020B0604030504040204" pitchFamily="34" charset="-120"/>
                </a:rPr>
                <a:t>校級實習委員會</a:t>
              </a:r>
            </a:p>
          </p:txBody>
        </p:sp>
        <p:grpSp>
          <p:nvGrpSpPr>
            <p:cNvPr id="9" name="群組 8">
              <a:extLst>
                <a:ext uri="{FF2B5EF4-FFF2-40B4-BE49-F238E27FC236}">
                  <a16:creationId xmlns:a16="http://schemas.microsoft.com/office/drawing/2014/main" id="{9F73AA0D-427E-46C5-AD9D-235F30211375}"/>
                </a:ext>
              </a:extLst>
            </p:cNvPr>
            <p:cNvGrpSpPr/>
            <p:nvPr/>
          </p:nvGrpSpPr>
          <p:grpSpPr>
            <a:xfrm>
              <a:off x="1346855" y="543829"/>
              <a:ext cx="9393353" cy="6107834"/>
              <a:chOff x="1346855" y="543829"/>
              <a:chExt cx="9393353" cy="6107834"/>
            </a:xfrm>
          </p:grpSpPr>
          <p:grpSp>
            <p:nvGrpSpPr>
              <p:cNvPr id="10" name="群組 9">
                <a:extLst>
                  <a:ext uri="{FF2B5EF4-FFF2-40B4-BE49-F238E27FC236}">
                    <a16:creationId xmlns:a16="http://schemas.microsoft.com/office/drawing/2014/main" id="{F932F70F-FEA8-4C71-8115-0DD6B929B51B}"/>
                  </a:ext>
                </a:extLst>
              </p:cNvPr>
              <p:cNvGrpSpPr/>
              <p:nvPr/>
            </p:nvGrpSpPr>
            <p:grpSpPr>
              <a:xfrm>
                <a:off x="1607781" y="543829"/>
                <a:ext cx="8838401" cy="6107834"/>
                <a:chOff x="3012045" y="1193249"/>
                <a:chExt cx="5892267" cy="5900788"/>
              </a:xfrm>
            </p:grpSpPr>
            <p:sp>
              <p:nvSpPr>
                <p:cNvPr id="32" name="AutoShape 7">
                  <a:extLst>
                    <a:ext uri="{FF2B5EF4-FFF2-40B4-BE49-F238E27FC236}">
                      <a16:creationId xmlns:a16="http://schemas.microsoft.com/office/drawing/2014/main" id="{05DDB6A6-4D6E-4EF1-A08D-6C56B65A6E4F}"/>
                    </a:ext>
                  </a:extLst>
                </p:cNvPr>
                <p:cNvSpPr>
                  <a:spLocks noChangeArrowheads="1"/>
                </p:cNvSpPr>
                <p:nvPr/>
              </p:nvSpPr>
              <p:spPr bwMode="gray">
                <a:xfrm>
                  <a:off x="4919178" y="1193249"/>
                  <a:ext cx="2112235" cy="792088"/>
                </a:xfrm>
                <a:prstGeom prst="roundRect">
                  <a:avLst>
                    <a:gd name="adj" fmla="val 16667"/>
                  </a:avLst>
                </a:prstGeom>
                <a:solidFill>
                  <a:srgbClr val="FFC000"/>
                </a:solidFill>
                <a:ln w="9525">
                  <a:noFill/>
                  <a:round/>
                  <a:headEnd/>
                  <a:tailEnd/>
                </a:ln>
                <a:effectLst>
                  <a:outerShdw dist="35921" dir="2700000" algn="ctr" rotWithShape="0">
                    <a:schemeClr val="bg2"/>
                  </a:outerShdw>
                </a:effectLst>
              </p:spPr>
              <p:txBody>
                <a:bodyPr wrap="none" anchor="ctr"/>
                <a:lstStyle/>
                <a:p>
                  <a:pPr algn="ctr"/>
                  <a:r>
                    <a:rPr lang="zh-TW" altLang="en-US" sz="2100" b="1" dirty="0">
                      <a:solidFill>
                        <a:schemeClr val="bg1"/>
                      </a:solidFill>
                      <a:latin typeface="微軟正黑體" panose="020B0604030504040204" pitchFamily="34" charset="-120"/>
                      <a:ea typeface="微軟正黑體" panose="020B0604030504040204" pitchFamily="34" charset="-120"/>
                    </a:rPr>
                    <a:t>實習學生</a:t>
                  </a:r>
                </a:p>
              </p:txBody>
            </p:sp>
            <p:sp>
              <p:nvSpPr>
                <p:cNvPr id="33" name="AutoShape 11">
                  <a:extLst>
                    <a:ext uri="{FF2B5EF4-FFF2-40B4-BE49-F238E27FC236}">
                      <a16:creationId xmlns:a16="http://schemas.microsoft.com/office/drawing/2014/main" id="{7401D0ED-32FB-4C90-87A2-DE7986C78B05}"/>
                    </a:ext>
                  </a:extLst>
                </p:cNvPr>
                <p:cNvSpPr>
                  <a:spLocks noChangeArrowheads="1"/>
                </p:cNvSpPr>
                <p:nvPr/>
              </p:nvSpPr>
              <p:spPr bwMode="gray">
                <a:xfrm>
                  <a:off x="7176120" y="2339145"/>
                  <a:ext cx="1728192" cy="720080"/>
                </a:xfrm>
                <a:prstGeom prst="roundRect">
                  <a:avLst>
                    <a:gd name="adj" fmla="val 16667"/>
                  </a:avLst>
                </a:prstGeom>
                <a:solidFill>
                  <a:schemeClr val="accent1"/>
                </a:solidFill>
                <a:ln w="9525">
                  <a:noFill/>
                  <a:round/>
                  <a:headEnd/>
                  <a:tailEnd/>
                </a:ln>
                <a:effectLst>
                  <a:outerShdw dist="35921" dir="2700000" algn="ctr" rotWithShape="0">
                    <a:schemeClr val="bg2"/>
                  </a:outerShdw>
                </a:effectLst>
              </p:spPr>
              <p:txBody>
                <a:bodyPr wrap="none" anchor="ctr"/>
                <a:lstStyle/>
                <a:p>
                  <a:pPr algn="ctr"/>
                  <a:r>
                    <a:rPr lang="zh-TW" altLang="en-US" b="1" dirty="0">
                      <a:solidFill>
                        <a:schemeClr val="bg1"/>
                      </a:solidFill>
                      <a:latin typeface="微軟正黑體" panose="020B0604030504040204" pitchFamily="34" charset="-120"/>
                      <a:ea typeface="微軟正黑體" panose="020B0604030504040204" pitchFamily="34" charset="-120"/>
                    </a:rPr>
                    <a:t>實習機構主管</a:t>
                  </a:r>
                </a:p>
              </p:txBody>
            </p:sp>
            <p:sp>
              <p:nvSpPr>
                <p:cNvPr id="34" name="AutoShape 11">
                  <a:extLst>
                    <a:ext uri="{FF2B5EF4-FFF2-40B4-BE49-F238E27FC236}">
                      <a16:creationId xmlns:a16="http://schemas.microsoft.com/office/drawing/2014/main" id="{5C54DEA9-20DD-4413-9E6A-C661521009F5}"/>
                    </a:ext>
                  </a:extLst>
                </p:cNvPr>
                <p:cNvSpPr>
                  <a:spLocks noChangeArrowheads="1"/>
                </p:cNvSpPr>
                <p:nvPr/>
              </p:nvSpPr>
              <p:spPr bwMode="gray">
                <a:xfrm>
                  <a:off x="5094083" y="2856990"/>
                  <a:ext cx="1728192" cy="864096"/>
                </a:xfrm>
                <a:prstGeom prst="flowChartDecision">
                  <a:avLst/>
                </a:prstGeom>
                <a:solidFill>
                  <a:schemeClr val="accent1"/>
                </a:solidFill>
                <a:ln w="9525">
                  <a:noFill/>
                  <a:round/>
                  <a:headEnd/>
                  <a:tailEnd/>
                </a:ln>
                <a:effectLst>
                  <a:outerShdw dist="35921" dir="2700000" algn="ctr" rotWithShape="0">
                    <a:schemeClr val="bg2"/>
                  </a:outerShdw>
                </a:effectLst>
              </p:spPr>
              <p:txBody>
                <a:bodyPr wrap="none" anchor="ctr"/>
                <a:lstStyle/>
                <a:p>
                  <a:pPr algn="ctr"/>
                  <a:r>
                    <a:rPr lang="zh-TW" altLang="en-US" b="1" dirty="0">
                      <a:solidFill>
                        <a:schemeClr val="bg1"/>
                      </a:solidFill>
                      <a:latin typeface="微軟正黑體" panose="020B0604030504040204" pitchFamily="34" charset="-120"/>
                      <a:ea typeface="微軟正黑體" panose="020B0604030504040204" pitchFamily="34" charset="-120"/>
                    </a:rPr>
                    <a:t>問題解決</a:t>
                  </a:r>
                </a:p>
              </p:txBody>
            </p:sp>
            <p:sp>
              <p:nvSpPr>
                <p:cNvPr id="35" name="AutoShape 9">
                  <a:extLst>
                    <a:ext uri="{FF2B5EF4-FFF2-40B4-BE49-F238E27FC236}">
                      <a16:creationId xmlns:a16="http://schemas.microsoft.com/office/drawing/2014/main" id="{61D64013-D552-442E-BA04-6177987813DA}"/>
                    </a:ext>
                  </a:extLst>
                </p:cNvPr>
                <p:cNvSpPr>
                  <a:spLocks noChangeArrowheads="1"/>
                </p:cNvSpPr>
                <p:nvPr/>
              </p:nvSpPr>
              <p:spPr bwMode="gray">
                <a:xfrm>
                  <a:off x="7404305" y="6571203"/>
                  <a:ext cx="673803" cy="522834"/>
                </a:xfrm>
                <a:prstGeom prst="roundRect">
                  <a:avLst>
                    <a:gd name="adj" fmla="val 16667"/>
                  </a:avLst>
                </a:prstGeom>
                <a:solidFill>
                  <a:srgbClr val="EB4544"/>
                </a:solidFill>
                <a:ln w="9525">
                  <a:noFill/>
                  <a:round/>
                  <a:headEnd/>
                  <a:tailEnd/>
                </a:ln>
                <a:effectLst>
                  <a:outerShdw dist="35921" dir="2700000" algn="ctr" rotWithShape="0">
                    <a:schemeClr val="bg2"/>
                  </a:outerShdw>
                </a:effectLst>
              </p:spPr>
              <p:txBody>
                <a:bodyPr wrap="none" anchor="ctr"/>
                <a:lstStyle/>
                <a:p>
                  <a:pPr algn="ctr"/>
                  <a:r>
                    <a:rPr lang="zh-TW" altLang="en-US" b="1" dirty="0">
                      <a:solidFill>
                        <a:schemeClr val="bg1"/>
                      </a:solidFill>
                      <a:latin typeface="微軟正黑體" panose="020B0604030504040204" pitchFamily="34" charset="-120"/>
                      <a:ea typeface="微軟正黑體" panose="020B0604030504040204" pitchFamily="34" charset="-120"/>
                    </a:rPr>
                    <a:t>結案</a:t>
                  </a:r>
                </a:p>
              </p:txBody>
            </p:sp>
            <p:sp>
              <p:nvSpPr>
                <p:cNvPr id="36" name="AutoShape 9">
                  <a:extLst>
                    <a:ext uri="{FF2B5EF4-FFF2-40B4-BE49-F238E27FC236}">
                      <a16:creationId xmlns:a16="http://schemas.microsoft.com/office/drawing/2014/main" id="{6BD0B721-BD90-4937-8DEF-953003A7BBA2}"/>
                    </a:ext>
                  </a:extLst>
                </p:cNvPr>
                <p:cNvSpPr>
                  <a:spLocks noChangeArrowheads="1"/>
                </p:cNvSpPr>
                <p:nvPr/>
              </p:nvSpPr>
              <p:spPr bwMode="gray">
                <a:xfrm>
                  <a:off x="5018692" y="4106438"/>
                  <a:ext cx="1872208" cy="849458"/>
                </a:xfrm>
                <a:prstGeom prst="roundRect">
                  <a:avLst>
                    <a:gd name="adj" fmla="val 16667"/>
                  </a:avLst>
                </a:prstGeom>
                <a:solidFill>
                  <a:srgbClr val="EB4544"/>
                </a:solidFill>
                <a:ln w="9525">
                  <a:noFill/>
                  <a:round/>
                  <a:headEnd/>
                  <a:tailEnd/>
                </a:ln>
                <a:effectLst>
                  <a:outerShdw dist="35921" dir="2700000" algn="ctr" rotWithShape="0">
                    <a:schemeClr val="bg2"/>
                  </a:outerShdw>
                </a:effectLst>
              </p:spPr>
              <p:txBody>
                <a:bodyPr wrap="none" anchor="ctr"/>
                <a:lstStyle/>
                <a:p>
                  <a:pPr algn="ctr"/>
                  <a:r>
                    <a:rPr lang="zh-TW" altLang="en-US" b="1" dirty="0">
                      <a:solidFill>
                        <a:schemeClr val="bg1"/>
                      </a:solidFill>
                      <a:latin typeface="微軟正黑體" panose="020B0604030504040204" pitchFamily="34" charset="-120"/>
                      <a:ea typeface="微軟正黑體" panose="020B0604030504040204" pitchFamily="34" charset="-120"/>
                    </a:rPr>
                    <a:t>系級實習委員會</a:t>
                  </a:r>
                </a:p>
              </p:txBody>
            </p:sp>
            <p:sp>
              <p:nvSpPr>
                <p:cNvPr id="37" name="AutoShape 11">
                  <a:extLst>
                    <a:ext uri="{FF2B5EF4-FFF2-40B4-BE49-F238E27FC236}">
                      <a16:creationId xmlns:a16="http://schemas.microsoft.com/office/drawing/2014/main" id="{8051896F-230D-4FE2-AD47-E417D0634A2F}"/>
                    </a:ext>
                  </a:extLst>
                </p:cNvPr>
                <p:cNvSpPr>
                  <a:spLocks noChangeArrowheads="1"/>
                </p:cNvSpPr>
                <p:nvPr/>
              </p:nvSpPr>
              <p:spPr bwMode="gray">
                <a:xfrm>
                  <a:off x="3012045" y="2339144"/>
                  <a:ext cx="1728192" cy="720080"/>
                </a:xfrm>
                <a:prstGeom prst="roundRect">
                  <a:avLst>
                    <a:gd name="adj" fmla="val 16667"/>
                  </a:avLst>
                </a:prstGeom>
                <a:solidFill>
                  <a:srgbClr val="A9D25A"/>
                </a:solidFill>
                <a:ln w="9525">
                  <a:noFill/>
                  <a:round/>
                  <a:headEnd/>
                  <a:tailEnd/>
                </a:ln>
                <a:effectLst>
                  <a:outerShdw dist="35921" dir="2700000" algn="ctr" rotWithShape="0">
                    <a:schemeClr val="bg2"/>
                  </a:outerShdw>
                </a:effectLst>
              </p:spPr>
              <p:txBody>
                <a:bodyPr wrap="none" anchor="ctr"/>
                <a:lstStyle/>
                <a:p>
                  <a:pPr algn="ctr"/>
                  <a:r>
                    <a:rPr lang="zh-TW" altLang="en-US" b="1" dirty="0">
                      <a:solidFill>
                        <a:schemeClr val="bg1"/>
                      </a:solidFill>
                      <a:latin typeface="微軟正黑體" panose="020B0604030504040204" pitchFamily="34" charset="-120"/>
                      <a:ea typeface="微軟正黑體" panose="020B0604030504040204" pitchFamily="34" charset="-120"/>
                    </a:rPr>
                    <a:t>實習輔導老師</a:t>
                  </a:r>
                </a:p>
              </p:txBody>
            </p:sp>
            <p:cxnSp>
              <p:nvCxnSpPr>
                <p:cNvPr id="38" name="直線接點 37">
                  <a:extLst>
                    <a:ext uri="{FF2B5EF4-FFF2-40B4-BE49-F238E27FC236}">
                      <a16:creationId xmlns:a16="http://schemas.microsoft.com/office/drawing/2014/main" id="{1FF44E1E-54B2-4135-8094-76A8C6B9EECC}"/>
                    </a:ext>
                  </a:extLst>
                </p:cNvPr>
                <p:cNvCxnSpPr>
                  <a:stCxn id="37" idx="3"/>
                  <a:endCxn id="33" idx="1"/>
                </p:cNvCxnSpPr>
                <p:nvPr/>
              </p:nvCxnSpPr>
              <p:spPr bwMode="auto">
                <a:xfrm>
                  <a:off x="4740237" y="2699184"/>
                  <a:ext cx="2435883" cy="1"/>
                </a:xfrm>
                <a:prstGeom prst="line">
                  <a:avLst/>
                </a:prstGeom>
                <a:solidFill>
                  <a:schemeClr val="accent1"/>
                </a:solidFill>
                <a:ln w="19050" cap="flat" cmpd="sng" algn="ctr">
                  <a:solidFill>
                    <a:schemeClr val="tx1"/>
                  </a:solidFill>
                  <a:prstDash val="solid"/>
                  <a:round/>
                  <a:headEnd type="triangle" w="lg" len="med"/>
                  <a:tailEnd type="triangle" w="lg" len="med"/>
                </a:ln>
                <a:effectLst/>
              </p:spPr>
            </p:cxnSp>
            <p:cxnSp>
              <p:nvCxnSpPr>
                <p:cNvPr id="39" name="直線接點 38">
                  <a:extLst>
                    <a:ext uri="{FF2B5EF4-FFF2-40B4-BE49-F238E27FC236}">
                      <a16:creationId xmlns:a16="http://schemas.microsoft.com/office/drawing/2014/main" id="{A071752C-1904-4599-A4E6-FD02A82D03FE}"/>
                    </a:ext>
                  </a:extLst>
                </p:cNvPr>
                <p:cNvCxnSpPr/>
                <p:nvPr/>
              </p:nvCxnSpPr>
              <p:spPr bwMode="auto">
                <a:xfrm>
                  <a:off x="5955116" y="3706033"/>
                  <a:ext cx="0" cy="378984"/>
                </a:xfrm>
                <a:prstGeom prst="line">
                  <a:avLst/>
                </a:prstGeom>
                <a:solidFill>
                  <a:schemeClr val="accent1"/>
                </a:solidFill>
                <a:ln w="19050" cap="flat" cmpd="sng" algn="ctr">
                  <a:solidFill>
                    <a:schemeClr val="tx1"/>
                  </a:solidFill>
                  <a:prstDash val="solid"/>
                  <a:round/>
                  <a:headEnd type="none" w="med" len="med"/>
                  <a:tailEnd type="triangle" w="lg" len="med"/>
                </a:ln>
                <a:effectLst/>
              </p:spPr>
            </p:cxnSp>
          </p:grpSp>
          <p:grpSp>
            <p:nvGrpSpPr>
              <p:cNvPr id="11" name="群組 10">
                <a:extLst>
                  <a:ext uri="{FF2B5EF4-FFF2-40B4-BE49-F238E27FC236}">
                    <a16:creationId xmlns:a16="http://schemas.microsoft.com/office/drawing/2014/main" id="{14CF1E76-2F0F-479D-9572-969AB00DCDDA}"/>
                  </a:ext>
                </a:extLst>
              </p:cNvPr>
              <p:cNvGrpSpPr/>
              <p:nvPr/>
            </p:nvGrpSpPr>
            <p:grpSpPr>
              <a:xfrm>
                <a:off x="1346855" y="1363710"/>
                <a:ext cx="9393353" cy="5287952"/>
                <a:chOff x="1346855" y="1363710"/>
                <a:chExt cx="9393353" cy="5287952"/>
              </a:xfrm>
            </p:grpSpPr>
            <p:sp>
              <p:nvSpPr>
                <p:cNvPr id="12" name="AutoShape 11">
                  <a:extLst>
                    <a:ext uri="{FF2B5EF4-FFF2-40B4-BE49-F238E27FC236}">
                      <a16:creationId xmlns:a16="http://schemas.microsoft.com/office/drawing/2014/main" id="{74B8F7F5-499E-41DC-858A-61138757FC5B}"/>
                    </a:ext>
                  </a:extLst>
                </p:cNvPr>
                <p:cNvSpPr>
                  <a:spLocks noChangeArrowheads="1"/>
                </p:cNvSpPr>
                <p:nvPr/>
              </p:nvSpPr>
              <p:spPr bwMode="gray">
                <a:xfrm>
                  <a:off x="4725763" y="4796245"/>
                  <a:ext cx="2592288" cy="894415"/>
                </a:xfrm>
                <a:prstGeom prst="flowChartDecision">
                  <a:avLst/>
                </a:prstGeom>
                <a:solidFill>
                  <a:schemeClr val="accent1"/>
                </a:solidFill>
                <a:ln w="9525">
                  <a:noFill/>
                  <a:round/>
                  <a:headEnd/>
                  <a:tailEnd/>
                </a:ln>
                <a:effectLst>
                  <a:outerShdw dist="35921" dir="2700000" algn="ctr" rotWithShape="0">
                    <a:schemeClr val="bg2"/>
                  </a:outerShdw>
                </a:effectLst>
              </p:spPr>
              <p:txBody>
                <a:bodyPr wrap="none" anchor="ctr"/>
                <a:lstStyle/>
                <a:p>
                  <a:pPr algn="ctr"/>
                  <a:r>
                    <a:rPr lang="zh-TW" altLang="en-US" b="1" dirty="0">
                      <a:solidFill>
                        <a:schemeClr val="bg1"/>
                      </a:solidFill>
                      <a:latin typeface="微軟正黑體" panose="020B0604030504040204" pitchFamily="34" charset="-120"/>
                      <a:ea typeface="微軟正黑體" panose="020B0604030504040204" pitchFamily="34" charset="-120"/>
                    </a:rPr>
                    <a:t>問題解決</a:t>
                  </a:r>
                </a:p>
              </p:txBody>
            </p:sp>
            <p:sp>
              <p:nvSpPr>
                <p:cNvPr id="13" name="AutoShape 9">
                  <a:extLst>
                    <a:ext uri="{FF2B5EF4-FFF2-40B4-BE49-F238E27FC236}">
                      <a16:creationId xmlns:a16="http://schemas.microsoft.com/office/drawing/2014/main" id="{887B8801-012D-4541-9460-D9C79439304E}"/>
                    </a:ext>
                  </a:extLst>
                </p:cNvPr>
                <p:cNvSpPr>
                  <a:spLocks noChangeArrowheads="1"/>
                </p:cNvSpPr>
                <p:nvPr/>
              </p:nvSpPr>
              <p:spPr bwMode="gray">
                <a:xfrm>
                  <a:off x="9729503" y="6110483"/>
                  <a:ext cx="1010705" cy="541179"/>
                </a:xfrm>
                <a:prstGeom prst="roundRect">
                  <a:avLst>
                    <a:gd name="adj" fmla="val 16667"/>
                  </a:avLst>
                </a:prstGeom>
                <a:solidFill>
                  <a:srgbClr val="EB4544"/>
                </a:solidFill>
                <a:ln w="9525">
                  <a:noFill/>
                  <a:round/>
                  <a:headEnd/>
                  <a:tailEnd/>
                </a:ln>
                <a:effectLst>
                  <a:outerShdw dist="35921" dir="2700000" algn="ctr" rotWithShape="0">
                    <a:schemeClr val="bg2"/>
                  </a:outerShdw>
                </a:effectLst>
              </p:spPr>
              <p:txBody>
                <a:bodyPr wrap="none" anchor="ctr"/>
                <a:lstStyle/>
                <a:p>
                  <a:pPr algn="ctr"/>
                  <a:r>
                    <a:rPr lang="zh-TW" altLang="en-US" b="1" dirty="0">
                      <a:solidFill>
                        <a:schemeClr val="bg1"/>
                      </a:solidFill>
                      <a:latin typeface="微軟正黑體" panose="020B0604030504040204" pitchFamily="34" charset="-120"/>
                      <a:ea typeface="微軟正黑體" panose="020B0604030504040204" pitchFamily="34" charset="-120"/>
                    </a:rPr>
                    <a:t>備查</a:t>
                  </a:r>
                </a:p>
              </p:txBody>
            </p:sp>
            <p:cxnSp>
              <p:nvCxnSpPr>
                <p:cNvPr id="14" name="肘形接點 51">
                  <a:extLst>
                    <a:ext uri="{FF2B5EF4-FFF2-40B4-BE49-F238E27FC236}">
                      <a16:creationId xmlns:a16="http://schemas.microsoft.com/office/drawing/2014/main" id="{AAC49985-F00E-4F16-85F2-AEF766E414C8}"/>
                    </a:ext>
                  </a:extLst>
                </p:cNvPr>
                <p:cNvCxnSpPr>
                  <a:stCxn id="33" idx="0"/>
                  <a:endCxn id="37" idx="0"/>
                </p:cNvCxnSpPr>
                <p:nvPr/>
              </p:nvCxnSpPr>
              <p:spPr>
                <a:xfrm rot="16200000" flipV="1">
                  <a:off x="6026982" y="-1393125"/>
                  <a:ext cx="1" cy="6246113"/>
                </a:xfrm>
                <a:prstGeom prst="bentConnector3">
                  <a:avLst>
                    <a:gd name="adj1" fmla="val 22860100000"/>
                  </a:avLst>
                </a:prstGeom>
                <a:solidFill>
                  <a:schemeClr val="accent1"/>
                </a:solidFill>
                <a:ln w="19050" cap="flat" cmpd="sng" algn="ctr">
                  <a:solidFill>
                    <a:schemeClr val="tx1"/>
                  </a:solidFill>
                  <a:prstDash val="solid"/>
                  <a:round/>
                  <a:headEnd type="triangle" w="lg" len="med"/>
                  <a:tailEnd type="triangle" w="lg" len="med"/>
                </a:ln>
                <a:effectLst/>
              </p:spPr>
            </p:cxnSp>
            <p:cxnSp>
              <p:nvCxnSpPr>
                <p:cNvPr id="15" name="直線接點 14">
                  <a:extLst>
                    <a:ext uri="{FF2B5EF4-FFF2-40B4-BE49-F238E27FC236}">
                      <a16:creationId xmlns:a16="http://schemas.microsoft.com/office/drawing/2014/main" id="{AF76B65D-B57F-46C1-8771-7760B635221D}"/>
                    </a:ext>
                  </a:extLst>
                </p:cNvPr>
                <p:cNvCxnSpPr>
                  <a:stCxn id="32" idx="2"/>
                </p:cNvCxnSpPr>
                <p:nvPr/>
              </p:nvCxnSpPr>
              <p:spPr>
                <a:xfrm>
                  <a:off x="6052658" y="1363710"/>
                  <a:ext cx="0" cy="128015"/>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6" name="肘形接點 57">
                  <a:extLst>
                    <a:ext uri="{FF2B5EF4-FFF2-40B4-BE49-F238E27FC236}">
                      <a16:creationId xmlns:a16="http://schemas.microsoft.com/office/drawing/2014/main" id="{608C9ACD-5334-4F6F-B60A-75159AC81D26}"/>
                    </a:ext>
                  </a:extLst>
                </p:cNvPr>
                <p:cNvCxnSpPr>
                  <a:stCxn id="37" idx="2"/>
                  <a:endCxn id="34" idx="1"/>
                </p:cNvCxnSpPr>
                <p:nvPr/>
              </p:nvCxnSpPr>
              <p:spPr>
                <a:xfrm rot="16200000" flipH="1">
                  <a:off x="3698442" y="1680759"/>
                  <a:ext cx="237878" cy="1826913"/>
                </a:xfrm>
                <a:prstGeom prst="bentConnector2">
                  <a:avLst/>
                </a:prstGeom>
                <a:ln w="19050">
                  <a:tailEnd type="triangle"/>
                </a:ln>
              </p:spPr>
              <p:style>
                <a:lnRef idx="2">
                  <a:schemeClr val="dk1"/>
                </a:lnRef>
                <a:fillRef idx="0">
                  <a:schemeClr val="dk1"/>
                </a:fillRef>
                <a:effectRef idx="1">
                  <a:schemeClr val="dk1"/>
                </a:effectRef>
                <a:fontRef idx="minor">
                  <a:schemeClr val="tx1"/>
                </a:fontRef>
              </p:style>
            </p:cxnSp>
            <p:cxnSp>
              <p:nvCxnSpPr>
                <p:cNvPr id="17" name="直線接點 16">
                  <a:extLst>
                    <a:ext uri="{FF2B5EF4-FFF2-40B4-BE49-F238E27FC236}">
                      <a16:creationId xmlns:a16="http://schemas.microsoft.com/office/drawing/2014/main" id="{D8239726-ED6D-4103-A610-F830ED6DA105}"/>
                    </a:ext>
                  </a:extLst>
                </p:cNvPr>
                <p:cNvCxnSpPr>
                  <a:stCxn id="36" idx="2"/>
                </p:cNvCxnSpPr>
                <p:nvPr/>
              </p:nvCxnSpPr>
              <p:spPr bwMode="auto">
                <a:xfrm flipH="1">
                  <a:off x="6021907" y="4438499"/>
                  <a:ext cx="1" cy="357746"/>
                </a:xfrm>
                <a:prstGeom prst="line">
                  <a:avLst/>
                </a:prstGeom>
                <a:solidFill>
                  <a:schemeClr val="accent1"/>
                </a:solidFill>
                <a:ln w="19050" cap="flat" cmpd="sng" algn="ctr">
                  <a:solidFill>
                    <a:schemeClr val="tx1"/>
                  </a:solidFill>
                  <a:prstDash val="solid"/>
                  <a:round/>
                  <a:headEnd type="none" w="med" len="med"/>
                  <a:tailEnd type="triangle" w="lg" len="med"/>
                </a:ln>
                <a:effectLst/>
              </p:spPr>
            </p:cxnSp>
            <p:cxnSp>
              <p:nvCxnSpPr>
                <p:cNvPr id="18" name="直線接點 17">
                  <a:extLst>
                    <a:ext uri="{FF2B5EF4-FFF2-40B4-BE49-F238E27FC236}">
                      <a16:creationId xmlns:a16="http://schemas.microsoft.com/office/drawing/2014/main" id="{186D68E3-D039-4C2B-8C13-284937780DBD}"/>
                    </a:ext>
                  </a:extLst>
                </p:cNvPr>
                <p:cNvCxnSpPr/>
                <p:nvPr/>
              </p:nvCxnSpPr>
              <p:spPr bwMode="auto">
                <a:xfrm>
                  <a:off x="6021907" y="5690660"/>
                  <a:ext cx="0" cy="243207"/>
                </a:xfrm>
                <a:prstGeom prst="line">
                  <a:avLst/>
                </a:prstGeom>
                <a:solidFill>
                  <a:schemeClr val="accent1"/>
                </a:solidFill>
                <a:ln w="19050" cap="flat" cmpd="sng" algn="ctr">
                  <a:solidFill>
                    <a:schemeClr val="tx1"/>
                  </a:solidFill>
                  <a:prstDash val="solid"/>
                  <a:round/>
                  <a:headEnd type="none" w="med" len="med"/>
                  <a:tailEnd type="triangle" w="lg" len="med"/>
                </a:ln>
                <a:effectLst/>
              </p:spPr>
            </p:cxnSp>
            <p:cxnSp>
              <p:nvCxnSpPr>
                <p:cNvPr id="19" name="直線單箭頭接點 18">
                  <a:extLst>
                    <a:ext uri="{FF2B5EF4-FFF2-40B4-BE49-F238E27FC236}">
                      <a16:creationId xmlns:a16="http://schemas.microsoft.com/office/drawing/2014/main" id="{C67EBA45-325A-4174-A088-0DA9D2261F0D}"/>
                    </a:ext>
                  </a:extLst>
                </p:cNvPr>
                <p:cNvCxnSpPr>
                  <a:endCxn id="36" idx="1"/>
                </p:cNvCxnSpPr>
                <p:nvPr/>
              </p:nvCxnSpPr>
              <p:spPr>
                <a:xfrm>
                  <a:off x="4313575" y="3998867"/>
                  <a:ext cx="304177"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grpSp>
              <p:nvGrpSpPr>
                <p:cNvPr id="20" name="群組 19">
                  <a:extLst>
                    <a:ext uri="{FF2B5EF4-FFF2-40B4-BE49-F238E27FC236}">
                      <a16:creationId xmlns:a16="http://schemas.microsoft.com/office/drawing/2014/main" id="{B6E2C8B7-7FC9-4160-BE38-2E5090DED4C3}"/>
                    </a:ext>
                  </a:extLst>
                </p:cNvPr>
                <p:cNvGrpSpPr/>
                <p:nvPr/>
              </p:nvGrpSpPr>
              <p:grpSpPr>
                <a:xfrm>
                  <a:off x="1346855" y="2847948"/>
                  <a:ext cx="2966720" cy="3220712"/>
                  <a:chOff x="726227" y="2790087"/>
                  <a:chExt cx="2966720" cy="3220712"/>
                </a:xfrm>
              </p:grpSpPr>
              <p:grpSp>
                <p:nvGrpSpPr>
                  <p:cNvPr id="26" name="群組 25">
                    <a:extLst>
                      <a:ext uri="{FF2B5EF4-FFF2-40B4-BE49-F238E27FC236}">
                        <a16:creationId xmlns:a16="http://schemas.microsoft.com/office/drawing/2014/main" id="{5758C49F-1ECF-4E6F-A441-7C2E71A06EEC}"/>
                      </a:ext>
                    </a:extLst>
                  </p:cNvPr>
                  <p:cNvGrpSpPr/>
                  <p:nvPr/>
                </p:nvGrpSpPr>
                <p:grpSpPr>
                  <a:xfrm>
                    <a:off x="945867" y="2952483"/>
                    <a:ext cx="2592288" cy="2958542"/>
                    <a:chOff x="659078" y="2791717"/>
                    <a:chExt cx="2592288" cy="2958542"/>
                  </a:xfrm>
                </p:grpSpPr>
                <p:sp>
                  <p:nvSpPr>
                    <p:cNvPr id="28" name="AutoShape 11">
                      <a:extLst>
                        <a:ext uri="{FF2B5EF4-FFF2-40B4-BE49-F238E27FC236}">
                          <a16:creationId xmlns:a16="http://schemas.microsoft.com/office/drawing/2014/main" id="{426FDFD0-4B34-415A-8867-E3210C82602E}"/>
                        </a:ext>
                      </a:extLst>
                    </p:cNvPr>
                    <p:cNvSpPr>
                      <a:spLocks noChangeArrowheads="1"/>
                    </p:cNvSpPr>
                    <p:nvPr/>
                  </p:nvSpPr>
                  <p:spPr bwMode="gray">
                    <a:xfrm>
                      <a:off x="659078" y="2791717"/>
                      <a:ext cx="2592288" cy="745346"/>
                    </a:xfrm>
                    <a:prstGeom prst="roundRect">
                      <a:avLst>
                        <a:gd name="adj" fmla="val 16667"/>
                      </a:avLst>
                    </a:prstGeom>
                    <a:solidFill>
                      <a:schemeClr val="accent1"/>
                    </a:solidFill>
                    <a:ln w="9525">
                      <a:noFill/>
                      <a:round/>
                      <a:headEnd/>
                      <a:tailEnd/>
                    </a:ln>
                    <a:effectLst>
                      <a:outerShdw dist="35921" dir="2700000" algn="ctr" rotWithShape="0">
                        <a:schemeClr val="bg2"/>
                      </a:outerShdw>
                    </a:effectLst>
                  </p:spPr>
                  <p:txBody>
                    <a:bodyPr wrap="none" anchor="ctr"/>
                    <a:lstStyle/>
                    <a:p>
                      <a:pPr algn="ctr"/>
                      <a:r>
                        <a:rPr lang="zh-TW" altLang="en-US" b="1" dirty="0">
                          <a:solidFill>
                            <a:schemeClr val="bg1"/>
                          </a:solidFill>
                          <a:latin typeface="微軟正黑體" panose="020B0604030504040204" pitchFamily="34" charset="-120"/>
                          <a:ea typeface="微軟正黑體" panose="020B0604030504040204" pitchFamily="34" charset="-120"/>
                        </a:rPr>
                        <a:t>實習機構主管</a:t>
                      </a:r>
                    </a:p>
                  </p:txBody>
                </p:sp>
                <p:sp>
                  <p:nvSpPr>
                    <p:cNvPr id="29" name="AutoShape 11">
                      <a:extLst>
                        <a:ext uri="{FF2B5EF4-FFF2-40B4-BE49-F238E27FC236}">
                          <a16:creationId xmlns:a16="http://schemas.microsoft.com/office/drawing/2014/main" id="{6D75BF9C-D150-4D86-9658-A4BF3C87D245}"/>
                        </a:ext>
                      </a:extLst>
                    </p:cNvPr>
                    <p:cNvSpPr>
                      <a:spLocks noChangeArrowheads="1"/>
                    </p:cNvSpPr>
                    <p:nvPr/>
                  </p:nvSpPr>
                  <p:spPr bwMode="gray">
                    <a:xfrm>
                      <a:off x="659078" y="3535284"/>
                      <a:ext cx="2592288" cy="745346"/>
                    </a:xfrm>
                    <a:prstGeom prst="roundRect">
                      <a:avLst>
                        <a:gd name="adj" fmla="val 16667"/>
                      </a:avLst>
                    </a:prstGeom>
                    <a:solidFill>
                      <a:srgbClr val="A9D25A"/>
                    </a:solidFill>
                    <a:ln w="9525">
                      <a:noFill/>
                      <a:round/>
                      <a:headEnd/>
                      <a:tailEnd/>
                    </a:ln>
                    <a:effectLst>
                      <a:outerShdw dist="35921" dir="2700000" algn="ctr" rotWithShape="0">
                        <a:schemeClr val="bg2"/>
                      </a:outerShdw>
                    </a:effectLst>
                  </p:spPr>
                  <p:txBody>
                    <a:bodyPr wrap="none" anchor="ctr"/>
                    <a:lstStyle/>
                    <a:p>
                      <a:pPr algn="ctr"/>
                      <a:r>
                        <a:rPr lang="zh-TW" altLang="en-US" b="1" dirty="0">
                          <a:solidFill>
                            <a:schemeClr val="bg1"/>
                          </a:solidFill>
                          <a:latin typeface="微軟正黑體" panose="020B0604030504040204" pitchFamily="34" charset="-120"/>
                          <a:ea typeface="微軟正黑體" panose="020B0604030504040204" pitchFamily="34" charset="-120"/>
                        </a:rPr>
                        <a:t>實習輔導老師</a:t>
                      </a:r>
                    </a:p>
                  </p:txBody>
                </p:sp>
                <p:sp>
                  <p:nvSpPr>
                    <p:cNvPr id="30" name="AutoShape 11">
                      <a:extLst>
                        <a:ext uri="{FF2B5EF4-FFF2-40B4-BE49-F238E27FC236}">
                          <a16:creationId xmlns:a16="http://schemas.microsoft.com/office/drawing/2014/main" id="{9FD23F57-6464-48F6-A540-D4CE82929198}"/>
                        </a:ext>
                      </a:extLst>
                    </p:cNvPr>
                    <p:cNvSpPr>
                      <a:spLocks noChangeArrowheads="1"/>
                    </p:cNvSpPr>
                    <p:nvPr/>
                  </p:nvSpPr>
                  <p:spPr bwMode="gray">
                    <a:xfrm>
                      <a:off x="659078" y="4259567"/>
                      <a:ext cx="2592288" cy="745346"/>
                    </a:xfrm>
                    <a:prstGeom prst="roundRect">
                      <a:avLst>
                        <a:gd name="adj" fmla="val 16667"/>
                      </a:avLst>
                    </a:prstGeom>
                    <a:solidFill>
                      <a:srgbClr val="FFC000"/>
                    </a:solidFill>
                    <a:ln w="9525">
                      <a:noFill/>
                      <a:round/>
                      <a:headEnd/>
                      <a:tailEnd/>
                    </a:ln>
                    <a:effectLst>
                      <a:outerShdw dist="35921" dir="2700000" algn="ctr" rotWithShape="0">
                        <a:schemeClr val="bg2"/>
                      </a:outerShdw>
                    </a:effectLst>
                  </p:spPr>
                  <p:txBody>
                    <a:bodyPr wrap="none" anchor="ctr"/>
                    <a:lstStyle/>
                    <a:p>
                      <a:pPr algn="ctr"/>
                      <a:r>
                        <a:rPr lang="zh-TW" altLang="en-US" b="1" dirty="0">
                          <a:solidFill>
                            <a:schemeClr val="bg1"/>
                          </a:solidFill>
                          <a:latin typeface="微軟正黑體" panose="020B0604030504040204" pitchFamily="34" charset="-120"/>
                          <a:ea typeface="微軟正黑體" panose="020B0604030504040204" pitchFamily="34" charset="-120"/>
                        </a:rPr>
                        <a:t>實習學生</a:t>
                      </a:r>
                    </a:p>
                  </p:txBody>
                </p:sp>
                <p:sp>
                  <p:nvSpPr>
                    <p:cNvPr id="31" name="AutoShape 11">
                      <a:extLst>
                        <a:ext uri="{FF2B5EF4-FFF2-40B4-BE49-F238E27FC236}">
                          <a16:creationId xmlns:a16="http://schemas.microsoft.com/office/drawing/2014/main" id="{D7483F61-1DB7-4C61-815D-9C69412C6B8B}"/>
                        </a:ext>
                      </a:extLst>
                    </p:cNvPr>
                    <p:cNvSpPr>
                      <a:spLocks noChangeArrowheads="1"/>
                    </p:cNvSpPr>
                    <p:nvPr/>
                  </p:nvSpPr>
                  <p:spPr bwMode="gray">
                    <a:xfrm>
                      <a:off x="659078" y="5004913"/>
                      <a:ext cx="2592288" cy="745346"/>
                    </a:xfrm>
                    <a:prstGeom prst="roundRect">
                      <a:avLst>
                        <a:gd name="adj" fmla="val 16667"/>
                      </a:avLst>
                    </a:prstGeom>
                    <a:solidFill>
                      <a:schemeClr val="accent2"/>
                    </a:solidFill>
                    <a:ln w="9525">
                      <a:noFill/>
                      <a:round/>
                      <a:headEnd/>
                      <a:tailEnd/>
                    </a:ln>
                    <a:effectLst>
                      <a:outerShdw dist="35921" dir="2700000" algn="ctr" rotWithShape="0">
                        <a:schemeClr val="bg2"/>
                      </a:outerShdw>
                    </a:effectLst>
                  </p:spPr>
                  <p:txBody>
                    <a:bodyPr wrap="none" anchor="ctr"/>
                    <a:lstStyle/>
                    <a:p>
                      <a:pPr algn="ctr"/>
                      <a:r>
                        <a:rPr lang="zh-TW" altLang="en-US" b="1" dirty="0">
                          <a:solidFill>
                            <a:schemeClr val="bg1"/>
                          </a:solidFill>
                          <a:latin typeface="微軟正黑體" panose="020B0604030504040204" pitchFamily="34" charset="-120"/>
                          <a:ea typeface="微軟正黑體" panose="020B0604030504040204" pitchFamily="34" charset="-120"/>
                        </a:rPr>
                        <a:t>實習學生家長</a:t>
                      </a:r>
                    </a:p>
                  </p:txBody>
                </p:sp>
              </p:grpSp>
              <p:sp>
                <p:nvSpPr>
                  <p:cNvPr id="27" name="矩形 26">
                    <a:extLst>
                      <a:ext uri="{FF2B5EF4-FFF2-40B4-BE49-F238E27FC236}">
                        <a16:creationId xmlns:a16="http://schemas.microsoft.com/office/drawing/2014/main" id="{97BC6C0C-E3DD-4CCB-9225-66DC760F7596}"/>
                      </a:ext>
                    </a:extLst>
                  </p:cNvPr>
                  <p:cNvSpPr/>
                  <p:nvPr/>
                </p:nvSpPr>
                <p:spPr>
                  <a:xfrm>
                    <a:off x="726227" y="2790087"/>
                    <a:ext cx="2966720" cy="322071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grpSp>
            <p:cxnSp>
              <p:nvCxnSpPr>
                <p:cNvPr id="21" name="肘形接點 79">
                  <a:extLst>
                    <a:ext uri="{FF2B5EF4-FFF2-40B4-BE49-F238E27FC236}">
                      <a16:creationId xmlns:a16="http://schemas.microsoft.com/office/drawing/2014/main" id="{5DB9B5A1-C5EF-4D8B-81BF-5DC9EEAD0B19}"/>
                    </a:ext>
                  </a:extLst>
                </p:cNvPr>
                <p:cNvCxnSpPr>
                  <a:stCxn id="34" idx="3"/>
                </p:cNvCxnSpPr>
                <p:nvPr/>
              </p:nvCxnSpPr>
              <p:spPr>
                <a:xfrm>
                  <a:off x="7323126" y="2713155"/>
                  <a:ext cx="1509145" cy="3397918"/>
                </a:xfrm>
                <a:prstGeom prst="bentConnector2">
                  <a:avLst/>
                </a:prstGeom>
                <a:ln w="19050">
                  <a:tailEnd type="triangle"/>
                </a:ln>
              </p:spPr>
              <p:style>
                <a:lnRef idx="2">
                  <a:schemeClr val="dk1"/>
                </a:lnRef>
                <a:fillRef idx="0">
                  <a:schemeClr val="dk1"/>
                </a:fillRef>
                <a:effectRef idx="1">
                  <a:schemeClr val="dk1"/>
                </a:effectRef>
                <a:fontRef idx="minor">
                  <a:schemeClr val="tx1"/>
                </a:fontRef>
              </p:style>
            </p:cxnSp>
            <p:cxnSp>
              <p:nvCxnSpPr>
                <p:cNvPr id="22" name="肘形接點 82">
                  <a:extLst>
                    <a:ext uri="{FF2B5EF4-FFF2-40B4-BE49-F238E27FC236}">
                      <a16:creationId xmlns:a16="http://schemas.microsoft.com/office/drawing/2014/main" id="{A7747B09-ADEF-4BE2-8A57-2A2DC1B562B3}"/>
                    </a:ext>
                  </a:extLst>
                </p:cNvPr>
                <p:cNvCxnSpPr>
                  <a:stCxn id="36" idx="3"/>
                </p:cNvCxnSpPr>
                <p:nvPr/>
              </p:nvCxnSpPr>
              <p:spPr>
                <a:xfrm>
                  <a:off x="7426064" y="3998868"/>
                  <a:ext cx="1251357" cy="2106983"/>
                </a:xfrm>
                <a:prstGeom prst="bentConnector2">
                  <a:avLst/>
                </a:prstGeom>
                <a:ln w="19050">
                  <a:tailEnd type="triangle"/>
                </a:ln>
              </p:spPr>
              <p:style>
                <a:lnRef idx="2">
                  <a:schemeClr val="dk1"/>
                </a:lnRef>
                <a:fillRef idx="0">
                  <a:schemeClr val="dk1"/>
                </a:fillRef>
                <a:effectRef idx="1">
                  <a:schemeClr val="dk1"/>
                </a:effectRef>
                <a:fontRef idx="minor">
                  <a:schemeClr val="tx1"/>
                </a:fontRef>
              </p:style>
            </p:cxnSp>
            <p:cxnSp>
              <p:nvCxnSpPr>
                <p:cNvPr id="23" name="肘形接點 84">
                  <a:extLst>
                    <a:ext uri="{FF2B5EF4-FFF2-40B4-BE49-F238E27FC236}">
                      <a16:creationId xmlns:a16="http://schemas.microsoft.com/office/drawing/2014/main" id="{5904670A-F54C-4F87-BE1E-4F94796E55BB}"/>
                    </a:ext>
                  </a:extLst>
                </p:cNvPr>
                <p:cNvCxnSpPr>
                  <a:stCxn id="12" idx="3"/>
                </p:cNvCxnSpPr>
                <p:nvPr/>
              </p:nvCxnSpPr>
              <p:spPr>
                <a:xfrm>
                  <a:off x="7318051" y="5243453"/>
                  <a:ext cx="1212417" cy="862398"/>
                </a:xfrm>
                <a:prstGeom prst="bentConnector3">
                  <a:avLst>
                    <a:gd name="adj1" fmla="val 99274"/>
                  </a:avLst>
                </a:prstGeom>
                <a:ln w="19050">
                  <a:tailEnd type="triangle"/>
                </a:ln>
              </p:spPr>
              <p:style>
                <a:lnRef idx="2">
                  <a:schemeClr val="dk1"/>
                </a:lnRef>
                <a:fillRef idx="0">
                  <a:schemeClr val="dk1"/>
                </a:fillRef>
                <a:effectRef idx="1">
                  <a:schemeClr val="dk1"/>
                </a:effectRef>
                <a:fontRef idx="minor">
                  <a:schemeClr val="tx1"/>
                </a:fontRef>
              </p:style>
            </p:cxnSp>
            <p:cxnSp>
              <p:nvCxnSpPr>
                <p:cNvPr id="24" name="直線單箭頭接點 23">
                  <a:extLst>
                    <a:ext uri="{FF2B5EF4-FFF2-40B4-BE49-F238E27FC236}">
                      <a16:creationId xmlns:a16="http://schemas.microsoft.com/office/drawing/2014/main" id="{7F11A108-FC55-4940-8C09-5C2C528E8376}"/>
                    </a:ext>
                  </a:extLst>
                </p:cNvPr>
                <p:cNvCxnSpPr>
                  <a:stCxn id="8" idx="3"/>
                  <a:endCxn id="35" idx="1"/>
                </p:cNvCxnSpPr>
                <p:nvPr/>
              </p:nvCxnSpPr>
              <p:spPr>
                <a:xfrm flipV="1">
                  <a:off x="7426544" y="6381074"/>
                  <a:ext cx="769627" cy="1"/>
                </a:xfrm>
                <a:prstGeom prst="straightConnector1">
                  <a:avLst/>
                </a:prstGeom>
                <a:ln w="19050">
                  <a:tailEnd type="triangle"/>
                </a:ln>
              </p:spPr>
              <p:style>
                <a:lnRef idx="2">
                  <a:schemeClr val="dk1"/>
                </a:lnRef>
                <a:fillRef idx="0">
                  <a:schemeClr val="dk1"/>
                </a:fillRef>
                <a:effectRef idx="1">
                  <a:schemeClr val="dk1"/>
                </a:effectRef>
                <a:fontRef idx="minor">
                  <a:schemeClr val="tx1"/>
                </a:fontRef>
              </p:style>
            </p:cxnSp>
            <p:cxnSp>
              <p:nvCxnSpPr>
                <p:cNvPr id="25" name="直線單箭頭接點 24">
                  <a:extLst>
                    <a:ext uri="{FF2B5EF4-FFF2-40B4-BE49-F238E27FC236}">
                      <a16:creationId xmlns:a16="http://schemas.microsoft.com/office/drawing/2014/main" id="{63F36569-7918-46A9-BAFF-4771A0997BFF}"/>
                    </a:ext>
                  </a:extLst>
                </p:cNvPr>
                <p:cNvCxnSpPr>
                  <a:stCxn id="35" idx="3"/>
                  <a:endCxn id="13" idx="1"/>
                </p:cNvCxnSpPr>
                <p:nvPr/>
              </p:nvCxnSpPr>
              <p:spPr>
                <a:xfrm flipV="1">
                  <a:off x="9206876" y="6381073"/>
                  <a:ext cx="522627" cy="1"/>
                </a:xfrm>
                <a:prstGeom prst="straightConnector1">
                  <a:avLst/>
                </a:prstGeom>
                <a:ln w="19050">
                  <a:tailEnd type="triangle"/>
                </a:ln>
              </p:spPr>
              <p:style>
                <a:lnRef idx="2">
                  <a:schemeClr val="dk1"/>
                </a:lnRef>
                <a:fillRef idx="0">
                  <a:schemeClr val="dk1"/>
                </a:fillRef>
                <a:effectRef idx="1">
                  <a:schemeClr val="dk1"/>
                </a:effectRef>
                <a:fontRef idx="minor">
                  <a:schemeClr val="tx1"/>
                </a:fontRef>
              </p:style>
            </p:cxnSp>
          </p:grpSp>
        </p:grpSp>
      </p:grpSp>
    </p:spTree>
    <p:extLst>
      <p:ext uri="{BB962C8B-B14F-4D97-AF65-F5344CB8AC3E}">
        <p14:creationId xmlns:p14="http://schemas.microsoft.com/office/powerpoint/2010/main" val="15505306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a:extLst>
              <a:ext uri="{FF2B5EF4-FFF2-40B4-BE49-F238E27FC236}">
                <a16:creationId xmlns:a16="http://schemas.microsoft.com/office/drawing/2014/main" id="{A9F24E41-D15F-44C2-BF41-C97C2A83FEA3}"/>
              </a:ext>
            </a:extLst>
          </p:cNvPr>
          <p:cNvSpPr>
            <a:spLocks noGrp="1"/>
          </p:cNvSpPr>
          <p:nvPr>
            <p:ph type="title"/>
          </p:nvPr>
        </p:nvSpPr>
        <p:spPr>
          <a:xfrm>
            <a:off x="2915816" y="188640"/>
            <a:ext cx="3312368" cy="667023"/>
          </a:xfrm>
          <a:noFill/>
          <a:ln>
            <a:noFill/>
          </a:ln>
        </p:spPr>
        <p:txBody>
          <a:bodyPr>
            <a:noAutofit/>
          </a:bodyPr>
          <a:lstStyle/>
          <a:p>
            <a:pPr algn="ctr" eaLnBrk="1" hangingPunct="1">
              <a:defRPr/>
            </a:pPr>
            <a:r>
              <a:rPr lang="zh-TW" altLang="en-US" sz="3600" b="1" dirty="0">
                <a:solidFill>
                  <a:schemeClr val="tx1"/>
                </a:solidFill>
                <a:latin typeface="微軟正黑體" panose="020B0604030504040204" pitchFamily="34" charset="-120"/>
                <a:ea typeface="微軟正黑體" panose="020B0604030504040204" pitchFamily="34" charset="-120"/>
              </a:rPr>
              <a:t>實習終止</a:t>
            </a:r>
          </a:p>
        </p:txBody>
      </p:sp>
      <p:graphicFrame>
        <p:nvGraphicFramePr>
          <p:cNvPr id="3" name="內容版面配置區 2">
            <a:extLst>
              <a:ext uri="{FF2B5EF4-FFF2-40B4-BE49-F238E27FC236}">
                <a16:creationId xmlns:a16="http://schemas.microsoft.com/office/drawing/2014/main" id="{419F63AE-597C-429A-9797-E08B3CD3BEB8}"/>
              </a:ext>
            </a:extLst>
          </p:cNvPr>
          <p:cNvGraphicFramePr>
            <a:graphicFrameLocks noGrp="1"/>
          </p:cNvGraphicFramePr>
          <p:nvPr>
            <p:ph idx="1"/>
            <p:extLst>
              <p:ext uri="{D42A27DB-BD31-4B8C-83A1-F6EECF244321}">
                <p14:modId xmlns:p14="http://schemas.microsoft.com/office/powerpoint/2010/main" val="3008434212"/>
              </p:ext>
            </p:extLst>
          </p:nvPr>
        </p:nvGraphicFramePr>
        <p:xfrm>
          <a:off x="107504" y="823530"/>
          <a:ext cx="8856984" cy="57242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8915" name="投影片編號版面配置區 3">
            <a:extLst>
              <a:ext uri="{FF2B5EF4-FFF2-40B4-BE49-F238E27FC236}">
                <a16:creationId xmlns:a16="http://schemas.microsoft.com/office/drawing/2014/main" id="{454447B9-C40B-4D8A-B818-AD0EA2178E8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fld id="{1683DE3C-8C4D-49CF-9213-D79F2F0B0658}" type="slidenum">
              <a:rPr lang="en-US" altLang="zh-TW" sz="1200" smtClean="0">
                <a:solidFill>
                  <a:srgbClr val="B5A788"/>
                </a:solidFill>
                <a:latin typeface="Times New Roman" panose="02020603050405020304" pitchFamily="18" charset="0"/>
              </a:rPr>
              <a:pPr>
                <a:spcBef>
                  <a:spcPct val="0"/>
                </a:spcBef>
                <a:buClrTx/>
                <a:buSzTx/>
                <a:buFontTx/>
                <a:buNone/>
              </a:pPr>
              <a:t>24</a:t>
            </a:fld>
            <a:endParaRPr lang="en-US" altLang="zh-TW" sz="1200">
              <a:solidFill>
                <a:srgbClr val="B5A788"/>
              </a:solidFill>
              <a:latin typeface="Times New Roman" panose="02020603050405020304" pitchFamily="18" charset="0"/>
            </a:endParaRPr>
          </a:p>
        </p:txBody>
      </p:sp>
      <p:sp>
        <p:nvSpPr>
          <p:cNvPr id="2" name="語音泡泡: 橢圓形 1">
            <a:extLst>
              <a:ext uri="{FF2B5EF4-FFF2-40B4-BE49-F238E27FC236}">
                <a16:creationId xmlns:a16="http://schemas.microsoft.com/office/drawing/2014/main" id="{8EFB86EB-11F5-4492-A2AC-4E23F60B80BD}"/>
              </a:ext>
            </a:extLst>
          </p:cNvPr>
          <p:cNvSpPr/>
          <p:nvPr/>
        </p:nvSpPr>
        <p:spPr>
          <a:xfrm>
            <a:off x="6473552" y="222366"/>
            <a:ext cx="2696550" cy="1336919"/>
          </a:xfrm>
          <a:prstGeom prst="wedgeEllipseCallout">
            <a:avLst>
              <a:gd name="adj1" fmla="val -43439"/>
              <a:gd name="adj2" fmla="val 497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cs typeface="Times New Roman" pitchFamily="18" charset="0"/>
              </a:rPr>
              <a:t>學生於實習期間發生下列情形，經實習委員會同意後予以終止</a:t>
            </a:r>
            <a:endParaRPr lang="zh-TW" altLang="en-US" dirty="0">
              <a:latin typeface="微軟正黑體" panose="020B0604030504040204" pitchFamily="34" charset="-120"/>
              <a:ea typeface="微軟正黑體" panose="020B0604030504040204" pitchFamily="34" charset="-12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25</a:t>
            </a:fld>
            <a:endParaRPr lang="zh-TW" altLang="en-US" dirty="0"/>
          </a:p>
        </p:txBody>
      </p:sp>
      <p:sp>
        <p:nvSpPr>
          <p:cNvPr id="5" name="標題 1"/>
          <p:cNvSpPr>
            <a:spLocks noGrp="1"/>
          </p:cNvSpPr>
          <p:nvPr>
            <p:ph type="title"/>
          </p:nvPr>
        </p:nvSpPr>
        <p:spPr>
          <a:xfrm>
            <a:off x="0" y="959644"/>
            <a:ext cx="7886700" cy="656406"/>
          </a:xfrm>
        </p:spPr>
        <p:txBody>
          <a:bodyPr>
            <a:normAutofit/>
          </a:bodyPr>
          <a:lstStyle/>
          <a:p>
            <a:pPr algn="l"/>
            <a:r>
              <a:rPr lang="zh-TW" altLang="en-US" sz="2700" dirty="0">
                <a:solidFill>
                  <a:schemeClr val="tx1"/>
                </a:solidFill>
              </a:rPr>
              <a:t>勞工勞動權益</a:t>
            </a:r>
            <a:r>
              <a:rPr lang="en-US" altLang="zh-TW" sz="2700" dirty="0">
                <a:solidFill>
                  <a:schemeClr val="tx1"/>
                </a:solidFill>
              </a:rPr>
              <a:t>-</a:t>
            </a:r>
            <a:r>
              <a:rPr lang="zh-TW" altLang="en-US" sz="2700" dirty="0">
                <a:solidFill>
                  <a:schemeClr val="tx1"/>
                </a:solidFill>
              </a:rPr>
              <a:t>職場安全衛生健康</a:t>
            </a:r>
          </a:p>
        </p:txBody>
      </p:sp>
      <p:sp>
        <p:nvSpPr>
          <p:cNvPr id="6" name="文字方塊 5">
            <a:extLst>
              <a:ext uri="{FF2B5EF4-FFF2-40B4-BE49-F238E27FC236}">
                <a16:creationId xmlns:a16="http://schemas.microsoft.com/office/drawing/2014/main" id="{90E8EF54-8D18-476A-A3FE-ECBE8E9B2F8B}"/>
              </a:ext>
            </a:extLst>
          </p:cNvPr>
          <p:cNvSpPr txBox="1"/>
          <p:nvPr/>
        </p:nvSpPr>
        <p:spPr>
          <a:xfrm>
            <a:off x="330935" y="1725771"/>
            <a:ext cx="8724288" cy="3416320"/>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一、 接受勞工體格</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健康</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檢查：</a:t>
            </a:r>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依職業安全衛生法規定，雇主僱用勞工應實施體格檢查，在職勞工應定期實施健康檢查。如有從事特別危害健康之作業</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如：噪音、粉塵</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者，應實施特殊體格</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健康</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檢查。</a:t>
            </a:r>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二、 接受安全衛生教育訓練：</a:t>
            </a:r>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工作前應接受必要的一般安全衛生教育訓練。另依所擔任之工作，接受各該職類從事工作及預防災變所必要的職前教育訓練。且須定期回訓，持續增進安全衛生意識與知識。</a:t>
            </a: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629463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26</a:t>
            </a:fld>
            <a:endParaRPr lang="zh-TW" altLang="en-US" dirty="0"/>
          </a:p>
        </p:txBody>
      </p:sp>
      <p:sp>
        <p:nvSpPr>
          <p:cNvPr id="5" name="標題 1"/>
          <p:cNvSpPr>
            <a:spLocks noGrp="1"/>
          </p:cNvSpPr>
          <p:nvPr>
            <p:ph type="title"/>
          </p:nvPr>
        </p:nvSpPr>
        <p:spPr>
          <a:xfrm>
            <a:off x="0" y="959644"/>
            <a:ext cx="7886700" cy="656406"/>
          </a:xfrm>
        </p:spPr>
        <p:txBody>
          <a:bodyPr>
            <a:normAutofit/>
          </a:bodyPr>
          <a:lstStyle/>
          <a:p>
            <a:pPr algn="l"/>
            <a:r>
              <a:rPr lang="zh-TW" altLang="en-US" sz="2700" dirty="0">
                <a:solidFill>
                  <a:schemeClr val="tx1"/>
                </a:solidFill>
              </a:rPr>
              <a:t>勞工勞動權益</a:t>
            </a:r>
            <a:r>
              <a:rPr lang="en-US" altLang="zh-TW" sz="2700" dirty="0">
                <a:solidFill>
                  <a:schemeClr val="tx1"/>
                </a:solidFill>
              </a:rPr>
              <a:t>-</a:t>
            </a:r>
            <a:r>
              <a:rPr lang="zh-TW" altLang="en-US" sz="2700" dirty="0">
                <a:solidFill>
                  <a:schemeClr val="tx1"/>
                </a:solidFill>
              </a:rPr>
              <a:t>職場安全衛生健康</a:t>
            </a:r>
          </a:p>
        </p:txBody>
      </p:sp>
      <p:sp>
        <p:nvSpPr>
          <p:cNvPr id="6" name="文字方塊 5">
            <a:extLst>
              <a:ext uri="{FF2B5EF4-FFF2-40B4-BE49-F238E27FC236}">
                <a16:creationId xmlns:a16="http://schemas.microsoft.com/office/drawing/2014/main" id="{90E8EF54-8D18-476A-A3FE-ECBE8E9B2F8B}"/>
              </a:ext>
            </a:extLst>
          </p:cNvPr>
          <p:cNvSpPr txBox="1"/>
          <p:nvPr/>
        </p:nvSpPr>
        <p:spPr>
          <a:xfrm>
            <a:off x="330935" y="1725771"/>
            <a:ext cx="8710972" cy="4247317"/>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三、 遵守安全衛生規定：</a:t>
            </a:r>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a:p>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一</a:t>
            </a: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於電子、機械、化學等製造業工廠工作，由於該類場所常發生火災、爆炸、化學品中毒腐蝕、灼傷或被切割、捲夾等事故，先了解並遵守現場安全作業標準程序。</a:t>
            </a:r>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a:p>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二</a:t>
            </a: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使用危害性化學品前，應檢視化學品容器上的危害標示，瞭解危害訊息，並依現場規定使用有加蓋的容器、通風設備，並戴上呼吸防護具及手套等防護用具。</a:t>
            </a:r>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a:p>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三</a:t>
            </a: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於高處作業應做好防護措施，進入人孔、坑井、儲槽等有缺氧、中毒危險之局限空間從事作業前，應實施通風換氣與氣體監測，作業時應穿戴適當的防護用具，並持續引進新鮮空氣。</a:t>
            </a:r>
          </a:p>
          <a:p>
            <a:endParaRPr lang="en-US" altLang="zh-TW" dirty="0">
              <a:latin typeface="微軟正黑體" panose="020B0604030504040204" pitchFamily="34" charset="-120"/>
              <a:ea typeface="微軟正黑體" panose="020B0604030504040204" pitchFamily="34" charset="-120"/>
            </a:endParaRPr>
          </a:p>
          <a:p>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四</a:t>
            </a: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不任意操作不熟悉的機械設備，且對於無安全裝置的機械設備，應告知雇主或現場作業主管儘速改善</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例如：加裝護蓋、護欄、安全連鎖裝置等</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a:t>
            </a:r>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7334109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27</a:t>
            </a:fld>
            <a:endParaRPr lang="zh-TW" altLang="en-US" dirty="0"/>
          </a:p>
        </p:txBody>
      </p:sp>
      <p:sp>
        <p:nvSpPr>
          <p:cNvPr id="5" name="標題 1"/>
          <p:cNvSpPr>
            <a:spLocks noGrp="1"/>
          </p:cNvSpPr>
          <p:nvPr>
            <p:ph type="title"/>
          </p:nvPr>
        </p:nvSpPr>
        <p:spPr>
          <a:xfrm>
            <a:off x="0" y="959644"/>
            <a:ext cx="7886700" cy="656406"/>
          </a:xfrm>
        </p:spPr>
        <p:txBody>
          <a:bodyPr>
            <a:normAutofit/>
          </a:bodyPr>
          <a:lstStyle/>
          <a:p>
            <a:pPr algn="l"/>
            <a:r>
              <a:rPr lang="zh-TW" altLang="en-US" sz="2700" dirty="0">
                <a:solidFill>
                  <a:schemeClr val="tx1"/>
                </a:solidFill>
              </a:rPr>
              <a:t>勞工勞動權益</a:t>
            </a:r>
            <a:r>
              <a:rPr lang="en-US" altLang="zh-TW" sz="2700" dirty="0">
                <a:solidFill>
                  <a:schemeClr val="tx1"/>
                </a:solidFill>
              </a:rPr>
              <a:t>-</a:t>
            </a:r>
            <a:r>
              <a:rPr lang="zh-TW" altLang="en-US" sz="2700" dirty="0">
                <a:solidFill>
                  <a:schemeClr val="tx1"/>
                </a:solidFill>
              </a:rPr>
              <a:t>職場安全衛生健康</a:t>
            </a:r>
          </a:p>
        </p:txBody>
      </p:sp>
      <p:sp>
        <p:nvSpPr>
          <p:cNvPr id="6" name="文字方塊 5">
            <a:extLst>
              <a:ext uri="{FF2B5EF4-FFF2-40B4-BE49-F238E27FC236}">
                <a16:creationId xmlns:a16="http://schemas.microsoft.com/office/drawing/2014/main" id="{90E8EF54-8D18-476A-A3FE-ECBE8E9B2F8B}"/>
              </a:ext>
            </a:extLst>
          </p:cNvPr>
          <p:cNvSpPr txBox="1"/>
          <p:nvPr/>
        </p:nvSpPr>
        <p:spPr>
          <a:xfrm>
            <a:off x="330935" y="1725771"/>
            <a:ext cx="8710972" cy="3139321"/>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四、 申訴：</a:t>
            </a:r>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如工作場所有不符合職業安全衛生法相關規定之設施時，得向</a:t>
            </a:r>
          </a:p>
          <a:p>
            <a:r>
              <a:rPr lang="zh-TW" altLang="en-US" dirty="0">
                <a:latin typeface="微軟正黑體" panose="020B0604030504040204" pitchFamily="34" charset="-120"/>
                <a:ea typeface="微軟正黑體" panose="020B0604030504040204" pitchFamily="34" charset="-120"/>
              </a:rPr>
              <a:t>雇主、當地主管機關或勞動檢查機構申訴或檢舉。</a:t>
            </a:r>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五、 職場健康諮詢與指導：</a:t>
            </a:r>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如有工作適性安排及健檢異常諮詢之需求，可洽事業單位內的</a:t>
            </a:r>
          </a:p>
          <a:p>
            <a:r>
              <a:rPr lang="zh-TW" altLang="en-US" dirty="0">
                <a:latin typeface="微軟正黑體" panose="020B0604030504040204" pitchFamily="34" charset="-120"/>
                <a:ea typeface="微軟正黑體" panose="020B0604030504040204" pitchFamily="34" charset="-120"/>
              </a:rPr>
              <a:t>勞工健康服務醫護人員；事業單位未有設置該人員者，可尋求勞動</a:t>
            </a:r>
          </a:p>
          <a:p>
            <a:r>
              <a:rPr lang="zh-TW" altLang="en-US" dirty="0">
                <a:latin typeface="微軟正黑體" panose="020B0604030504040204" pitchFamily="34" charset="-120"/>
                <a:ea typeface="微軟正黑體" panose="020B0604030504040204" pitchFamily="34" charset="-120"/>
              </a:rPr>
              <a:t>部勞工健康服務中心免費諮詢</a:t>
            </a:r>
            <a:r>
              <a:rPr lang="en-US" altLang="zh-TW" dirty="0">
                <a:latin typeface="微軟正黑體" panose="020B0604030504040204" pitchFamily="34" charset="-120"/>
                <a:ea typeface="微軟正黑體" panose="020B0604030504040204" pitchFamily="34" charset="-120"/>
              </a:rPr>
              <a:t>(0800-068-580)</a:t>
            </a:r>
            <a:r>
              <a:rPr lang="zh-TW" altLang="en-US" dirty="0">
                <a:latin typeface="微軟正黑體" panose="020B0604030504040204" pitchFamily="34" charset="-120"/>
                <a:ea typeface="微軟正黑體" panose="020B0604030504040204" pitchFamily="34" charset="-120"/>
              </a:rPr>
              <a:t>。</a:t>
            </a:r>
          </a:p>
          <a:p>
            <a:endParaRPr lang="en-US" altLang="zh-TW"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617700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28</a:t>
            </a:fld>
            <a:endParaRPr lang="zh-TW" altLang="en-US" dirty="0"/>
          </a:p>
        </p:txBody>
      </p:sp>
      <p:sp>
        <p:nvSpPr>
          <p:cNvPr id="5" name="標題 1"/>
          <p:cNvSpPr>
            <a:spLocks noGrp="1"/>
          </p:cNvSpPr>
          <p:nvPr>
            <p:ph type="title"/>
          </p:nvPr>
        </p:nvSpPr>
        <p:spPr>
          <a:xfrm>
            <a:off x="0" y="959644"/>
            <a:ext cx="7886700" cy="656406"/>
          </a:xfrm>
        </p:spPr>
        <p:txBody>
          <a:bodyPr>
            <a:normAutofit/>
          </a:bodyPr>
          <a:lstStyle/>
          <a:p>
            <a:pPr algn="l"/>
            <a:r>
              <a:rPr lang="zh-TW" altLang="en-US" sz="2700" dirty="0">
                <a:solidFill>
                  <a:schemeClr val="tx1"/>
                </a:solidFill>
              </a:rPr>
              <a:t>勞工勞動權益</a:t>
            </a:r>
            <a:r>
              <a:rPr lang="en-US" altLang="zh-TW" sz="2700" dirty="0">
                <a:solidFill>
                  <a:schemeClr val="tx1"/>
                </a:solidFill>
              </a:rPr>
              <a:t>-</a:t>
            </a:r>
            <a:r>
              <a:rPr lang="zh-TW" altLang="en-US" sz="2700" dirty="0">
                <a:solidFill>
                  <a:schemeClr val="tx1"/>
                </a:solidFill>
              </a:rPr>
              <a:t>職場安全衛生健康</a:t>
            </a:r>
          </a:p>
        </p:txBody>
      </p:sp>
      <p:pic>
        <p:nvPicPr>
          <p:cNvPr id="7" name="圖片 6">
            <a:extLst>
              <a:ext uri="{FF2B5EF4-FFF2-40B4-BE49-F238E27FC236}">
                <a16:creationId xmlns:a16="http://schemas.microsoft.com/office/drawing/2014/main" id="{4F7D5507-6B21-4C2D-AE40-BAC3D58FFD21}"/>
              </a:ext>
            </a:extLst>
          </p:cNvPr>
          <p:cNvPicPr>
            <a:picLocks noChangeAspect="1"/>
          </p:cNvPicPr>
          <p:nvPr/>
        </p:nvPicPr>
        <p:blipFill>
          <a:blip r:embed="rId2"/>
          <a:stretch>
            <a:fillRect/>
          </a:stretch>
        </p:blipFill>
        <p:spPr>
          <a:xfrm>
            <a:off x="1341197" y="1584904"/>
            <a:ext cx="6461606" cy="4415846"/>
          </a:xfrm>
          <a:prstGeom prst="rect">
            <a:avLst/>
          </a:prstGeom>
        </p:spPr>
      </p:pic>
    </p:spTree>
    <p:extLst>
      <p:ext uri="{BB962C8B-B14F-4D97-AF65-F5344CB8AC3E}">
        <p14:creationId xmlns:p14="http://schemas.microsoft.com/office/powerpoint/2010/main" val="743147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29</a:t>
            </a:fld>
            <a:endParaRPr lang="zh-TW" altLang="en-US" dirty="0"/>
          </a:p>
        </p:txBody>
      </p:sp>
      <p:sp>
        <p:nvSpPr>
          <p:cNvPr id="5" name="標題 1"/>
          <p:cNvSpPr>
            <a:spLocks noGrp="1"/>
          </p:cNvSpPr>
          <p:nvPr>
            <p:ph type="title"/>
          </p:nvPr>
        </p:nvSpPr>
        <p:spPr>
          <a:xfrm>
            <a:off x="0" y="959644"/>
            <a:ext cx="7886700" cy="656406"/>
          </a:xfrm>
        </p:spPr>
        <p:txBody>
          <a:bodyPr>
            <a:normAutofit/>
          </a:bodyPr>
          <a:lstStyle/>
          <a:p>
            <a:pPr algn="l"/>
            <a:r>
              <a:rPr lang="zh-TW" altLang="en-US" sz="2700" dirty="0">
                <a:solidFill>
                  <a:schemeClr val="tx1"/>
                </a:solidFill>
              </a:rPr>
              <a:t>勞工勞動權益</a:t>
            </a:r>
            <a:r>
              <a:rPr lang="en-US" altLang="zh-TW" sz="2700" dirty="0">
                <a:solidFill>
                  <a:schemeClr val="tx1"/>
                </a:solidFill>
              </a:rPr>
              <a:t>-</a:t>
            </a:r>
            <a:r>
              <a:rPr lang="zh-TW" altLang="en-US" sz="2700" dirty="0">
                <a:solidFill>
                  <a:schemeClr val="tx1"/>
                </a:solidFill>
              </a:rPr>
              <a:t>職場安全衛生健康</a:t>
            </a:r>
          </a:p>
        </p:txBody>
      </p:sp>
      <p:pic>
        <p:nvPicPr>
          <p:cNvPr id="6" name="圖片 5">
            <a:extLst>
              <a:ext uri="{FF2B5EF4-FFF2-40B4-BE49-F238E27FC236}">
                <a16:creationId xmlns:a16="http://schemas.microsoft.com/office/drawing/2014/main" id="{4EAFA412-FBF9-43C2-8BBE-E0BFEF759D9A}"/>
              </a:ext>
            </a:extLst>
          </p:cNvPr>
          <p:cNvPicPr>
            <a:picLocks noChangeAspect="1"/>
          </p:cNvPicPr>
          <p:nvPr/>
        </p:nvPicPr>
        <p:blipFill>
          <a:blip r:embed="rId2"/>
          <a:stretch>
            <a:fillRect/>
          </a:stretch>
        </p:blipFill>
        <p:spPr>
          <a:xfrm>
            <a:off x="1305018" y="1506069"/>
            <a:ext cx="6374907" cy="4494682"/>
          </a:xfrm>
          <a:prstGeom prst="rect">
            <a:avLst/>
          </a:prstGeom>
        </p:spPr>
      </p:pic>
    </p:spTree>
    <p:extLst>
      <p:ext uri="{BB962C8B-B14F-4D97-AF65-F5344CB8AC3E}">
        <p14:creationId xmlns:p14="http://schemas.microsoft.com/office/powerpoint/2010/main" val="13736218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30</a:t>
            </a:fld>
            <a:endParaRPr lang="zh-TW" altLang="en-US" dirty="0"/>
          </a:p>
        </p:txBody>
      </p:sp>
      <p:sp>
        <p:nvSpPr>
          <p:cNvPr id="5" name="標題 1"/>
          <p:cNvSpPr>
            <a:spLocks noGrp="1"/>
          </p:cNvSpPr>
          <p:nvPr>
            <p:ph type="title"/>
          </p:nvPr>
        </p:nvSpPr>
        <p:spPr>
          <a:xfrm>
            <a:off x="0" y="959644"/>
            <a:ext cx="7886700" cy="656406"/>
          </a:xfrm>
        </p:spPr>
        <p:txBody>
          <a:bodyPr>
            <a:normAutofit/>
          </a:bodyPr>
          <a:lstStyle/>
          <a:p>
            <a:pPr algn="l"/>
            <a:r>
              <a:rPr lang="zh-TW" altLang="en-US" sz="2700" dirty="0">
                <a:solidFill>
                  <a:schemeClr val="tx1"/>
                </a:solidFill>
              </a:rPr>
              <a:t>勞工勞動權益</a:t>
            </a:r>
            <a:r>
              <a:rPr lang="en-US" altLang="zh-TW" sz="2700" dirty="0">
                <a:solidFill>
                  <a:schemeClr val="tx1"/>
                </a:solidFill>
              </a:rPr>
              <a:t>-</a:t>
            </a:r>
            <a:r>
              <a:rPr lang="zh-TW" altLang="en-US" sz="2700" dirty="0">
                <a:solidFill>
                  <a:schemeClr val="tx1"/>
                </a:solidFill>
              </a:rPr>
              <a:t>職業災害知多少</a:t>
            </a:r>
          </a:p>
        </p:txBody>
      </p:sp>
      <p:grpSp>
        <p:nvGrpSpPr>
          <p:cNvPr id="2" name="群組 1">
            <a:extLst>
              <a:ext uri="{FF2B5EF4-FFF2-40B4-BE49-F238E27FC236}">
                <a16:creationId xmlns:a16="http://schemas.microsoft.com/office/drawing/2014/main" id="{1E79C736-2767-4A6E-8429-8CF5880AE21E}"/>
              </a:ext>
            </a:extLst>
          </p:cNvPr>
          <p:cNvGrpSpPr/>
          <p:nvPr/>
        </p:nvGrpSpPr>
        <p:grpSpPr>
          <a:xfrm>
            <a:off x="5311017" y="1905424"/>
            <a:ext cx="8269068" cy="3997927"/>
            <a:chOff x="754545" y="1227274"/>
            <a:chExt cx="10962226" cy="5330569"/>
          </a:xfrm>
        </p:grpSpPr>
        <p:sp>
          <p:nvSpPr>
            <p:cNvPr id="6" name="文字方塊 5">
              <a:extLst>
                <a:ext uri="{FF2B5EF4-FFF2-40B4-BE49-F238E27FC236}">
                  <a16:creationId xmlns:a16="http://schemas.microsoft.com/office/drawing/2014/main" id="{BA6FCEE4-1EB0-4353-8794-27866F0355CD}"/>
                </a:ext>
              </a:extLst>
            </p:cNvPr>
            <p:cNvSpPr txBox="1"/>
            <p:nvPr/>
          </p:nvSpPr>
          <p:spPr>
            <a:xfrm>
              <a:off x="779158" y="1227274"/>
              <a:ext cx="10937613" cy="954108"/>
            </a:xfrm>
            <a:prstGeom prst="rect">
              <a:avLst/>
            </a:prstGeom>
            <a:noFill/>
          </p:spPr>
          <p:txBody>
            <a:bodyPr wrap="square" rtlCol="0">
              <a:spAutoFit/>
            </a:bodyPr>
            <a:lstStyle/>
            <a:p>
              <a:r>
                <a:rPr lang="zh-TW" altLang="en-US" sz="1350" dirty="0">
                  <a:latin typeface="微軟正黑體" panose="020B0604030504040204" pitchFamily="34" charset="-120"/>
                  <a:ea typeface="微軟正黑體" panose="020B0604030504040204" pitchFamily="34" charset="-120"/>
                </a:rPr>
                <a:t>勞工職業災害保險及保護法宣導短片（勞動部）</a:t>
              </a:r>
              <a:endParaRPr lang="en-US" altLang="zh-TW" sz="1350" dirty="0">
                <a:latin typeface="微軟正黑體" panose="020B0604030504040204" pitchFamily="34" charset="-120"/>
                <a:ea typeface="微軟正黑體" panose="020B0604030504040204" pitchFamily="34" charset="-120"/>
              </a:endParaRPr>
            </a:p>
            <a:p>
              <a:r>
                <a:rPr lang="en-US" altLang="zh-TW" sz="1350" dirty="0">
                  <a:latin typeface="微軟正黑體" panose="020B0604030504040204" pitchFamily="34" charset="-120"/>
                  <a:ea typeface="微軟正黑體" panose="020B0604030504040204" pitchFamily="34" charset="-120"/>
                </a:rPr>
                <a:t>-</a:t>
              </a:r>
              <a:r>
                <a:rPr lang="zh-TW" altLang="en-US" sz="1350" dirty="0">
                  <a:latin typeface="微軟正黑體" panose="020B0604030504040204" pitchFamily="34" charset="-120"/>
                  <a:ea typeface="微軟正黑體" panose="020B0604030504040204" pitchFamily="34" charset="-120"/>
                </a:rPr>
                <a:t>參考影片</a:t>
              </a:r>
              <a:r>
                <a:rPr lang="en-US" altLang="zh-TW" sz="1350" dirty="0">
                  <a:latin typeface="微軟正黑體" panose="020B0604030504040204" pitchFamily="34" charset="-120"/>
                  <a:ea typeface="微軟正黑體" panose="020B0604030504040204" pitchFamily="34" charset="-120"/>
                </a:rPr>
                <a:t>(3</a:t>
              </a:r>
              <a:r>
                <a:rPr lang="zh-TW" altLang="en-US" sz="1350" dirty="0">
                  <a:latin typeface="微軟正黑體" panose="020B0604030504040204" pitchFamily="34" charset="-120"/>
                  <a:ea typeface="微軟正黑體" panose="020B0604030504040204" pitchFamily="34" charset="-120"/>
                </a:rPr>
                <a:t>分鐘</a:t>
              </a:r>
              <a:r>
                <a:rPr lang="en-US" altLang="zh-TW" sz="1350" dirty="0">
                  <a:latin typeface="微軟正黑體" panose="020B0604030504040204" pitchFamily="34" charset="-120"/>
                  <a:ea typeface="微軟正黑體" panose="020B0604030504040204" pitchFamily="34" charset="-120"/>
                </a:rPr>
                <a:t>) </a:t>
              </a:r>
              <a:r>
                <a:rPr lang="zh-TW" altLang="en-US" sz="1350" dirty="0">
                  <a:latin typeface="微軟正黑體" panose="020B0604030504040204" pitchFamily="34" charset="-120"/>
                  <a:ea typeface="微軟正黑體" panose="020B0604030504040204" pitchFamily="34" charset="-120"/>
                </a:rPr>
                <a:t>：</a:t>
              </a:r>
              <a:endParaRPr lang="en-US" altLang="zh-TW" sz="1350" dirty="0">
                <a:latin typeface="微軟正黑體" panose="020B0604030504040204" pitchFamily="34" charset="-120"/>
                <a:ea typeface="微軟正黑體" panose="020B0604030504040204" pitchFamily="34" charset="-120"/>
              </a:endParaRPr>
            </a:p>
            <a:p>
              <a:r>
                <a:rPr lang="en-US" altLang="zh-TW" sz="1350" dirty="0">
                  <a:latin typeface="微軟正黑體" panose="020B0604030504040204" pitchFamily="34" charset="-120"/>
                  <a:ea typeface="微軟正黑體" panose="020B0604030504040204" pitchFamily="34" charset="-120"/>
                  <a:hlinkClick r:id="rId3"/>
                </a:rPr>
                <a:t>https://pse.is/4rz8dg</a:t>
              </a:r>
              <a:endParaRPr lang="en-US" altLang="zh-TW" sz="1350" dirty="0">
                <a:latin typeface="微軟正黑體" panose="020B0604030504040204" pitchFamily="34" charset="-120"/>
                <a:ea typeface="微軟正黑體" panose="020B0604030504040204" pitchFamily="34" charset="-120"/>
              </a:endParaRPr>
            </a:p>
          </p:txBody>
        </p:sp>
        <p:sp>
          <p:nvSpPr>
            <p:cNvPr id="8" name="文字方塊 7">
              <a:extLst>
                <a:ext uri="{FF2B5EF4-FFF2-40B4-BE49-F238E27FC236}">
                  <a16:creationId xmlns:a16="http://schemas.microsoft.com/office/drawing/2014/main" id="{738C7934-F59E-473D-A7ED-F6731087EBE3}"/>
                </a:ext>
              </a:extLst>
            </p:cNvPr>
            <p:cNvSpPr txBox="1"/>
            <p:nvPr/>
          </p:nvSpPr>
          <p:spPr>
            <a:xfrm>
              <a:off x="754545" y="4772739"/>
              <a:ext cx="5211249" cy="1785104"/>
            </a:xfrm>
            <a:prstGeom prst="rect">
              <a:avLst/>
            </a:prstGeom>
            <a:noFill/>
          </p:spPr>
          <p:txBody>
            <a:bodyPr wrap="square" rtlCol="0">
              <a:spAutoFit/>
            </a:bodyPr>
            <a:lstStyle/>
            <a:p>
              <a:r>
                <a:rPr lang="zh-TW" altLang="en-US" sz="1350" dirty="0">
                  <a:latin typeface="微軟正黑體" panose="020B0604030504040204" pitchFamily="34" charset="-120"/>
                  <a:ea typeface="微軟正黑體" panose="020B0604030504040204" pitchFamily="34" charset="-120"/>
                </a:rPr>
                <a:t>新北市職災勞工保護及重返職場服務</a:t>
              </a:r>
              <a:endParaRPr lang="en-US" altLang="zh-TW" sz="1350" dirty="0">
                <a:latin typeface="微軟正黑體" panose="020B0604030504040204" pitchFamily="34" charset="-120"/>
                <a:ea typeface="微軟正黑體" panose="020B0604030504040204" pitchFamily="34" charset="-120"/>
              </a:endParaRPr>
            </a:p>
            <a:p>
              <a:r>
                <a:rPr lang="en-US" altLang="zh-TW" sz="1350" dirty="0">
                  <a:latin typeface="微軟正黑體" panose="020B0604030504040204" pitchFamily="34" charset="-120"/>
                  <a:ea typeface="微軟正黑體" panose="020B0604030504040204" pitchFamily="34" charset="-120"/>
                </a:rPr>
                <a:t>-</a:t>
              </a:r>
              <a:r>
                <a:rPr lang="zh-TW" altLang="en-US" sz="1350" dirty="0">
                  <a:latin typeface="微軟正黑體" panose="020B0604030504040204" pitchFamily="34" charset="-120"/>
                  <a:ea typeface="微軟正黑體" panose="020B0604030504040204" pitchFamily="34" charset="-120"/>
                </a:rPr>
                <a:t>參考影片</a:t>
              </a:r>
              <a:r>
                <a:rPr lang="en-US" altLang="zh-TW" sz="1350" dirty="0">
                  <a:latin typeface="微軟正黑體" panose="020B0604030504040204" pitchFamily="34" charset="-120"/>
                  <a:ea typeface="微軟正黑體" panose="020B0604030504040204" pitchFamily="34" charset="-120"/>
                </a:rPr>
                <a:t>(30</a:t>
              </a:r>
              <a:r>
                <a:rPr lang="zh-TW" altLang="en-US" sz="1350" dirty="0">
                  <a:latin typeface="微軟正黑體" panose="020B0604030504040204" pitchFamily="34" charset="-120"/>
                  <a:ea typeface="微軟正黑體" panose="020B0604030504040204" pitchFamily="34" charset="-120"/>
                </a:rPr>
                <a:t>分鐘</a:t>
              </a:r>
              <a:r>
                <a:rPr lang="en-US" altLang="zh-TW" sz="1350" dirty="0">
                  <a:latin typeface="微軟正黑體" panose="020B0604030504040204" pitchFamily="34" charset="-120"/>
                  <a:ea typeface="微軟正黑體" panose="020B0604030504040204" pitchFamily="34" charset="-120"/>
                </a:rPr>
                <a:t>)</a:t>
              </a:r>
              <a:r>
                <a:rPr lang="zh-TW" altLang="en-US" sz="1350" dirty="0">
                  <a:latin typeface="微軟正黑體" panose="020B0604030504040204" pitchFamily="34" charset="-120"/>
                  <a:ea typeface="微軟正黑體" panose="020B0604030504040204" pitchFamily="34" charset="-120"/>
                </a:rPr>
                <a:t> ：</a:t>
              </a:r>
              <a:endParaRPr lang="en-US" altLang="zh-TW" sz="1350" dirty="0">
                <a:latin typeface="微軟正黑體" panose="020B0604030504040204" pitchFamily="34" charset="-120"/>
                <a:ea typeface="微軟正黑體" panose="020B0604030504040204" pitchFamily="34" charset="-120"/>
                <a:hlinkClick r:id="" action="ppaction://noaction"/>
              </a:endParaRPr>
            </a:p>
            <a:p>
              <a:r>
                <a:rPr lang="en-US" altLang="zh-TW" sz="1350" dirty="0">
                  <a:latin typeface="微軟正黑體" panose="020B0604030504040204" pitchFamily="34" charset="-120"/>
                  <a:ea typeface="微軟正黑體" panose="020B0604030504040204" pitchFamily="34" charset="-120"/>
                  <a:hlinkClick r:id="" action="ppaction://noaction"/>
                </a:rPr>
                <a:t>https://ilabor.ntpc.gov.tw/video/content/912772748</a:t>
              </a:r>
              <a:endParaRPr lang="en-US" altLang="zh-TW" sz="1350" dirty="0">
                <a:latin typeface="微軟正黑體" panose="020B0604030504040204" pitchFamily="34" charset="-120"/>
                <a:ea typeface="微軟正黑體" panose="020B0604030504040204" pitchFamily="34" charset="-120"/>
              </a:endParaRPr>
            </a:p>
            <a:p>
              <a:endParaRPr lang="en-US" altLang="zh-TW" sz="1350" dirty="0"/>
            </a:p>
            <a:p>
              <a:endParaRPr lang="zh-TW" altLang="en-US" sz="1350" dirty="0"/>
            </a:p>
          </p:txBody>
        </p:sp>
        <p:sp>
          <p:nvSpPr>
            <p:cNvPr id="9" name="文字方塊 8">
              <a:extLst>
                <a:ext uri="{FF2B5EF4-FFF2-40B4-BE49-F238E27FC236}">
                  <a16:creationId xmlns:a16="http://schemas.microsoft.com/office/drawing/2014/main" id="{91957643-0FDF-403C-8AB5-D1C4CF65183F}"/>
                </a:ext>
              </a:extLst>
            </p:cNvPr>
            <p:cNvSpPr txBox="1"/>
            <p:nvPr/>
          </p:nvSpPr>
          <p:spPr>
            <a:xfrm>
              <a:off x="754545" y="2074390"/>
              <a:ext cx="9462781" cy="677108"/>
            </a:xfrm>
            <a:prstGeom prst="rect">
              <a:avLst/>
            </a:prstGeom>
            <a:noFill/>
          </p:spPr>
          <p:txBody>
            <a:bodyPr wrap="square" rtlCol="0">
              <a:spAutoFit/>
            </a:bodyPr>
            <a:lstStyle/>
            <a:p>
              <a:r>
                <a:rPr lang="zh-TW" altLang="en-US" sz="1350" dirty="0">
                  <a:latin typeface="微軟正黑體" panose="020B0604030504040204" pitchFamily="34" charset="-120"/>
                  <a:ea typeface="微軟正黑體" panose="020B0604030504040204" pitchFamily="34" charset="-120"/>
                </a:rPr>
                <a:t>職業災害勞工保障權益手冊</a:t>
              </a:r>
              <a:endParaRPr lang="en-US" altLang="zh-TW" sz="1350" dirty="0">
                <a:latin typeface="微軟正黑體" panose="020B0604030504040204" pitchFamily="34" charset="-120"/>
                <a:ea typeface="微軟正黑體" panose="020B0604030504040204" pitchFamily="34" charset="-120"/>
              </a:endParaRPr>
            </a:p>
            <a:p>
              <a:r>
                <a:rPr lang="en-US" altLang="zh-TW" sz="1350" dirty="0">
                  <a:latin typeface="微軟正黑體" panose="020B0604030504040204" pitchFamily="34" charset="-120"/>
                  <a:ea typeface="微軟正黑體" panose="020B0604030504040204" pitchFamily="34" charset="-120"/>
                  <a:hlinkClick r:id="rId4"/>
                </a:rPr>
                <a:t>https://pse.is/4s3vv4</a:t>
              </a:r>
              <a:endParaRPr lang="zh-TW" altLang="en-US" sz="1350" dirty="0">
                <a:latin typeface="微軟正黑體" panose="020B0604030504040204" pitchFamily="34" charset="-120"/>
                <a:ea typeface="微軟正黑體" panose="020B0604030504040204" pitchFamily="34" charset="-120"/>
              </a:endParaRPr>
            </a:p>
          </p:txBody>
        </p:sp>
        <p:pic>
          <p:nvPicPr>
            <p:cNvPr id="1026" name="Picture 2" descr="Scan me!">
              <a:extLst>
                <a:ext uri="{FF2B5EF4-FFF2-40B4-BE49-F238E27FC236}">
                  <a16:creationId xmlns:a16="http://schemas.microsoft.com/office/drawing/2014/main" id="{FFEECC2F-19DF-42E9-95AE-64C1F6A5ED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935" y="2719188"/>
              <a:ext cx="1933575" cy="1933575"/>
            </a:xfrm>
            <a:prstGeom prst="rect">
              <a:avLst/>
            </a:prstGeom>
            <a:noFill/>
            <a:extLst>
              <a:ext uri="{909E8E84-426E-40DD-AFC4-6F175D3DCCD1}">
                <a14:hiddenFill xmlns:a14="http://schemas.microsoft.com/office/drawing/2010/main">
                  <a:solidFill>
                    <a:srgbClr val="FFFFFF"/>
                  </a:solidFill>
                </a14:hiddenFill>
              </a:ext>
            </a:extLst>
          </p:spPr>
        </p:pic>
      </p:grpSp>
      <p:pic>
        <p:nvPicPr>
          <p:cNvPr id="1028" name="Picture 4" descr="工作受傷時該怎麼做？職災有哪些保障？">
            <a:extLst>
              <a:ext uri="{FF2B5EF4-FFF2-40B4-BE49-F238E27FC236}">
                <a16:creationId xmlns:a16="http://schemas.microsoft.com/office/drawing/2014/main" id="{B03613D7-0C56-4A64-9C04-AADE04B04A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9484" y="1686320"/>
            <a:ext cx="5106669" cy="3761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646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31</a:t>
            </a:fld>
            <a:endParaRPr lang="zh-TW" altLang="en-US" dirty="0"/>
          </a:p>
        </p:txBody>
      </p:sp>
      <p:sp>
        <p:nvSpPr>
          <p:cNvPr id="5" name="標題 1"/>
          <p:cNvSpPr>
            <a:spLocks noGrp="1"/>
          </p:cNvSpPr>
          <p:nvPr>
            <p:ph type="title"/>
          </p:nvPr>
        </p:nvSpPr>
        <p:spPr>
          <a:xfrm>
            <a:off x="0" y="959644"/>
            <a:ext cx="7886700" cy="656406"/>
          </a:xfrm>
        </p:spPr>
        <p:txBody>
          <a:bodyPr>
            <a:normAutofit/>
          </a:bodyPr>
          <a:lstStyle/>
          <a:p>
            <a:pPr algn="l"/>
            <a:r>
              <a:rPr lang="zh-TW" altLang="en-US" sz="2700" dirty="0">
                <a:solidFill>
                  <a:schemeClr val="tx1"/>
                </a:solidFill>
              </a:rPr>
              <a:t>勞工勞動權益</a:t>
            </a:r>
            <a:r>
              <a:rPr lang="en-US" altLang="zh-TW" sz="2700" dirty="0">
                <a:solidFill>
                  <a:schemeClr val="tx1"/>
                </a:solidFill>
              </a:rPr>
              <a:t>-</a:t>
            </a:r>
            <a:r>
              <a:rPr lang="zh-TW" altLang="en-US" sz="2700" dirty="0">
                <a:solidFill>
                  <a:schemeClr val="tx1"/>
                </a:solidFill>
              </a:rPr>
              <a:t>職業災害知多少</a:t>
            </a:r>
          </a:p>
        </p:txBody>
      </p:sp>
      <p:pic>
        <p:nvPicPr>
          <p:cNvPr id="2050" name="Picture 2" descr="https://picture-original.fevercdn.com/page-hvc-2019124-4bc720a6-24ab-40ce-8f7f-303698760160.png">
            <a:extLst>
              <a:ext uri="{FF2B5EF4-FFF2-40B4-BE49-F238E27FC236}">
                <a16:creationId xmlns:a16="http://schemas.microsoft.com/office/drawing/2014/main" id="{0710E905-EA4F-46A5-8A60-EF79FCD550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8864" y="1641892"/>
            <a:ext cx="5406272" cy="3982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531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32</a:t>
            </a:fld>
            <a:endParaRPr lang="zh-TW" altLang="en-US" dirty="0"/>
          </a:p>
        </p:txBody>
      </p:sp>
      <p:sp>
        <p:nvSpPr>
          <p:cNvPr id="5" name="標題 1"/>
          <p:cNvSpPr>
            <a:spLocks noGrp="1"/>
          </p:cNvSpPr>
          <p:nvPr>
            <p:ph type="title"/>
          </p:nvPr>
        </p:nvSpPr>
        <p:spPr>
          <a:xfrm>
            <a:off x="0" y="959644"/>
            <a:ext cx="7886700" cy="656406"/>
          </a:xfrm>
        </p:spPr>
        <p:txBody>
          <a:bodyPr>
            <a:normAutofit/>
          </a:bodyPr>
          <a:lstStyle/>
          <a:p>
            <a:pPr algn="l"/>
            <a:r>
              <a:rPr lang="zh-TW" altLang="en-US" sz="2700" dirty="0">
                <a:solidFill>
                  <a:schemeClr val="tx1"/>
                </a:solidFill>
              </a:rPr>
              <a:t>勞工勞動權益</a:t>
            </a:r>
            <a:r>
              <a:rPr lang="en-US" altLang="zh-TW" sz="2700" dirty="0">
                <a:solidFill>
                  <a:schemeClr val="tx1"/>
                </a:solidFill>
              </a:rPr>
              <a:t>-</a:t>
            </a:r>
            <a:r>
              <a:rPr lang="zh-TW" altLang="en-US" sz="2700" dirty="0">
                <a:solidFill>
                  <a:schemeClr val="tx1"/>
                </a:solidFill>
              </a:rPr>
              <a:t>職場不法侵害</a:t>
            </a:r>
          </a:p>
        </p:txBody>
      </p:sp>
      <p:grpSp>
        <p:nvGrpSpPr>
          <p:cNvPr id="2" name="群組 1">
            <a:extLst>
              <a:ext uri="{FF2B5EF4-FFF2-40B4-BE49-F238E27FC236}">
                <a16:creationId xmlns:a16="http://schemas.microsoft.com/office/drawing/2014/main" id="{A02B4B8A-A129-423C-A942-1CAA06A32B07}"/>
              </a:ext>
            </a:extLst>
          </p:cNvPr>
          <p:cNvGrpSpPr/>
          <p:nvPr/>
        </p:nvGrpSpPr>
        <p:grpSpPr>
          <a:xfrm>
            <a:off x="341916" y="1526197"/>
            <a:ext cx="8460168" cy="4474553"/>
            <a:chOff x="126555" y="755404"/>
            <a:chExt cx="11280224" cy="5966071"/>
          </a:xfrm>
        </p:grpSpPr>
        <p:pic>
          <p:nvPicPr>
            <p:cNvPr id="10" name="圖片 9">
              <a:extLst>
                <a:ext uri="{FF2B5EF4-FFF2-40B4-BE49-F238E27FC236}">
                  <a16:creationId xmlns:a16="http://schemas.microsoft.com/office/drawing/2014/main" id="{16D0EF6D-1473-43A6-B313-4BE16B9E689E}"/>
                </a:ext>
              </a:extLst>
            </p:cNvPr>
            <p:cNvPicPr>
              <a:picLocks noChangeAspect="1"/>
            </p:cNvPicPr>
            <p:nvPr/>
          </p:nvPicPr>
          <p:blipFill>
            <a:blip r:embed="rId2"/>
            <a:stretch>
              <a:fillRect/>
            </a:stretch>
          </p:blipFill>
          <p:spPr>
            <a:xfrm>
              <a:off x="126555" y="755404"/>
              <a:ext cx="8484045" cy="5966071"/>
            </a:xfrm>
            <a:prstGeom prst="rect">
              <a:avLst/>
            </a:prstGeom>
          </p:spPr>
        </p:pic>
        <p:pic>
          <p:nvPicPr>
            <p:cNvPr id="11" name="圖片 10">
              <a:extLst>
                <a:ext uri="{FF2B5EF4-FFF2-40B4-BE49-F238E27FC236}">
                  <a16:creationId xmlns:a16="http://schemas.microsoft.com/office/drawing/2014/main" id="{2A2AE630-6477-4CCA-968F-F9CAAEB2C3CA}"/>
                </a:ext>
              </a:extLst>
            </p:cNvPr>
            <p:cNvPicPr>
              <a:picLocks noChangeAspect="1"/>
            </p:cNvPicPr>
            <p:nvPr/>
          </p:nvPicPr>
          <p:blipFill>
            <a:blip r:embed="rId3"/>
            <a:stretch>
              <a:fillRect/>
            </a:stretch>
          </p:blipFill>
          <p:spPr>
            <a:xfrm>
              <a:off x="8610600" y="755405"/>
              <a:ext cx="2796179" cy="5966070"/>
            </a:xfrm>
            <a:prstGeom prst="rect">
              <a:avLst/>
            </a:prstGeom>
          </p:spPr>
        </p:pic>
      </p:grpSp>
    </p:spTree>
    <p:extLst>
      <p:ext uri="{BB962C8B-B14F-4D97-AF65-F5344CB8AC3E}">
        <p14:creationId xmlns:p14="http://schemas.microsoft.com/office/powerpoint/2010/main" val="177513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33</a:t>
            </a:fld>
            <a:endParaRPr lang="zh-TW" altLang="en-US" dirty="0"/>
          </a:p>
        </p:txBody>
      </p:sp>
      <p:sp>
        <p:nvSpPr>
          <p:cNvPr id="5" name="標題 1"/>
          <p:cNvSpPr>
            <a:spLocks noGrp="1"/>
          </p:cNvSpPr>
          <p:nvPr>
            <p:ph type="title"/>
          </p:nvPr>
        </p:nvSpPr>
        <p:spPr>
          <a:xfrm>
            <a:off x="0" y="959644"/>
            <a:ext cx="7886700" cy="656406"/>
          </a:xfrm>
        </p:spPr>
        <p:txBody>
          <a:bodyPr>
            <a:normAutofit/>
          </a:bodyPr>
          <a:lstStyle/>
          <a:p>
            <a:pPr algn="l"/>
            <a:r>
              <a:rPr lang="zh-TW" altLang="en-US" sz="2700" dirty="0">
                <a:solidFill>
                  <a:schemeClr val="tx1"/>
                </a:solidFill>
              </a:rPr>
              <a:t>勞工勞動權益－就業隱私要保障</a:t>
            </a:r>
          </a:p>
        </p:txBody>
      </p:sp>
      <p:sp>
        <p:nvSpPr>
          <p:cNvPr id="7" name="文字方塊 6">
            <a:extLst>
              <a:ext uri="{FF2B5EF4-FFF2-40B4-BE49-F238E27FC236}">
                <a16:creationId xmlns:a16="http://schemas.microsoft.com/office/drawing/2014/main" id="{0AA6FB34-D9FF-4B1F-8828-3917EB4A43AC}"/>
              </a:ext>
            </a:extLst>
          </p:cNvPr>
          <p:cNvSpPr txBox="1"/>
          <p:nvPr/>
        </p:nvSpPr>
        <p:spPr>
          <a:xfrm>
            <a:off x="330935" y="1725772"/>
            <a:ext cx="8724288" cy="286232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一、公司要求提供個人資料時，該不該提供？</a:t>
            </a:r>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不論面試時或進入公司後，遇有公司要求提供個人資料時，應視有無涉及個人隱私，如果公司要求提供隱私資料，必須尊重當事人的權益，依就業服務法第</a:t>
            </a:r>
            <a:r>
              <a:rPr lang="en-US" altLang="zh-TW" dirty="0">
                <a:latin typeface="微軟正黑體" panose="020B0604030504040204" pitchFamily="34" charset="-120"/>
                <a:ea typeface="微軟正黑體" panose="020B0604030504040204" pitchFamily="34" charset="-120"/>
              </a:rPr>
              <a:t>5 </a:t>
            </a:r>
            <a:r>
              <a:rPr lang="zh-TW" altLang="en-US" dirty="0">
                <a:latin typeface="微軟正黑體" panose="020B0604030504040204" pitchFamily="34" charset="-120"/>
                <a:ea typeface="微軟正黑體" panose="020B0604030504040204" pitchFamily="34" charset="-120"/>
              </a:rPr>
              <a:t>條第</a:t>
            </a:r>
            <a:r>
              <a:rPr lang="en-US" altLang="zh-TW" dirty="0">
                <a:latin typeface="微軟正黑體" panose="020B0604030504040204" pitchFamily="34" charset="-120"/>
                <a:ea typeface="微軟正黑體" panose="020B0604030504040204" pitchFamily="34" charset="-120"/>
              </a:rPr>
              <a:t>2 </a:t>
            </a:r>
            <a:r>
              <a:rPr lang="zh-TW" altLang="en-US" dirty="0">
                <a:latin typeface="微軟正黑體" panose="020B0604030504040204" pitchFamily="34" charset="-120"/>
                <a:ea typeface="微軟正黑體" panose="020B0604030504040204" pitchFamily="34" charset="-120"/>
              </a:rPr>
              <a:t>項第</a:t>
            </a:r>
            <a:r>
              <a:rPr lang="en-US" altLang="zh-TW" dirty="0">
                <a:latin typeface="微軟正黑體" panose="020B0604030504040204" pitchFamily="34" charset="-120"/>
                <a:ea typeface="微軟正黑體" panose="020B0604030504040204" pitchFamily="34" charset="-120"/>
              </a:rPr>
              <a:t>2 </a:t>
            </a:r>
            <a:r>
              <a:rPr lang="zh-TW" altLang="en-US" dirty="0">
                <a:latin typeface="微軟正黑體" panose="020B0604030504040204" pitchFamily="34" charset="-120"/>
                <a:ea typeface="微軟正黑體" panose="020B0604030504040204" pitchFamily="34" charset="-120"/>
              </a:rPr>
              <a:t>款及同法施行細則第</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條之</a:t>
            </a:r>
            <a:r>
              <a:rPr lang="en-US" altLang="zh-TW" dirty="0">
                <a:latin typeface="微軟正黑體" panose="020B0604030504040204" pitchFamily="34" charset="-120"/>
                <a:ea typeface="微軟正黑體" panose="020B0604030504040204" pitchFamily="34" charset="-120"/>
              </a:rPr>
              <a:t>1 </a:t>
            </a:r>
            <a:r>
              <a:rPr lang="zh-TW" altLang="en-US" dirty="0">
                <a:latin typeface="微軟正黑體" panose="020B0604030504040204" pitchFamily="34" charset="-120"/>
                <a:ea typeface="微軟正黑體" panose="020B0604030504040204" pitchFamily="34" charset="-120"/>
              </a:rPr>
              <a:t>規定，雇主招募或僱用員工，不得有要求提供非屬就業所需的隱私資料。</a:t>
            </a:r>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二、隱私資料包括哪些？</a:t>
            </a: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p:txBody>
      </p:sp>
      <p:graphicFrame>
        <p:nvGraphicFramePr>
          <p:cNvPr id="8" name="表格 7">
            <a:extLst>
              <a:ext uri="{FF2B5EF4-FFF2-40B4-BE49-F238E27FC236}">
                <a16:creationId xmlns:a16="http://schemas.microsoft.com/office/drawing/2014/main" id="{4229711C-3302-401A-AF84-40DC262A78E7}"/>
              </a:ext>
            </a:extLst>
          </p:cNvPr>
          <p:cNvGraphicFramePr>
            <a:graphicFrameLocks noGrp="1"/>
          </p:cNvGraphicFramePr>
          <p:nvPr/>
        </p:nvGraphicFramePr>
        <p:xfrm>
          <a:off x="361950" y="4012069"/>
          <a:ext cx="6096000" cy="1554480"/>
        </p:xfrm>
        <a:graphic>
          <a:graphicData uri="http://schemas.openxmlformats.org/drawingml/2006/table">
            <a:tbl>
              <a:tblPr firstRow="1" bandRow="1">
                <a:tableStyleId>{5C22544A-7EE6-4342-B048-85BDC9FD1C3A}</a:tableStyleId>
              </a:tblPr>
              <a:tblGrid>
                <a:gridCol w="2774087">
                  <a:extLst>
                    <a:ext uri="{9D8B030D-6E8A-4147-A177-3AD203B41FA5}">
                      <a16:colId xmlns:a16="http://schemas.microsoft.com/office/drawing/2014/main" val="1554920052"/>
                    </a:ext>
                  </a:extLst>
                </a:gridCol>
                <a:gridCol w="3321913">
                  <a:extLst>
                    <a:ext uri="{9D8B030D-6E8A-4147-A177-3AD203B41FA5}">
                      <a16:colId xmlns:a16="http://schemas.microsoft.com/office/drawing/2014/main" val="3736355542"/>
                    </a:ext>
                  </a:extLst>
                </a:gridCol>
              </a:tblGrid>
              <a:tr h="274320">
                <a:tc>
                  <a:txBody>
                    <a:bodyPr/>
                    <a:lstStyle/>
                    <a:p>
                      <a:pPr algn="ctr"/>
                      <a:r>
                        <a:rPr lang="zh-TW" altLang="en-US" sz="1400" b="1" i="0" u="none" strike="noStrike" baseline="0" dirty="0">
                          <a:solidFill>
                            <a:schemeClr val="tx1"/>
                          </a:solidFill>
                          <a:latin typeface="微軟正黑體" panose="020B0604030504040204" pitchFamily="34" charset="-120"/>
                          <a:ea typeface="微軟正黑體" panose="020B0604030504040204" pitchFamily="34" charset="-120"/>
                        </a:rPr>
                        <a:t>隱私資料類別</a:t>
                      </a:r>
                      <a:endParaRPr lang="zh-TW" altLang="en-US" sz="1000" b="1" dirty="0">
                        <a:solidFill>
                          <a:schemeClr val="tx1"/>
                        </a:solidFill>
                        <a:latin typeface="微軟正黑體" panose="020B0604030504040204" pitchFamily="34" charset="-120"/>
                        <a:ea typeface="微軟正黑體" panose="020B0604030504040204" pitchFamily="34" charset="-120"/>
                      </a:endParaRPr>
                    </a:p>
                  </a:txBody>
                  <a:tcPr marL="68580" marR="68580" marT="34290" marB="34290"/>
                </a:tc>
                <a:tc>
                  <a:txBody>
                    <a:bodyPr/>
                    <a:lstStyle/>
                    <a:p>
                      <a:pPr algn="ctr"/>
                      <a:r>
                        <a:rPr lang="zh-TW" altLang="en-US" sz="1400" b="0" i="0" u="none" strike="noStrike" kern="1200" baseline="0" dirty="0">
                          <a:solidFill>
                            <a:schemeClr val="tx1"/>
                          </a:solidFill>
                          <a:latin typeface="微軟正黑體" panose="020B0604030504040204" pitchFamily="34" charset="-120"/>
                          <a:ea typeface="微軟正黑體" panose="020B0604030504040204" pitchFamily="34" charset="-120"/>
                          <a:cs typeface="+mn-cs"/>
                        </a:rPr>
                        <a:t>資料內容</a:t>
                      </a:r>
                      <a:endParaRPr lang="zh-TW" altLang="en-US" sz="1000" b="0" dirty="0">
                        <a:solidFill>
                          <a:schemeClr val="tx1"/>
                        </a:solidFill>
                        <a:latin typeface="微軟正黑體" panose="020B0604030504040204" pitchFamily="34" charset="-120"/>
                        <a:ea typeface="微軟正黑體" panose="020B0604030504040204" pitchFamily="34" charset="-120"/>
                      </a:endParaRPr>
                    </a:p>
                  </a:txBody>
                  <a:tcPr marL="68580" marR="68580" marT="34290" marB="34290"/>
                </a:tc>
                <a:extLst>
                  <a:ext uri="{0D108BD9-81ED-4DB2-BD59-A6C34878D82A}">
                    <a16:rowId xmlns:a16="http://schemas.microsoft.com/office/drawing/2014/main" val="3693000334"/>
                  </a:ext>
                </a:extLst>
              </a:tr>
              <a:tr h="480060">
                <a:tc>
                  <a:txBody>
                    <a:bodyPr/>
                    <a:lstStyle/>
                    <a:p>
                      <a:pPr algn="ctr"/>
                      <a:r>
                        <a:rPr lang="zh-TW" altLang="en-US" sz="1400" b="1" i="0" u="none" strike="noStrike" kern="1200" baseline="0" dirty="0">
                          <a:solidFill>
                            <a:schemeClr val="dk1"/>
                          </a:solidFill>
                          <a:latin typeface="微軟正黑體" panose="020B0604030504040204" pitchFamily="34" charset="-120"/>
                          <a:ea typeface="微軟正黑體" panose="020B0604030504040204" pitchFamily="34" charset="-120"/>
                          <a:cs typeface="+mn-cs"/>
                        </a:rPr>
                        <a:t>生理資訊</a:t>
                      </a:r>
                      <a:endParaRPr lang="zh-TW" altLang="en-US" sz="1000" b="1" dirty="0">
                        <a:latin typeface="微軟正黑體" panose="020B0604030504040204" pitchFamily="34" charset="-120"/>
                        <a:ea typeface="微軟正黑體" panose="020B0604030504040204" pitchFamily="34" charset="-120"/>
                      </a:endParaRPr>
                    </a:p>
                  </a:txBody>
                  <a:tcPr marL="68580" marR="68580" marT="34290" marB="34290" anchor="ctr"/>
                </a:tc>
                <a:tc>
                  <a:txBody>
                    <a:bodyPr/>
                    <a:lstStyle/>
                    <a:p>
                      <a:r>
                        <a:rPr lang="zh-TW" altLang="en-US" sz="1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基因檢測、藥物測試、醫療測試、</a:t>
                      </a:r>
                    </a:p>
                    <a:p>
                      <a:r>
                        <a:rPr lang="en-US" altLang="zh-TW" sz="1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HIV </a:t>
                      </a:r>
                      <a:r>
                        <a:rPr lang="zh-TW" altLang="en-US" sz="1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檢測、智力測驗或指紋等。</a:t>
                      </a:r>
                      <a:endParaRPr lang="zh-TW" altLang="en-US" sz="1000" dirty="0">
                        <a:latin typeface="微軟正黑體" panose="020B0604030504040204" pitchFamily="34" charset="-120"/>
                        <a:ea typeface="微軟正黑體" panose="020B0604030504040204" pitchFamily="34" charset="-120"/>
                      </a:endParaRPr>
                    </a:p>
                  </a:txBody>
                  <a:tcPr marL="68580" marR="68580" marT="34290" marB="34290"/>
                </a:tc>
                <a:extLst>
                  <a:ext uri="{0D108BD9-81ED-4DB2-BD59-A6C34878D82A}">
                    <a16:rowId xmlns:a16="http://schemas.microsoft.com/office/drawing/2014/main" val="706006916"/>
                  </a:ext>
                </a:extLst>
              </a:tr>
              <a:tr h="278130">
                <a:tc>
                  <a:txBody>
                    <a:bodyPr/>
                    <a:lstStyle/>
                    <a:p>
                      <a:pPr algn="ctr"/>
                      <a:r>
                        <a:rPr lang="zh-TW" altLang="en-US" sz="1400" b="1" i="0" u="none" strike="noStrike" kern="1200" baseline="0" dirty="0">
                          <a:solidFill>
                            <a:schemeClr val="dk1"/>
                          </a:solidFill>
                          <a:latin typeface="微軟正黑體" panose="020B0604030504040204" pitchFamily="34" charset="-120"/>
                          <a:ea typeface="微軟正黑體" panose="020B0604030504040204" pitchFamily="34" charset="-120"/>
                          <a:cs typeface="+mn-cs"/>
                        </a:rPr>
                        <a:t>心理資訊</a:t>
                      </a:r>
                      <a:endParaRPr lang="zh-TW" altLang="en-US" sz="1000" b="1" dirty="0">
                        <a:latin typeface="微軟正黑體" panose="020B0604030504040204" pitchFamily="34" charset="-120"/>
                        <a:ea typeface="微軟正黑體" panose="020B0604030504040204" pitchFamily="34" charset="-120"/>
                      </a:endParaRPr>
                    </a:p>
                  </a:txBody>
                  <a:tcPr marL="68580" marR="68580" marT="34290" marB="34290" anchor="ctr"/>
                </a:tc>
                <a:tc>
                  <a:txBody>
                    <a:bodyPr/>
                    <a:lstStyle/>
                    <a:p>
                      <a:r>
                        <a:rPr lang="zh-TW" altLang="en-US" sz="1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心理測驗、誠實測試或測謊等。</a:t>
                      </a:r>
                      <a:endParaRPr lang="zh-TW" altLang="en-US" sz="1000" dirty="0">
                        <a:latin typeface="微軟正黑體" panose="020B0604030504040204" pitchFamily="34" charset="-120"/>
                        <a:ea typeface="微軟正黑體" panose="020B0604030504040204" pitchFamily="34" charset="-120"/>
                      </a:endParaRPr>
                    </a:p>
                  </a:txBody>
                  <a:tcPr marL="68580" marR="68580" marT="34290" marB="34290"/>
                </a:tc>
                <a:extLst>
                  <a:ext uri="{0D108BD9-81ED-4DB2-BD59-A6C34878D82A}">
                    <a16:rowId xmlns:a16="http://schemas.microsoft.com/office/drawing/2014/main" val="3107610031"/>
                  </a:ext>
                </a:extLst>
              </a:tr>
              <a:tr h="480060">
                <a:tc>
                  <a:txBody>
                    <a:bodyPr/>
                    <a:lstStyle/>
                    <a:p>
                      <a:pPr algn="ctr"/>
                      <a:r>
                        <a:rPr lang="zh-TW" altLang="en-US" sz="1400" b="1" i="0" u="none" strike="noStrike" kern="1200" baseline="0" dirty="0">
                          <a:solidFill>
                            <a:schemeClr val="dk1"/>
                          </a:solidFill>
                          <a:latin typeface="微軟正黑體" panose="020B0604030504040204" pitchFamily="34" charset="-120"/>
                          <a:ea typeface="微軟正黑體" panose="020B0604030504040204" pitchFamily="34" charset="-120"/>
                          <a:cs typeface="+mn-cs"/>
                        </a:rPr>
                        <a:t>個人生活資訊</a:t>
                      </a:r>
                      <a:endParaRPr lang="zh-TW" altLang="en-US" sz="1000" b="1" dirty="0">
                        <a:latin typeface="微軟正黑體" panose="020B0604030504040204" pitchFamily="34" charset="-120"/>
                        <a:ea typeface="微軟正黑體" panose="020B0604030504040204" pitchFamily="34" charset="-120"/>
                      </a:endParaRPr>
                    </a:p>
                  </a:txBody>
                  <a:tcPr marL="68580" marR="68580" marT="34290" marB="34290" anchor="ctr"/>
                </a:tc>
                <a:tc>
                  <a:txBody>
                    <a:bodyPr/>
                    <a:lstStyle/>
                    <a:p>
                      <a:r>
                        <a:rPr lang="zh-TW" altLang="en-US" sz="1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信用紀錄、犯罪紀錄、懷孕計畫或</a:t>
                      </a:r>
                    </a:p>
                    <a:p>
                      <a:r>
                        <a:rPr lang="zh-TW" altLang="en-US" sz="1400" b="0" i="0" u="none" strike="noStrike" kern="1200" baseline="0" dirty="0">
                          <a:solidFill>
                            <a:schemeClr val="dk1"/>
                          </a:solidFill>
                          <a:latin typeface="微軟正黑體" panose="020B0604030504040204" pitchFamily="34" charset="-120"/>
                          <a:ea typeface="微軟正黑體" panose="020B0604030504040204" pitchFamily="34" charset="-120"/>
                          <a:cs typeface="+mn-cs"/>
                        </a:rPr>
                        <a:t>背景調查等。</a:t>
                      </a:r>
                      <a:endParaRPr lang="zh-TW" altLang="en-US" sz="1000" dirty="0">
                        <a:latin typeface="微軟正黑體" panose="020B0604030504040204" pitchFamily="34" charset="-120"/>
                        <a:ea typeface="微軟正黑體" panose="020B0604030504040204" pitchFamily="34" charset="-120"/>
                      </a:endParaRPr>
                    </a:p>
                  </a:txBody>
                  <a:tcPr marL="68580" marR="68580" marT="34290" marB="34290"/>
                </a:tc>
                <a:extLst>
                  <a:ext uri="{0D108BD9-81ED-4DB2-BD59-A6C34878D82A}">
                    <a16:rowId xmlns:a16="http://schemas.microsoft.com/office/drawing/2014/main" val="3067049952"/>
                  </a:ext>
                </a:extLst>
              </a:tr>
            </a:tbl>
          </a:graphicData>
        </a:graphic>
      </p:graphicFrame>
    </p:spTree>
    <p:extLst>
      <p:ext uri="{BB962C8B-B14F-4D97-AF65-F5344CB8AC3E}">
        <p14:creationId xmlns:p14="http://schemas.microsoft.com/office/powerpoint/2010/main" val="41925286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34</a:t>
            </a:fld>
            <a:endParaRPr lang="zh-TW" altLang="en-US" dirty="0"/>
          </a:p>
        </p:txBody>
      </p:sp>
      <p:sp>
        <p:nvSpPr>
          <p:cNvPr id="5" name="標題 1"/>
          <p:cNvSpPr>
            <a:spLocks noGrp="1"/>
          </p:cNvSpPr>
          <p:nvPr>
            <p:ph type="title"/>
          </p:nvPr>
        </p:nvSpPr>
        <p:spPr>
          <a:xfrm>
            <a:off x="0" y="959644"/>
            <a:ext cx="7886700" cy="656406"/>
          </a:xfrm>
        </p:spPr>
        <p:txBody>
          <a:bodyPr>
            <a:normAutofit/>
          </a:bodyPr>
          <a:lstStyle/>
          <a:p>
            <a:pPr algn="l"/>
            <a:r>
              <a:rPr lang="zh-TW" altLang="en-US" sz="2700" dirty="0">
                <a:solidFill>
                  <a:schemeClr val="tx1"/>
                </a:solidFill>
              </a:rPr>
              <a:t>勞工勞動權益－就業隱私要保障</a:t>
            </a:r>
          </a:p>
        </p:txBody>
      </p:sp>
      <p:sp>
        <p:nvSpPr>
          <p:cNvPr id="7" name="文字方塊 6">
            <a:extLst>
              <a:ext uri="{FF2B5EF4-FFF2-40B4-BE49-F238E27FC236}">
                <a16:creationId xmlns:a16="http://schemas.microsoft.com/office/drawing/2014/main" id="{0AA6FB34-D9FF-4B1F-8828-3917EB4A43AC}"/>
              </a:ext>
            </a:extLst>
          </p:cNvPr>
          <p:cNvSpPr txBox="1"/>
          <p:nvPr/>
        </p:nvSpPr>
        <p:spPr>
          <a:xfrm>
            <a:off x="330935" y="1725771"/>
            <a:ext cx="8724288" cy="3416320"/>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三、資料提供得合理！</a:t>
            </a:r>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對於公司要求提供個人資料有疑慮時，</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可從「是否屬就業所需」及「基於經濟</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上需求或維護公共利益等特定目的之必</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要範圍」、「與目的間具有正當合理之</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關聯」等原則判斷該要求是否合理，覺</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得有違法之嫌，可檢具相關事證向公司</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所在地勞工行政主管機關提出申訴，</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以保障自身的權益。</a:t>
            </a: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p:txBody>
      </p:sp>
      <p:pic>
        <p:nvPicPr>
          <p:cNvPr id="2" name="圖片 1">
            <a:extLst>
              <a:ext uri="{FF2B5EF4-FFF2-40B4-BE49-F238E27FC236}">
                <a16:creationId xmlns:a16="http://schemas.microsoft.com/office/drawing/2014/main" id="{1BB14CB5-C775-439F-8B70-7A2C3AD0FB2F}"/>
              </a:ext>
            </a:extLst>
          </p:cNvPr>
          <p:cNvPicPr>
            <a:picLocks noChangeAspect="1"/>
          </p:cNvPicPr>
          <p:nvPr/>
        </p:nvPicPr>
        <p:blipFill>
          <a:blip r:embed="rId2"/>
          <a:stretch>
            <a:fillRect/>
          </a:stretch>
        </p:blipFill>
        <p:spPr>
          <a:xfrm>
            <a:off x="4911294" y="1534208"/>
            <a:ext cx="3093313" cy="4364149"/>
          </a:xfrm>
          <a:prstGeom prst="rect">
            <a:avLst/>
          </a:prstGeom>
        </p:spPr>
      </p:pic>
    </p:spTree>
    <p:extLst>
      <p:ext uri="{BB962C8B-B14F-4D97-AF65-F5344CB8AC3E}">
        <p14:creationId xmlns:p14="http://schemas.microsoft.com/office/powerpoint/2010/main" val="32118626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35</a:t>
            </a:fld>
            <a:endParaRPr lang="zh-TW" altLang="en-US" dirty="0"/>
          </a:p>
        </p:txBody>
      </p:sp>
      <p:sp>
        <p:nvSpPr>
          <p:cNvPr id="5" name="標題 1"/>
          <p:cNvSpPr>
            <a:spLocks noGrp="1"/>
          </p:cNvSpPr>
          <p:nvPr>
            <p:ph type="title"/>
          </p:nvPr>
        </p:nvSpPr>
        <p:spPr>
          <a:xfrm>
            <a:off x="0" y="959644"/>
            <a:ext cx="7886700" cy="656406"/>
          </a:xfrm>
        </p:spPr>
        <p:txBody>
          <a:bodyPr>
            <a:normAutofit/>
          </a:bodyPr>
          <a:lstStyle/>
          <a:p>
            <a:pPr algn="l"/>
            <a:r>
              <a:rPr lang="zh-TW" altLang="en-US" sz="2700" dirty="0">
                <a:solidFill>
                  <a:schemeClr val="tx1"/>
                </a:solidFill>
              </a:rPr>
              <a:t>勞工勞動權益－勞動契約</a:t>
            </a:r>
          </a:p>
        </p:txBody>
      </p:sp>
      <p:sp>
        <p:nvSpPr>
          <p:cNvPr id="7" name="文字方塊 6">
            <a:extLst>
              <a:ext uri="{FF2B5EF4-FFF2-40B4-BE49-F238E27FC236}">
                <a16:creationId xmlns:a16="http://schemas.microsoft.com/office/drawing/2014/main" id="{0AA6FB34-D9FF-4B1F-8828-3917EB4A43AC}"/>
              </a:ext>
            </a:extLst>
          </p:cNvPr>
          <p:cNvSpPr txBox="1"/>
          <p:nvPr/>
        </p:nvSpPr>
        <p:spPr>
          <a:xfrm>
            <a:off x="330935" y="1725771"/>
            <a:ext cx="8724288" cy="1754326"/>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一、勞動契約＝日後勞雇雙方權利義務！</a:t>
            </a:r>
          </a:p>
          <a:p>
            <a:endParaRPr lang="zh-TW" altLang="en-US"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簽訂契約的用意在於保障勞雇雙方之權益，讓工作內容、應有的權利義務都能有所依據，避免日後發生爭議。所約定之內容，除了權利也規範義務，所以簽約時，務必充分閱讀、確實瞭解契約內所有條款內容，有任何問題都應立即提出與公司確認。</a:t>
            </a:r>
          </a:p>
          <a:p>
            <a:endParaRPr lang="en-US" altLang="zh-TW" dirty="0">
              <a:latin typeface="微軟正黑體" panose="020B0604030504040204" pitchFamily="34" charset="-120"/>
              <a:ea typeface="微軟正黑體" panose="020B0604030504040204" pitchFamily="34" charset="-120"/>
            </a:endParaRPr>
          </a:p>
        </p:txBody>
      </p:sp>
      <p:pic>
        <p:nvPicPr>
          <p:cNvPr id="2" name="圖片 1">
            <a:extLst>
              <a:ext uri="{FF2B5EF4-FFF2-40B4-BE49-F238E27FC236}">
                <a16:creationId xmlns:a16="http://schemas.microsoft.com/office/drawing/2014/main" id="{EB7568B1-E64D-44CF-9747-F8581CB58CB1}"/>
              </a:ext>
            </a:extLst>
          </p:cNvPr>
          <p:cNvPicPr>
            <a:picLocks noChangeAspect="1"/>
          </p:cNvPicPr>
          <p:nvPr/>
        </p:nvPicPr>
        <p:blipFill>
          <a:blip r:embed="rId2"/>
          <a:stretch>
            <a:fillRect/>
          </a:stretch>
        </p:blipFill>
        <p:spPr>
          <a:xfrm>
            <a:off x="2595002" y="3270064"/>
            <a:ext cx="3953996" cy="2541401"/>
          </a:xfrm>
          <a:prstGeom prst="rect">
            <a:avLst/>
          </a:prstGeom>
        </p:spPr>
      </p:pic>
    </p:spTree>
    <p:extLst>
      <p:ext uri="{BB962C8B-B14F-4D97-AF65-F5344CB8AC3E}">
        <p14:creationId xmlns:p14="http://schemas.microsoft.com/office/powerpoint/2010/main" val="8827739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36</a:t>
            </a:fld>
            <a:endParaRPr lang="zh-TW" altLang="en-US" dirty="0"/>
          </a:p>
        </p:txBody>
      </p:sp>
      <p:sp>
        <p:nvSpPr>
          <p:cNvPr id="5" name="標題 1"/>
          <p:cNvSpPr>
            <a:spLocks noGrp="1"/>
          </p:cNvSpPr>
          <p:nvPr>
            <p:ph type="title"/>
          </p:nvPr>
        </p:nvSpPr>
        <p:spPr>
          <a:xfrm>
            <a:off x="0" y="959644"/>
            <a:ext cx="7886700" cy="656406"/>
          </a:xfrm>
        </p:spPr>
        <p:txBody>
          <a:bodyPr>
            <a:normAutofit/>
          </a:bodyPr>
          <a:lstStyle/>
          <a:p>
            <a:pPr algn="l"/>
            <a:r>
              <a:rPr lang="zh-TW" altLang="en-US" sz="2700" dirty="0">
                <a:solidFill>
                  <a:schemeClr val="tx1"/>
                </a:solidFill>
              </a:rPr>
              <a:t>勞工勞動權益－勞動契約</a:t>
            </a:r>
          </a:p>
        </p:txBody>
      </p:sp>
      <p:sp>
        <p:nvSpPr>
          <p:cNvPr id="7" name="文字方塊 6">
            <a:extLst>
              <a:ext uri="{FF2B5EF4-FFF2-40B4-BE49-F238E27FC236}">
                <a16:creationId xmlns:a16="http://schemas.microsoft.com/office/drawing/2014/main" id="{0AA6FB34-D9FF-4B1F-8828-3917EB4A43AC}"/>
              </a:ext>
            </a:extLst>
          </p:cNvPr>
          <p:cNvSpPr txBox="1"/>
          <p:nvPr/>
        </p:nvSpPr>
        <p:spPr>
          <a:xfrm>
            <a:off x="330935" y="1725772"/>
            <a:ext cx="8724288" cy="4524315"/>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二、火眼金睛詳看契約內容！</a:t>
            </a:r>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（一） 約定項目：除可參考勞動基準法施行細則第</a:t>
            </a:r>
            <a:r>
              <a:rPr lang="en-US" altLang="zh-TW" dirty="0">
                <a:latin typeface="微軟正黑體" panose="020B0604030504040204" pitchFamily="34" charset="-120"/>
                <a:ea typeface="微軟正黑體" panose="020B0604030504040204" pitchFamily="34" charset="-120"/>
              </a:rPr>
              <a:t>7 </a:t>
            </a:r>
            <a:r>
              <a:rPr lang="zh-TW" altLang="en-US" dirty="0">
                <a:latin typeface="微軟正黑體" panose="020B0604030504040204" pitchFamily="34" charset="-120"/>
                <a:ea typeface="微軟正黑體" panose="020B0604030504040204" pitchFamily="34" charset="-120"/>
              </a:rPr>
              <a:t>條所列事項，對工作場所、工作時間、休假、請假、工資、災害補償、勞動契約終止等項目予以約定，亦可參酌公司實際需求及工作性質約定應遵守事項。</a:t>
            </a:r>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（二） 契約期間：如有約定終止契約日期條款，應注意所從事之工作是否符合勞動基準法第</a:t>
            </a:r>
            <a:r>
              <a:rPr lang="en-US" altLang="zh-TW" dirty="0">
                <a:latin typeface="微軟正黑體" panose="020B0604030504040204" pitchFamily="34" charset="-120"/>
                <a:ea typeface="微軟正黑體" panose="020B0604030504040204" pitchFamily="34" charset="-120"/>
              </a:rPr>
              <a:t>9 </a:t>
            </a:r>
            <a:r>
              <a:rPr lang="zh-TW" altLang="en-US" dirty="0">
                <a:latin typeface="微軟正黑體" panose="020B0604030504040204" pitchFamily="34" charset="-120"/>
                <a:ea typeface="微軟正黑體" panose="020B0604030504040204" pitchFamily="34" charset="-120"/>
              </a:rPr>
              <a:t>條及施行細則第</a:t>
            </a:r>
            <a:r>
              <a:rPr lang="en-US" altLang="zh-TW" dirty="0">
                <a:latin typeface="微軟正黑體" panose="020B0604030504040204" pitchFamily="34" charset="-120"/>
                <a:ea typeface="微軟正黑體" panose="020B0604030504040204" pitchFamily="34" charset="-120"/>
              </a:rPr>
              <a:t>6 </a:t>
            </a:r>
            <a:r>
              <a:rPr lang="zh-TW" altLang="en-US" dirty="0">
                <a:latin typeface="微軟正黑體" panose="020B0604030504040204" pitchFamily="34" charset="-120"/>
                <a:ea typeface="微軟正黑體" panose="020B0604030504040204" pitchFamily="34" charset="-120"/>
              </a:rPr>
              <a:t>條等定期契約之規定，如為繼續性工作，應簽訂不定期契約，契約僅可載明開始生效日期，而無終止契約日期，以確保年資之累計及因年資而生的相關權利（例如特休假）。</a:t>
            </a:r>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（三） 競業禁止及服務年限：雇主如要求勞工要遵守競業禁止、最低服務年限及損害賠償、違約金等規定，除應於契約中明文約定外，同時應遵守比例及誠信原則，並符合勞動基準法及民法等相關規定。</a:t>
            </a:r>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573078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37</a:t>
            </a:fld>
            <a:endParaRPr lang="zh-TW" altLang="en-US" dirty="0"/>
          </a:p>
        </p:txBody>
      </p:sp>
      <p:sp>
        <p:nvSpPr>
          <p:cNvPr id="5" name="標題 1"/>
          <p:cNvSpPr>
            <a:spLocks noGrp="1"/>
          </p:cNvSpPr>
          <p:nvPr>
            <p:ph type="title"/>
          </p:nvPr>
        </p:nvSpPr>
        <p:spPr>
          <a:xfrm>
            <a:off x="0" y="959644"/>
            <a:ext cx="7886700" cy="656406"/>
          </a:xfrm>
        </p:spPr>
        <p:txBody>
          <a:bodyPr>
            <a:normAutofit/>
          </a:bodyPr>
          <a:lstStyle/>
          <a:p>
            <a:pPr algn="l"/>
            <a:r>
              <a:rPr lang="zh-TW" altLang="en-US" sz="2700" dirty="0">
                <a:solidFill>
                  <a:schemeClr val="tx1"/>
                </a:solidFill>
              </a:rPr>
              <a:t>勞工勞動權益－到職要加保</a:t>
            </a:r>
          </a:p>
        </p:txBody>
      </p:sp>
      <p:grpSp>
        <p:nvGrpSpPr>
          <p:cNvPr id="6" name="群組 5">
            <a:extLst>
              <a:ext uri="{FF2B5EF4-FFF2-40B4-BE49-F238E27FC236}">
                <a16:creationId xmlns:a16="http://schemas.microsoft.com/office/drawing/2014/main" id="{0191E787-51AC-4700-863A-E538020257F1}"/>
              </a:ext>
            </a:extLst>
          </p:cNvPr>
          <p:cNvGrpSpPr/>
          <p:nvPr/>
        </p:nvGrpSpPr>
        <p:grpSpPr>
          <a:xfrm>
            <a:off x="306280" y="1962520"/>
            <a:ext cx="8502588" cy="3181450"/>
            <a:chOff x="1742206" y="3506593"/>
            <a:chExt cx="9087530" cy="2798472"/>
          </a:xfrm>
        </p:grpSpPr>
        <p:grpSp>
          <p:nvGrpSpPr>
            <p:cNvPr id="8" name="组合 15">
              <a:extLst>
                <a:ext uri="{FF2B5EF4-FFF2-40B4-BE49-F238E27FC236}">
                  <a16:creationId xmlns:a16="http://schemas.microsoft.com/office/drawing/2014/main" id="{135A4121-A926-4654-9732-DE7EA63ED330}"/>
                </a:ext>
              </a:extLst>
            </p:cNvPr>
            <p:cNvGrpSpPr/>
            <p:nvPr/>
          </p:nvGrpSpPr>
          <p:grpSpPr>
            <a:xfrm>
              <a:off x="1742206" y="3506593"/>
              <a:ext cx="1893692" cy="1511597"/>
              <a:chOff x="1041581" y="987575"/>
              <a:chExt cx="1523106" cy="1523105"/>
            </a:xfrm>
          </p:grpSpPr>
          <p:grpSp>
            <p:nvGrpSpPr>
              <p:cNvPr id="49" name="组合 1">
                <a:extLst>
                  <a:ext uri="{FF2B5EF4-FFF2-40B4-BE49-F238E27FC236}">
                    <a16:creationId xmlns:a16="http://schemas.microsoft.com/office/drawing/2014/main" id="{6DEBF316-C257-4B0F-A186-BBB75DD8AD4A}"/>
                  </a:ext>
                </a:extLst>
              </p:cNvPr>
              <p:cNvGrpSpPr/>
              <p:nvPr/>
            </p:nvGrpSpPr>
            <p:grpSpPr>
              <a:xfrm>
                <a:off x="1041581" y="987575"/>
                <a:ext cx="1523106" cy="1523105"/>
                <a:chOff x="1475185" y="1134667"/>
                <a:chExt cx="1335881" cy="1335881"/>
              </a:xfrm>
              <a:solidFill>
                <a:srgbClr val="273045"/>
              </a:solidFill>
            </p:grpSpPr>
            <p:sp>
              <p:nvSpPr>
                <p:cNvPr id="51" name="Freeform 89">
                  <a:extLst>
                    <a:ext uri="{FF2B5EF4-FFF2-40B4-BE49-F238E27FC236}">
                      <a16:creationId xmlns:a16="http://schemas.microsoft.com/office/drawing/2014/main" id="{DB52AC97-9D9C-4A0B-90A7-E567C37ED3AB}"/>
                    </a:ext>
                  </a:extLst>
                </p:cNvPr>
                <p:cNvSpPr>
                  <a:spLocks noEditPoints="1"/>
                </p:cNvSpPr>
                <p:nvPr/>
              </p:nvSpPr>
              <p:spPr bwMode="auto">
                <a:xfrm>
                  <a:off x="1475185" y="1134667"/>
                  <a:ext cx="1335881" cy="1335881"/>
                </a:xfrm>
                <a:custGeom>
                  <a:avLst/>
                  <a:gdLst/>
                  <a:ahLst/>
                  <a:cxnLst>
                    <a:cxn ang="0">
                      <a:pos x="237" y="0"/>
                    </a:cxn>
                    <a:cxn ang="0">
                      <a:pos x="475" y="238"/>
                    </a:cxn>
                    <a:cxn ang="0">
                      <a:pos x="237" y="475"/>
                    </a:cxn>
                    <a:cxn ang="0">
                      <a:pos x="0" y="238"/>
                    </a:cxn>
                    <a:cxn ang="0">
                      <a:pos x="237" y="0"/>
                    </a:cxn>
                    <a:cxn ang="0">
                      <a:pos x="237" y="44"/>
                    </a:cxn>
                    <a:cxn ang="0">
                      <a:pos x="43" y="238"/>
                    </a:cxn>
                    <a:cxn ang="0">
                      <a:pos x="237" y="431"/>
                    </a:cxn>
                    <a:cxn ang="0">
                      <a:pos x="431" y="238"/>
                    </a:cxn>
                    <a:cxn ang="0">
                      <a:pos x="237" y="44"/>
                    </a:cxn>
                  </a:cxnLst>
                  <a:rect l="0" t="0" r="r" b="b"/>
                  <a:pathLst>
                    <a:path w="475" h="475">
                      <a:moveTo>
                        <a:pt x="237" y="0"/>
                      </a:moveTo>
                      <a:cubicBezTo>
                        <a:pt x="368" y="0"/>
                        <a:pt x="475" y="106"/>
                        <a:pt x="475" y="238"/>
                      </a:cubicBezTo>
                      <a:cubicBezTo>
                        <a:pt x="475" y="369"/>
                        <a:pt x="368" y="475"/>
                        <a:pt x="237" y="475"/>
                      </a:cubicBezTo>
                      <a:cubicBezTo>
                        <a:pt x="106" y="475"/>
                        <a:pt x="0" y="369"/>
                        <a:pt x="0" y="238"/>
                      </a:cubicBezTo>
                      <a:cubicBezTo>
                        <a:pt x="0" y="106"/>
                        <a:pt x="106" y="0"/>
                        <a:pt x="237" y="0"/>
                      </a:cubicBezTo>
                      <a:close/>
                      <a:moveTo>
                        <a:pt x="237" y="44"/>
                      </a:moveTo>
                      <a:cubicBezTo>
                        <a:pt x="130" y="44"/>
                        <a:pt x="43" y="131"/>
                        <a:pt x="43" y="238"/>
                      </a:cubicBezTo>
                      <a:cubicBezTo>
                        <a:pt x="43" y="345"/>
                        <a:pt x="130" y="431"/>
                        <a:pt x="237" y="431"/>
                      </a:cubicBezTo>
                      <a:cubicBezTo>
                        <a:pt x="344" y="431"/>
                        <a:pt x="431" y="345"/>
                        <a:pt x="431" y="238"/>
                      </a:cubicBezTo>
                      <a:cubicBezTo>
                        <a:pt x="431" y="131"/>
                        <a:pt x="344" y="44"/>
                        <a:pt x="237" y="44"/>
                      </a:cubicBezTo>
                      <a:close/>
                    </a:path>
                  </a:pathLst>
                </a:custGeom>
                <a:solidFill>
                  <a:srgbClr val="2C4D6E"/>
                </a:solid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a:solidFill>
                      <a:prstClr val="black"/>
                    </a:solidFill>
                    <a:latin typeface="微软雅黑"/>
                    <a:ea typeface="微软雅黑"/>
                    <a:cs typeface="+mn-ea"/>
                    <a:sym typeface="+mn-lt"/>
                  </a:endParaRPr>
                </a:p>
              </p:txBody>
            </p:sp>
            <p:sp>
              <p:nvSpPr>
                <p:cNvPr id="52" name="Oval 90">
                  <a:extLst>
                    <a:ext uri="{FF2B5EF4-FFF2-40B4-BE49-F238E27FC236}">
                      <a16:creationId xmlns:a16="http://schemas.microsoft.com/office/drawing/2014/main" id="{BFC9F162-65D9-4491-827F-2FB084D12617}"/>
                    </a:ext>
                  </a:extLst>
                </p:cNvPr>
                <p:cNvSpPr>
                  <a:spLocks noChangeArrowheads="1"/>
                </p:cNvSpPr>
                <p:nvPr/>
              </p:nvSpPr>
              <p:spPr bwMode="auto">
                <a:xfrm>
                  <a:off x="1683544" y="1345407"/>
                  <a:ext cx="916781" cy="916781"/>
                </a:xfrm>
                <a:prstGeom prst="ellipse">
                  <a:avLst/>
                </a:prstGeom>
                <a:solidFill>
                  <a:srgbClr val="2C4D6E"/>
                </a:solid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dirty="0">
                    <a:solidFill>
                      <a:prstClr val="black"/>
                    </a:solidFill>
                    <a:latin typeface="微软雅黑"/>
                    <a:ea typeface="微软雅黑"/>
                    <a:cs typeface="+mn-ea"/>
                    <a:sym typeface="+mn-lt"/>
                  </a:endParaRPr>
                </a:p>
              </p:txBody>
            </p:sp>
          </p:grpSp>
          <p:sp>
            <p:nvSpPr>
              <p:cNvPr id="50" name="文本框 490">
                <a:extLst>
                  <a:ext uri="{FF2B5EF4-FFF2-40B4-BE49-F238E27FC236}">
                    <a16:creationId xmlns:a16="http://schemas.microsoft.com/office/drawing/2014/main" id="{742602BE-C84E-4D24-9EC2-F9C24D72695C}"/>
                  </a:ext>
                </a:extLst>
              </p:cNvPr>
              <p:cNvSpPr txBox="1"/>
              <p:nvPr/>
            </p:nvSpPr>
            <p:spPr>
              <a:xfrm>
                <a:off x="1263784" y="1528217"/>
                <a:ext cx="1084763" cy="368263"/>
              </a:xfrm>
              <a:prstGeom prst="rect">
                <a:avLst/>
              </a:prstGeom>
              <a:noFill/>
            </p:spPr>
            <p:txBody>
              <a:bodyPr wrap="none" rtlCol="0">
                <a:spAutoFit/>
              </a:bodyPr>
              <a:lstStyle/>
              <a:p>
                <a:pPr algn="ctr"/>
                <a:r>
                  <a:rPr lang="zh-TW" altLang="en-US" sz="2100" dirty="0">
                    <a:solidFill>
                      <a:schemeClr val="bg1"/>
                    </a:solidFill>
                    <a:latin typeface="Yu Gothic UI Semibold" panose="020B0700000000000000" pitchFamily="34" charset="-128"/>
                    <a:ea typeface="Yu Gothic UI Semibold" panose="020B0700000000000000" pitchFamily="34" charset="-128"/>
                    <a:cs typeface="Montserrat"/>
                    <a:sym typeface="Montserrat"/>
                  </a:rPr>
                  <a:t>勞工保險</a:t>
                </a:r>
                <a:endParaRPr lang="en-US" altLang="zh-TW" sz="2100" dirty="0">
                  <a:solidFill>
                    <a:schemeClr val="bg1"/>
                  </a:solidFill>
                  <a:latin typeface="Yu Gothic UI Semibold" panose="020B0700000000000000" pitchFamily="34" charset="-128"/>
                  <a:ea typeface="Yu Gothic UI Semibold" panose="020B0700000000000000" pitchFamily="34" charset="-128"/>
                  <a:cs typeface="Montserrat"/>
                  <a:sym typeface="Montserrat"/>
                </a:endParaRPr>
              </a:p>
            </p:txBody>
          </p:sp>
        </p:grpSp>
        <p:grpSp>
          <p:nvGrpSpPr>
            <p:cNvPr id="9" name="组合 17">
              <a:extLst>
                <a:ext uri="{FF2B5EF4-FFF2-40B4-BE49-F238E27FC236}">
                  <a16:creationId xmlns:a16="http://schemas.microsoft.com/office/drawing/2014/main" id="{85ACCF54-043F-4686-947C-DB6B3458671E}"/>
                </a:ext>
              </a:extLst>
            </p:cNvPr>
            <p:cNvGrpSpPr/>
            <p:nvPr/>
          </p:nvGrpSpPr>
          <p:grpSpPr>
            <a:xfrm>
              <a:off x="3525292" y="3506593"/>
              <a:ext cx="1893692" cy="1511597"/>
              <a:chOff x="2420793" y="987575"/>
              <a:chExt cx="1523106" cy="1523105"/>
            </a:xfrm>
          </p:grpSpPr>
          <p:grpSp>
            <p:nvGrpSpPr>
              <p:cNvPr id="45" name="组合 2">
                <a:extLst>
                  <a:ext uri="{FF2B5EF4-FFF2-40B4-BE49-F238E27FC236}">
                    <a16:creationId xmlns:a16="http://schemas.microsoft.com/office/drawing/2014/main" id="{2715F2B8-EBB1-446E-B144-306CABAE4D3A}"/>
                  </a:ext>
                </a:extLst>
              </p:cNvPr>
              <p:cNvGrpSpPr/>
              <p:nvPr/>
            </p:nvGrpSpPr>
            <p:grpSpPr>
              <a:xfrm>
                <a:off x="2420793" y="987575"/>
                <a:ext cx="1523106" cy="1523105"/>
                <a:chOff x="2684860" y="1134667"/>
                <a:chExt cx="1335881" cy="1335881"/>
              </a:xfrm>
              <a:solidFill>
                <a:srgbClr val="7F7F7F"/>
              </a:solidFill>
            </p:grpSpPr>
            <p:sp>
              <p:nvSpPr>
                <p:cNvPr id="47" name="Freeform 186">
                  <a:extLst>
                    <a:ext uri="{FF2B5EF4-FFF2-40B4-BE49-F238E27FC236}">
                      <a16:creationId xmlns:a16="http://schemas.microsoft.com/office/drawing/2014/main" id="{297E8AE8-C3B7-4174-90FC-8A8D76DB8C93}"/>
                    </a:ext>
                  </a:extLst>
                </p:cNvPr>
                <p:cNvSpPr>
                  <a:spLocks noEditPoints="1"/>
                </p:cNvSpPr>
                <p:nvPr/>
              </p:nvSpPr>
              <p:spPr bwMode="auto">
                <a:xfrm>
                  <a:off x="2684860" y="1134667"/>
                  <a:ext cx="1335881" cy="1335881"/>
                </a:xfrm>
                <a:custGeom>
                  <a:avLst/>
                  <a:gdLst/>
                  <a:ahLst/>
                  <a:cxnLst>
                    <a:cxn ang="0">
                      <a:pos x="238" y="0"/>
                    </a:cxn>
                    <a:cxn ang="0">
                      <a:pos x="475" y="238"/>
                    </a:cxn>
                    <a:cxn ang="0">
                      <a:pos x="238" y="475"/>
                    </a:cxn>
                    <a:cxn ang="0">
                      <a:pos x="0" y="238"/>
                    </a:cxn>
                    <a:cxn ang="0">
                      <a:pos x="238" y="0"/>
                    </a:cxn>
                    <a:cxn ang="0">
                      <a:pos x="238" y="44"/>
                    </a:cxn>
                    <a:cxn ang="0">
                      <a:pos x="44" y="238"/>
                    </a:cxn>
                    <a:cxn ang="0">
                      <a:pos x="238" y="431"/>
                    </a:cxn>
                    <a:cxn ang="0">
                      <a:pos x="432" y="238"/>
                    </a:cxn>
                    <a:cxn ang="0">
                      <a:pos x="238" y="44"/>
                    </a:cxn>
                  </a:cxnLst>
                  <a:rect l="0" t="0" r="r" b="b"/>
                  <a:pathLst>
                    <a:path w="475" h="475">
                      <a:moveTo>
                        <a:pt x="238" y="0"/>
                      </a:moveTo>
                      <a:cubicBezTo>
                        <a:pt x="369" y="0"/>
                        <a:pt x="475" y="106"/>
                        <a:pt x="475" y="238"/>
                      </a:cubicBezTo>
                      <a:cubicBezTo>
                        <a:pt x="475" y="369"/>
                        <a:pt x="369" y="475"/>
                        <a:pt x="238" y="475"/>
                      </a:cubicBezTo>
                      <a:cubicBezTo>
                        <a:pt x="107" y="475"/>
                        <a:pt x="0" y="369"/>
                        <a:pt x="0" y="238"/>
                      </a:cubicBezTo>
                      <a:cubicBezTo>
                        <a:pt x="0" y="106"/>
                        <a:pt x="107" y="0"/>
                        <a:pt x="238" y="0"/>
                      </a:cubicBezTo>
                      <a:close/>
                      <a:moveTo>
                        <a:pt x="238" y="44"/>
                      </a:moveTo>
                      <a:cubicBezTo>
                        <a:pt x="131" y="44"/>
                        <a:pt x="44" y="131"/>
                        <a:pt x="44" y="238"/>
                      </a:cubicBezTo>
                      <a:cubicBezTo>
                        <a:pt x="44" y="345"/>
                        <a:pt x="131" y="431"/>
                        <a:pt x="238" y="431"/>
                      </a:cubicBezTo>
                      <a:cubicBezTo>
                        <a:pt x="345" y="431"/>
                        <a:pt x="432" y="345"/>
                        <a:pt x="432" y="238"/>
                      </a:cubicBezTo>
                      <a:cubicBezTo>
                        <a:pt x="432" y="131"/>
                        <a:pt x="345" y="44"/>
                        <a:pt x="238" y="44"/>
                      </a:cubicBezTo>
                      <a:close/>
                    </a:path>
                  </a:pathLst>
                </a:custGeom>
                <a:solidFill>
                  <a:srgbClr val="BB8E71"/>
                </a:solid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a:solidFill>
                      <a:prstClr val="black"/>
                    </a:solidFill>
                    <a:latin typeface="微软雅黑"/>
                    <a:ea typeface="微软雅黑"/>
                    <a:cs typeface="+mn-ea"/>
                    <a:sym typeface="+mn-lt"/>
                  </a:endParaRPr>
                </a:p>
              </p:txBody>
            </p:sp>
            <p:sp>
              <p:nvSpPr>
                <p:cNvPr id="48" name="Oval 187">
                  <a:extLst>
                    <a:ext uri="{FF2B5EF4-FFF2-40B4-BE49-F238E27FC236}">
                      <a16:creationId xmlns:a16="http://schemas.microsoft.com/office/drawing/2014/main" id="{1A8E359C-C761-41FC-9C75-7FBDBA3574FB}"/>
                    </a:ext>
                  </a:extLst>
                </p:cNvPr>
                <p:cNvSpPr>
                  <a:spLocks noChangeArrowheads="1"/>
                </p:cNvSpPr>
                <p:nvPr/>
              </p:nvSpPr>
              <p:spPr bwMode="auto">
                <a:xfrm>
                  <a:off x="2895601" y="1345407"/>
                  <a:ext cx="916781" cy="916781"/>
                </a:xfrm>
                <a:prstGeom prst="ellipse">
                  <a:avLst/>
                </a:prstGeom>
                <a:solidFill>
                  <a:srgbClr val="BC8F72"/>
                </a:solid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a:solidFill>
                      <a:prstClr val="black"/>
                    </a:solidFill>
                    <a:latin typeface="微软雅黑"/>
                    <a:ea typeface="微软雅黑"/>
                    <a:cs typeface="+mn-ea"/>
                    <a:sym typeface="+mn-lt"/>
                  </a:endParaRPr>
                </a:p>
              </p:txBody>
            </p:sp>
          </p:grpSp>
          <p:sp>
            <p:nvSpPr>
              <p:cNvPr id="46" name="文本框 491">
                <a:extLst>
                  <a:ext uri="{FF2B5EF4-FFF2-40B4-BE49-F238E27FC236}">
                    <a16:creationId xmlns:a16="http://schemas.microsoft.com/office/drawing/2014/main" id="{C19BDB7B-DA65-44D6-B620-63BA63766EEE}"/>
                  </a:ext>
                </a:extLst>
              </p:cNvPr>
              <p:cNvSpPr txBox="1"/>
              <p:nvPr/>
            </p:nvSpPr>
            <p:spPr>
              <a:xfrm>
                <a:off x="2656543" y="1528217"/>
                <a:ext cx="1084763" cy="368263"/>
              </a:xfrm>
              <a:prstGeom prst="rect">
                <a:avLst/>
              </a:prstGeom>
              <a:noFill/>
            </p:spPr>
            <p:txBody>
              <a:bodyPr wrap="none" rtlCol="0">
                <a:spAutoFit/>
              </a:bodyPr>
              <a:lstStyle/>
              <a:p>
                <a:pPr algn="ctr"/>
                <a:r>
                  <a:rPr lang="zh-TW" altLang="en-US" sz="2100" dirty="0">
                    <a:solidFill>
                      <a:schemeClr val="bg1"/>
                    </a:solidFill>
                    <a:latin typeface="Yu Gothic UI Semibold" panose="020B0700000000000000" pitchFamily="34" charset="-128"/>
                    <a:ea typeface="Yu Gothic UI Semibold" panose="020B0700000000000000" pitchFamily="34" charset="-128"/>
                    <a:cs typeface="Montserrat"/>
                    <a:sym typeface="Montserrat"/>
                  </a:rPr>
                  <a:t>就業保險</a:t>
                </a:r>
                <a:endParaRPr lang="en-US" altLang="zh-TW" sz="2100" dirty="0">
                  <a:solidFill>
                    <a:schemeClr val="bg1"/>
                  </a:solidFill>
                  <a:latin typeface="Yu Gothic UI Semibold" panose="020B0700000000000000" pitchFamily="34" charset="-128"/>
                  <a:ea typeface="Yu Gothic UI Semibold" panose="020B0700000000000000" pitchFamily="34" charset="-128"/>
                  <a:cs typeface="Montserrat"/>
                  <a:sym typeface="Montserrat"/>
                </a:endParaRPr>
              </a:p>
            </p:txBody>
          </p:sp>
        </p:grpSp>
        <p:sp>
          <p:nvSpPr>
            <p:cNvPr id="10" name="矩形 9">
              <a:extLst>
                <a:ext uri="{FF2B5EF4-FFF2-40B4-BE49-F238E27FC236}">
                  <a16:creationId xmlns:a16="http://schemas.microsoft.com/office/drawing/2014/main" id="{2D831550-0C35-49BC-8DCD-3BBA86F0D82B}"/>
                </a:ext>
              </a:extLst>
            </p:cNvPr>
            <p:cNvSpPr/>
            <p:nvPr/>
          </p:nvSpPr>
          <p:spPr>
            <a:xfrm>
              <a:off x="1965779" y="5672140"/>
              <a:ext cx="1503973" cy="629441"/>
            </a:xfrm>
            <a:prstGeom prst="rect">
              <a:avLst/>
            </a:prstGeom>
          </p:spPr>
          <p:txBody>
            <a:bodyPr wrap="square" lIns="27000" rIns="27000">
              <a:spAutoFit/>
            </a:bodyPr>
            <a:lstStyle/>
            <a:p>
              <a:r>
                <a:rPr lang="zh-TW" altLang="en-US" sz="1350" dirty="0">
                  <a:solidFill>
                    <a:srgbClr val="454F5B"/>
                  </a:solidFill>
                  <a:latin typeface="Yu Gothic UI Semibold" panose="020B0700000000000000" pitchFamily="34" charset="-128"/>
                  <a:ea typeface="Yu Gothic UI Semibold" panose="020B0700000000000000" pitchFamily="34" charset="-128"/>
                  <a:cs typeface="Montserrat"/>
                  <a:sym typeface="Montserrat"/>
                </a:rPr>
                <a:t>提供勞工工作中或退休後的基本生活保障</a:t>
              </a:r>
            </a:p>
          </p:txBody>
        </p:sp>
        <p:grpSp>
          <p:nvGrpSpPr>
            <p:cNvPr id="11" name="组合 10">
              <a:extLst>
                <a:ext uri="{FF2B5EF4-FFF2-40B4-BE49-F238E27FC236}">
                  <a16:creationId xmlns:a16="http://schemas.microsoft.com/office/drawing/2014/main" id="{9DFC98DE-4F2A-4FBE-A18B-43218378B070}"/>
                </a:ext>
              </a:extLst>
            </p:cNvPr>
            <p:cNvGrpSpPr/>
            <p:nvPr/>
          </p:nvGrpSpPr>
          <p:grpSpPr>
            <a:xfrm>
              <a:off x="1913179" y="4998361"/>
              <a:ext cx="1503973" cy="659703"/>
              <a:chOff x="1679972" y="2445544"/>
              <a:chExt cx="914400" cy="788194"/>
            </a:xfrm>
            <a:solidFill>
              <a:srgbClr val="273045"/>
            </a:solidFill>
          </p:grpSpPr>
          <p:sp>
            <p:nvSpPr>
              <p:cNvPr id="43" name="Freeform 97">
                <a:extLst>
                  <a:ext uri="{FF2B5EF4-FFF2-40B4-BE49-F238E27FC236}">
                    <a16:creationId xmlns:a16="http://schemas.microsoft.com/office/drawing/2014/main" id="{1087F879-93D4-44BA-A07D-A5B45A5AAB50}"/>
                  </a:ext>
                </a:extLst>
              </p:cNvPr>
              <p:cNvSpPr>
                <a:spLocks noEditPoints="1"/>
              </p:cNvSpPr>
              <p:nvPr/>
            </p:nvSpPr>
            <p:spPr bwMode="auto">
              <a:xfrm>
                <a:off x="1679972" y="2445544"/>
                <a:ext cx="914400" cy="644128"/>
              </a:xfrm>
              <a:custGeom>
                <a:avLst/>
                <a:gdLst/>
                <a:ahLst/>
                <a:cxnLst>
                  <a:cxn ang="0">
                    <a:pos x="171" y="221"/>
                  </a:cxn>
                  <a:cxn ang="0">
                    <a:pos x="153" y="221"/>
                  </a:cxn>
                  <a:cxn ang="0">
                    <a:pos x="162" y="211"/>
                  </a:cxn>
                  <a:cxn ang="0">
                    <a:pos x="10" y="18"/>
                  </a:cxn>
                  <a:cxn ang="0">
                    <a:pos x="5" y="16"/>
                  </a:cxn>
                  <a:cxn ang="0">
                    <a:pos x="15" y="2"/>
                  </a:cxn>
                  <a:cxn ang="0">
                    <a:pos x="10" y="18"/>
                  </a:cxn>
                  <a:cxn ang="0">
                    <a:pos x="308" y="17"/>
                  </a:cxn>
                  <a:cxn ang="0">
                    <a:pos x="311" y="4"/>
                  </a:cxn>
                  <a:cxn ang="0">
                    <a:pos x="321" y="18"/>
                  </a:cxn>
                  <a:cxn ang="0">
                    <a:pos x="315" y="20"/>
                  </a:cxn>
                  <a:cxn ang="0">
                    <a:pos x="41" y="39"/>
                  </a:cxn>
                  <a:cxn ang="0">
                    <a:pos x="41" y="39"/>
                  </a:cxn>
                  <a:cxn ang="0">
                    <a:pos x="48" y="23"/>
                  </a:cxn>
                  <a:cxn ang="0">
                    <a:pos x="53" y="35"/>
                  </a:cxn>
                  <a:cxn ang="0">
                    <a:pos x="280" y="41"/>
                  </a:cxn>
                  <a:cxn ang="0">
                    <a:pos x="276" y="25"/>
                  </a:cxn>
                  <a:cxn ang="0">
                    <a:pos x="289" y="29"/>
                  </a:cxn>
                  <a:cxn ang="0">
                    <a:pos x="281" y="32"/>
                  </a:cxn>
                  <a:cxn ang="0">
                    <a:pos x="280" y="41"/>
                  </a:cxn>
                  <a:cxn ang="0">
                    <a:pos x="80" y="55"/>
                  </a:cxn>
                  <a:cxn ang="0">
                    <a:pos x="74" y="44"/>
                  </a:cxn>
                  <a:cxn ang="0">
                    <a:pos x="85" y="39"/>
                  </a:cxn>
                  <a:cxn ang="0">
                    <a:pos x="83" y="56"/>
                  </a:cxn>
                  <a:cxn ang="0">
                    <a:pos x="235" y="51"/>
                  </a:cxn>
                  <a:cxn ang="0">
                    <a:pos x="241" y="40"/>
                  </a:cxn>
                  <a:cxn ang="0">
                    <a:pos x="246" y="56"/>
                  </a:cxn>
                  <a:cxn ang="0">
                    <a:pos x="245" y="56"/>
                  </a:cxn>
                  <a:cxn ang="0">
                    <a:pos x="122" y="65"/>
                  </a:cxn>
                  <a:cxn ang="0">
                    <a:pos x="121" y="65"/>
                  </a:cxn>
                  <a:cxn ang="0">
                    <a:pos x="123" y="48"/>
                  </a:cxn>
                  <a:cxn ang="0">
                    <a:pos x="122" y="65"/>
                  </a:cxn>
                  <a:cxn ang="0">
                    <a:pos x="194" y="59"/>
                  </a:cxn>
                  <a:cxn ang="0">
                    <a:pos x="202" y="49"/>
                  </a:cxn>
                  <a:cxn ang="0">
                    <a:pos x="205" y="66"/>
                  </a:cxn>
                  <a:cxn ang="0">
                    <a:pos x="204" y="66"/>
                  </a:cxn>
                  <a:cxn ang="0">
                    <a:pos x="163" y="69"/>
                  </a:cxn>
                  <a:cxn ang="0">
                    <a:pos x="154" y="60"/>
                  </a:cxn>
                  <a:cxn ang="0">
                    <a:pos x="171" y="60"/>
                  </a:cxn>
                  <a:cxn ang="0">
                    <a:pos x="171" y="179"/>
                  </a:cxn>
                  <a:cxn ang="0">
                    <a:pos x="162" y="188"/>
                  </a:cxn>
                  <a:cxn ang="0">
                    <a:pos x="153" y="179"/>
                  </a:cxn>
                  <a:cxn ang="0">
                    <a:pos x="171" y="179"/>
                  </a:cxn>
                  <a:cxn ang="0">
                    <a:pos x="171" y="138"/>
                  </a:cxn>
                  <a:cxn ang="0">
                    <a:pos x="153" y="138"/>
                  </a:cxn>
                  <a:cxn ang="0">
                    <a:pos x="162" y="129"/>
                  </a:cxn>
                  <a:cxn ang="0">
                    <a:pos x="171" y="96"/>
                  </a:cxn>
                  <a:cxn ang="0">
                    <a:pos x="153" y="97"/>
                  </a:cxn>
                  <a:cxn ang="0">
                    <a:pos x="162" y="88"/>
                  </a:cxn>
                </a:cxnLst>
                <a:rect l="0" t="0" r="r" b="b"/>
                <a:pathLst>
                  <a:path w="325" h="229">
                    <a:moveTo>
                      <a:pt x="171" y="220"/>
                    </a:moveTo>
                    <a:cubicBezTo>
                      <a:pt x="171" y="221"/>
                      <a:pt x="171" y="221"/>
                      <a:pt x="171" y="221"/>
                    </a:cubicBezTo>
                    <a:cubicBezTo>
                      <a:pt x="171" y="225"/>
                      <a:pt x="167" y="229"/>
                      <a:pt x="162" y="229"/>
                    </a:cubicBezTo>
                    <a:cubicBezTo>
                      <a:pt x="157" y="229"/>
                      <a:pt x="153" y="225"/>
                      <a:pt x="153" y="221"/>
                    </a:cubicBezTo>
                    <a:cubicBezTo>
                      <a:pt x="153" y="220"/>
                      <a:pt x="153" y="220"/>
                      <a:pt x="153" y="220"/>
                    </a:cubicBezTo>
                    <a:cubicBezTo>
                      <a:pt x="153" y="215"/>
                      <a:pt x="157" y="211"/>
                      <a:pt x="162" y="211"/>
                    </a:cubicBezTo>
                    <a:cubicBezTo>
                      <a:pt x="167" y="211"/>
                      <a:pt x="171" y="215"/>
                      <a:pt x="171" y="220"/>
                    </a:cubicBezTo>
                    <a:close/>
                    <a:moveTo>
                      <a:pt x="10" y="18"/>
                    </a:moveTo>
                    <a:cubicBezTo>
                      <a:pt x="9" y="18"/>
                      <a:pt x="7" y="18"/>
                      <a:pt x="5" y="17"/>
                    </a:cubicBezTo>
                    <a:cubicBezTo>
                      <a:pt x="5" y="17"/>
                      <a:pt x="5" y="16"/>
                      <a:pt x="5" y="16"/>
                    </a:cubicBezTo>
                    <a:cubicBezTo>
                      <a:pt x="1" y="13"/>
                      <a:pt x="0" y="8"/>
                      <a:pt x="3" y="4"/>
                    </a:cubicBezTo>
                    <a:cubicBezTo>
                      <a:pt x="6" y="0"/>
                      <a:pt x="11" y="0"/>
                      <a:pt x="15" y="2"/>
                    </a:cubicBezTo>
                    <a:cubicBezTo>
                      <a:pt x="19" y="5"/>
                      <a:pt x="20" y="11"/>
                      <a:pt x="17" y="15"/>
                    </a:cubicBezTo>
                    <a:cubicBezTo>
                      <a:pt x="16" y="17"/>
                      <a:pt x="13" y="18"/>
                      <a:pt x="10" y="18"/>
                    </a:cubicBezTo>
                    <a:close/>
                    <a:moveTo>
                      <a:pt x="315" y="20"/>
                    </a:moveTo>
                    <a:cubicBezTo>
                      <a:pt x="313" y="20"/>
                      <a:pt x="310" y="19"/>
                      <a:pt x="308" y="17"/>
                    </a:cubicBezTo>
                    <a:cubicBezTo>
                      <a:pt x="305" y="13"/>
                      <a:pt x="306" y="7"/>
                      <a:pt x="310" y="5"/>
                    </a:cubicBezTo>
                    <a:cubicBezTo>
                      <a:pt x="311" y="4"/>
                      <a:pt x="311" y="4"/>
                      <a:pt x="311" y="4"/>
                    </a:cubicBezTo>
                    <a:cubicBezTo>
                      <a:pt x="315" y="1"/>
                      <a:pt x="320" y="2"/>
                      <a:pt x="323" y="6"/>
                    </a:cubicBezTo>
                    <a:cubicBezTo>
                      <a:pt x="325" y="10"/>
                      <a:pt x="325" y="15"/>
                      <a:pt x="321" y="18"/>
                    </a:cubicBezTo>
                    <a:cubicBezTo>
                      <a:pt x="320" y="19"/>
                      <a:pt x="320" y="19"/>
                      <a:pt x="320" y="19"/>
                    </a:cubicBezTo>
                    <a:cubicBezTo>
                      <a:pt x="319" y="20"/>
                      <a:pt x="317" y="20"/>
                      <a:pt x="315" y="20"/>
                    </a:cubicBezTo>
                    <a:close/>
                    <a:moveTo>
                      <a:pt x="45" y="40"/>
                    </a:moveTo>
                    <a:cubicBezTo>
                      <a:pt x="44" y="40"/>
                      <a:pt x="42" y="40"/>
                      <a:pt x="41" y="39"/>
                    </a:cubicBezTo>
                    <a:cubicBezTo>
                      <a:pt x="45" y="31"/>
                      <a:pt x="45" y="31"/>
                      <a:pt x="45" y="31"/>
                    </a:cubicBezTo>
                    <a:cubicBezTo>
                      <a:pt x="41" y="39"/>
                      <a:pt x="41" y="39"/>
                      <a:pt x="41" y="39"/>
                    </a:cubicBezTo>
                    <a:cubicBezTo>
                      <a:pt x="37" y="37"/>
                      <a:pt x="35" y="31"/>
                      <a:pt x="37" y="27"/>
                    </a:cubicBezTo>
                    <a:cubicBezTo>
                      <a:pt x="39" y="23"/>
                      <a:pt x="44" y="21"/>
                      <a:pt x="48" y="23"/>
                    </a:cubicBezTo>
                    <a:cubicBezTo>
                      <a:pt x="49" y="24"/>
                      <a:pt x="49" y="24"/>
                      <a:pt x="49" y="24"/>
                    </a:cubicBezTo>
                    <a:cubicBezTo>
                      <a:pt x="53" y="26"/>
                      <a:pt x="55" y="31"/>
                      <a:pt x="53" y="35"/>
                    </a:cubicBezTo>
                    <a:cubicBezTo>
                      <a:pt x="51" y="38"/>
                      <a:pt x="48" y="40"/>
                      <a:pt x="45" y="40"/>
                    </a:cubicBezTo>
                    <a:close/>
                    <a:moveTo>
                      <a:pt x="280" y="41"/>
                    </a:moveTo>
                    <a:cubicBezTo>
                      <a:pt x="277" y="41"/>
                      <a:pt x="274" y="40"/>
                      <a:pt x="273" y="37"/>
                    </a:cubicBezTo>
                    <a:cubicBezTo>
                      <a:pt x="271" y="32"/>
                      <a:pt x="272" y="27"/>
                      <a:pt x="276" y="25"/>
                    </a:cubicBezTo>
                    <a:cubicBezTo>
                      <a:pt x="276" y="25"/>
                      <a:pt x="277" y="25"/>
                      <a:pt x="277" y="25"/>
                    </a:cubicBezTo>
                    <a:cubicBezTo>
                      <a:pt x="281" y="23"/>
                      <a:pt x="287" y="24"/>
                      <a:pt x="289" y="29"/>
                    </a:cubicBezTo>
                    <a:cubicBezTo>
                      <a:pt x="291" y="33"/>
                      <a:pt x="289" y="38"/>
                      <a:pt x="285" y="40"/>
                    </a:cubicBezTo>
                    <a:cubicBezTo>
                      <a:pt x="281" y="32"/>
                      <a:pt x="281" y="32"/>
                      <a:pt x="281" y="32"/>
                    </a:cubicBezTo>
                    <a:cubicBezTo>
                      <a:pt x="284" y="40"/>
                      <a:pt x="284" y="40"/>
                      <a:pt x="284" y="40"/>
                    </a:cubicBezTo>
                    <a:cubicBezTo>
                      <a:pt x="283" y="41"/>
                      <a:pt x="282" y="41"/>
                      <a:pt x="280" y="41"/>
                    </a:cubicBezTo>
                    <a:close/>
                    <a:moveTo>
                      <a:pt x="83" y="56"/>
                    </a:moveTo>
                    <a:cubicBezTo>
                      <a:pt x="82" y="56"/>
                      <a:pt x="81" y="56"/>
                      <a:pt x="80" y="55"/>
                    </a:cubicBezTo>
                    <a:cubicBezTo>
                      <a:pt x="80" y="55"/>
                      <a:pt x="80" y="55"/>
                      <a:pt x="80" y="55"/>
                    </a:cubicBezTo>
                    <a:cubicBezTo>
                      <a:pt x="75" y="54"/>
                      <a:pt x="73" y="49"/>
                      <a:pt x="74" y="44"/>
                    </a:cubicBezTo>
                    <a:cubicBezTo>
                      <a:pt x="75" y="40"/>
                      <a:pt x="80" y="37"/>
                      <a:pt x="85" y="39"/>
                    </a:cubicBezTo>
                    <a:cubicBezTo>
                      <a:pt x="85" y="39"/>
                      <a:pt x="85" y="39"/>
                      <a:pt x="85" y="39"/>
                    </a:cubicBezTo>
                    <a:cubicBezTo>
                      <a:pt x="90" y="40"/>
                      <a:pt x="92" y="45"/>
                      <a:pt x="91" y="50"/>
                    </a:cubicBezTo>
                    <a:cubicBezTo>
                      <a:pt x="90" y="53"/>
                      <a:pt x="86" y="56"/>
                      <a:pt x="83" y="56"/>
                    </a:cubicBezTo>
                    <a:close/>
                    <a:moveTo>
                      <a:pt x="243" y="57"/>
                    </a:moveTo>
                    <a:cubicBezTo>
                      <a:pt x="239" y="57"/>
                      <a:pt x="236" y="54"/>
                      <a:pt x="235" y="51"/>
                    </a:cubicBezTo>
                    <a:cubicBezTo>
                      <a:pt x="233" y="46"/>
                      <a:pt x="235" y="41"/>
                      <a:pt x="240" y="40"/>
                    </a:cubicBezTo>
                    <a:cubicBezTo>
                      <a:pt x="241" y="40"/>
                      <a:pt x="241" y="40"/>
                      <a:pt x="241" y="40"/>
                    </a:cubicBezTo>
                    <a:cubicBezTo>
                      <a:pt x="245" y="38"/>
                      <a:pt x="250" y="41"/>
                      <a:pt x="251" y="45"/>
                    </a:cubicBezTo>
                    <a:cubicBezTo>
                      <a:pt x="253" y="50"/>
                      <a:pt x="250" y="55"/>
                      <a:pt x="246" y="56"/>
                    </a:cubicBezTo>
                    <a:cubicBezTo>
                      <a:pt x="243" y="48"/>
                      <a:pt x="243" y="48"/>
                      <a:pt x="243" y="48"/>
                    </a:cubicBezTo>
                    <a:cubicBezTo>
                      <a:pt x="245" y="56"/>
                      <a:pt x="245" y="56"/>
                      <a:pt x="245" y="56"/>
                    </a:cubicBezTo>
                    <a:cubicBezTo>
                      <a:pt x="245" y="57"/>
                      <a:pt x="244" y="57"/>
                      <a:pt x="243" y="57"/>
                    </a:cubicBezTo>
                    <a:close/>
                    <a:moveTo>
                      <a:pt x="122" y="65"/>
                    </a:moveTo>
                    <a:cubicBezTo>
                      <a:pt x="122" y="65"/>
                      <a:pt x="121" y="65"/>
                      <a:pt x="121" y="65"/>
                    </a:cubicBezTo>
                    <a:cubicBezTo>
                      <a:pt x="121" y="65"/>
                      <a:pt x="121" y="65"/>
                      <a:pt x="121" y="65"/>
                    </a:cubicBezTo>
                    <a:cubicBezTo>
                      <a:pt x="116" y="65"/>
                      <a:pt x="113" y="60"/>
                      <a:pt x="113" y="55"/>
                    </a:cubicBezTo>
                    <a:cubicBezTo>
                      <a:pt x="114" y="51"/>
                      <a:pt x="118" y="48"/>
                      <a:pt x="123" y="48"/>
                    </a:cubicBezTo>
                    <a:cubicBezTo>
                      <a:pt x="128" y="49"/>
                      <a:pt x="131" y="53"/>
                      <a:pt x="131" y="58"/>
                    </a:cubicBezTo>
                    <a:cubicBezTo>
                      <a:pt x="130" y="62"/>
                      <a:pt x="126" y="65"/>
                      <a:pt x="122" y="65"/>
                    </a:cubicBezTo>
                    <a:close/>
                    <a:moveTo>
                      <a:pt x="203" y="66"/>
                    </a:moveTo>
                    <a:cubicBezTo>
                      <a:pt x="199" y="66"/>
                      <a:pt x="195" y="63"/>
                      <a:pt x="194" y="59"/>
                    </a:cubicBezTo>
                    <a:cubicBezTo>
                      <a:pt x="194" y="54"/>
                      <a:pt x="197" y="49"/>
                      <a:pt x="202" y="49"/>
                    </a:cubicBezTo>
                    <a:cubicBezTo>
                      <a:pt x="202" y="49"/>
                      <a:pt x="202" y="49"/>
                      <a:pt x="202" y="49"/>
                    </a:cubicBezTo>
                    <a:cubicBezTo>
                      <a:pt x="207" y="48"/>
                      <a:pt x="211" y="51"/>
                      <a:pt x="212" y="56"/>
                    </a:cubicBezTo>
                    <a:cubicBezTo>
                      <a:pt x="213" y="61"/>
                      <a:pt x="210" y="65"/>
                      <a:pt x="205" y="66"/>
                    </a:cubicBezTo>
                    <a:cubicBezTo>
                      <a:pt x="204" y="57"/>
                      <a:pt x="204" y="57"/>
                      <a:pt x="204" y="57"/>
                    </a:cubicBezTo>
                    <a:cubicBezTo>
                      <a:pt x="204" y="66"/>
                      <a:pt x="204" y="66"/>
                      <a:pt x="204" y="66"/>
                    </a:cubicBezTo>
                    <a:cubicBezTo>
                      <a:pt x="204" y="66"/>
                      <a:pt x="203" y="66"/>
                      <a:pt x="203" y="66"/>
                    </a:cubicBezTo>
                    <a:close/>
                    <a:moveTo>
                      <a:pt x="163" y="69"/>
                    </a:moveTo>
                    <a:cubicBezTo>
                      <a:pt x="162" y="69"/>
                      <a:pt x="162" y="69"/>
                      <a:pt x="162" y="69"/>
                    </a:cubicBezTo>
                    <a:cubicBezTo>
                      <a:pt x="158" y="69"/>
                      <a:pt x="154" y="65"/>
                      <a:pt x="154" y="60"/>
                    </a:cubicBezTo>
                    <a:cubicBezTo>
                      <a:pt x="154" y="55"/>
                      <a:pt x="158" y="52"/>
                      <a:pt x="162" y="52"/>
                    </a:cubicBezTo>
                    <a:cubicBezTo>
                      <a:pt x="167" y="52"/>
                      <a:pt x="171" y="55"/>
                      <a:pt x="171" y="60"/>
                    </a:cubicBezTo>
                    <a:cubicBezTo>
                      <a:pt x="171" y="65"/>
                      <a:pt x="168" y="69"/>
                      <a:pt x="163" y="69"/>
                    </a:cubicBezTo>
                    <a:close/>
                    <a:moveTo>
                      <a:pt x="171" y="179"/>
                    </a:moveTo>
                    <a:cubicBezTo>
                      <a:pt x="171" y="179"/>
                      <a:pt x="171" y="179"/>
                      <a:pt x="171" y="179"/>
                    </a:cubicBezTo>
                    <a:cubicBezTo>
                      <a:pt x="171" y="184"/>
                      <a:pt x="167" y="188"/>
                      <a:pt x="162" y="188"/>
                    </a:cubicBezTo>
                    <a:cubicBezTo>
                      <a:pt x="157" y="188"/>
                      <a:pt x="153" y="184"/>
                      <a:pt x="153" y="179"/>
                    </a:cubicBezTo>
                    <a:cubicBezTo>
                      <a:pt x="153" y="179"/>
                      <a:pt x="153" y="179"/>
                      <a:pt x="153" y="179"/>
                    </a:cubicBezTo>
                    <a:cubicBezTo>
                      <a:pt x="153" y="174"/>
                      <a:pt x="157" y="170"/>
                      <a:pt x="162" y="170"/>
                    </a:cubicBezTo>
                    <a:cubicBezTo>
                      <a:pt x="167" y="170"/>
                      <a:pt x="171" y="174"/>
                      <a:pt x="171" y="179"/>
                    </a:cubicBezTo>
                    <a:close/>
                    <a:moveTo>
                      <a:pt x="171" y="138"/>
                    </a:moveTo>
                    <a:cubicBezTo>
                      <a:pt x="171" y="138"/>
                      <a:pt x="171" y="138"/>
                      <a:pt x="171" y="138"/>
                    </a:cubicBezTo>
                    <a:cubicBezTo>
                      <a:pt x="171" y="143"/>
                      <a:pt x="167" y="147"/>
                      <a:pt x="162" y="147"/>
                    </a:cubicBezTo>
                    <a:cubicBezTo>
                      <a:pt x="157" y="147"/>
                      <a:pt x="153" y="143"/>
                      <a:pt x="153" y="138"/>
                    </a:cubicBezTo>
                    <a:cubicBezTo>
                      <a:pt x="153" y="138"/>
                      <a:pt x="153" y="138"/>
                      <a:pt x="153" y="138"/>
                    </a:cubicBezTo>
                    <a:cubicBezTo>
                      <a:pt x="153" y="133"/>
                      <a:pt x="157" y="129"/>
                      <a:pt x="162" y="129"/>
                    </a:cubicBezTo>
                    <a:cubicBezTo>
                      <a:pt x="167" y="129"/>
                      <a:pt x="171" y="133"/>
                      <a:pt x="171" y="138"/>
                    </a:cubicBezTo>
                    <a:close/>
                    <a:moveTo>
                      <a:pt x="171" y="96"/>
                    </a:moveTo>
                    <a:cubicBezTo>
                      <a:pt x="171" y="97"/>
                      <a:pt x="171" y="97"/>
                      <a:pt x="171" y="97"/>
                    </a:cubicBezTo>
                    <a:cubicBezTo>
                      <a:pt x="171" y="108"/>
                      <a:pt x="153" y="108"/>
                      <a:pt x="153" y="97"/>
                    </a:cubicBezTo>
                    <a:cubicBezTo>
                      <a:pt x="153" y="96"/>
                      <a:pt x="153" y="96"/>
                      <a:pt x="153" y="96"/>
                    </a:cubicBezTo>
                    <a:cubicBezTo>
                      <a:pt x="153" y="92"/>
                      <a:pt x="157" y="88"/>
                      <a:pt x="162" y="88"/>
                    </a:cubicBezTo>
                    <a:cubicBezTo>
                      <a:pt x="167" y="88"/>
                      <a:pt x="171" y="92"/>
                      <a:pt x="171" y="96"/>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a:solidFill>
                    <a:prstClr val="black"/>
                  </a:solidFill>
                  <a:latin typeface="微软雅黑"/>
                  <a:ea typeface="微软雅黑"/>
                  <a:cs typeface="+mn-ea"/>
                  <a:sym typeface="+mn-lt"/>
                </a:endParaRPr>
              </a:p>
            </p:txBody>
          </p:sp>
          <p:sp>
            <p:nvSpPr>
              <p:cNvPr id="44" name="Freeform 98">
                <a:extLst>
                  <a:ext uri="{FF2B5EF4-FFF2-40B4-BE49-F238E27FC236}">
                    <a16:creationId xmlns:a16="http://schemas.microsoft.com/office/drawing/2014/main" id="{B40932C8-0A88-4DFD-87B1-5D3FD1392CF8}"/>
                  </a:ext>
                </a:extLst>
              </p:cNvPr>
              <p:cNvSpPr>
                <a:spLocks/>
              </p:cNvSpPr>
              <p:nvPr/>
            </p:nvSpPr>
            <p:spPr bwMode="auto">
              <a:xfrm>
                <a:off x="2049067" y="3140869"/>
                <a:ext cx="182165" cy="92869"/>
              </a:xfrm>
              <a:custGeom>
                <a:avLst/>
                <a:gdLst/>
                <a:ahLst/>
                <a:cxnLst>
                  <a:cxn ang="0">
                    <a:pos x="0" y="0"/>
                  </a:cxn>
                  <a:cxn ang="0">
                    <a:pos x="78" y="78"/>
                  </a:cxn>
                  <a:cxn ang="0">
                    <a:pos x="153" y="0"/>
                  </a:cxn>
                  <a:cxn ang="0">
                    <a:pos x="0" y="0"/>
                  </a:cxn>
                  <a:cxn ang="0">
                    <a:pos x="0" y="0"/>
                  </a:cxn>
                </a:cxnLst>
                <a:rect l="0" t="0" r="r" b="b"/>
                <a:pathLst>
                  <a:path w="153" h="78">
                    <a:moveTo>
                      <a:pt x="0" y="0"/>
                    </a:moveTo>
                    <a:lnTo>
                      <a:pt x="78" y="78"/>
                    </a:lnTo>
                    <a:lnTo>
                      <a:pt x="153" y="0"/>
                    </a:lnTo>
                    <a:lnTo>
                      <a:pt x="0" y="0"/>
                    </a:lnTo>
                    <a:lnTo>
                      <a:pt x="0"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a:solidFill>
                    <a:prstClr val="black"/>
                  </a:solidFill>
                  <a:latin typeface="微软雅黑"/>
                  <a:ea typeface="微软雅黑"/>
                  <a:cs typeface="+mn-ea"/>
                  <a:sym typeface="+mn-lt"/>
                </a:endParaRPr>
              </a:p>
            </p:txBody>
          </p:sp>
        </p:grpSp>
        <p:grpSp>
          <p:nvGrpSpPr>
            <p:cNvPr id="12" name="组合 11">
              <a:extLst>
                <a:ext uri="{FF2B5EF4-FFF2-40B4-BE49-F238E27FC236}">
                  <a16:creationId xmlns:a16="http://schemas.microsoft.com/office/drawing/2014/main" id="{2C0DDBBD-3AE7-48A4-88D0-62FDB0CD735A}"/>
                </a:ext>
              </a:extLst>
            </p:cNvPr>
            <p:cNvGrpSpPr/>
            <p:nvPr/>
          </p:nvGrpSpPr>
          <p:grpSpPr>
            <a:xfrm>
              <a:off x="3709056" y="4998361"/>
              <a:ext cx="1503973" cy="659703"/>
              <a:chOff x="2892029" y="2445544"/>
              <a:chExt cx="914400" cy="788194"/>
            </a:xfrm>
            <a:solidFill>
              <a:srgbClr val="7F7F7F"/>
            </a:solidFill>
          </p:grpSpPr>
          <p:sp>
            <p:nvSpPr>
              <p:cNvPr id="41" name="Freeform 194">
                <a:extLst>
                  <a:ext uri="{FF2B5EF4-FFF2-40B4-BE49-F238E27FC236}">
                    <a16:creationId xmlns:a16="http://schemas.microsoft.com/office/drawing/2014/main" id="{479DBA82-DD76-4774-84E5-06E4AA93862C}"/>
                  </a:ext>
                </a:extLst>
              </p:cNvPr>
              <p:cNvSpPr>
                <a:spLocks noEditPoints="1"/>
              </p:cNvSpPr>
              <p:nvPr/>
            </p:nvSpPr>
            <p:spPr bwMode="auto">
              <a:xfrm>
                <a:off x="2892029" y="2445544"/>
                <a:ext cx="914400" cy="644128"/>
              </a:xfrm>
              <a:custGeom>
                <a:avLst/>
                <a:gdLst/>
                <a:ahLst/>
                <a:cxnLst>
                  <a:cxn ang="0">
                    <a:pos x="170" y="221"/>
                  </a:cxn>
                  <a:cxn ang="0">
                    <a:pos x="153" y="221"/>
                  </a:cxn>
                  <a:cxn ang="0">
                    <a:pos x="162" y="211"/>
                  </a:cxn>
                  <a:cxn ang="0">
                    <a:pos x="10" y="18"/>
                  </a:cxn>
                  <a:cxn ang="0">
                    <a:pos x="5" y="16"/>
                  </a:cxn>
                  <a:cxn ang="0">
                    <a:pos x="15" y="2"/>
                  </a:cxn>
                  <a:cxn ang="0">
                    <a:pos x="10" y="18"/>
                  </a:cxn>
                  <a:cxn ang="0">
                    <a:pos x="308" y="17"/>
                  </a:cxn>
                  <a:cxn ang="0">
                    <a:pos x="310" y="4"/>
                  </a:cxn>
                  <a:cxn ang="0">
                    <a:pos x="320" y="18"/>
                  </a:cxn>
                  <a:cxn ang="0">
                    <a:pos x="315" y="20"/>
                  </a:cxn>
                  <a:cxn ang="0">
                    <a:pos x="41" y="39"/>
                  </a:cxn>
                  <a:cxn ang="0">
                    <a:pos x="41" y="39"/>
                  </a:cxn>
                  <a:cxn ang="0">
                    <a:pos x="48" y="23"/>
                  </a:cxn>
                  <a:cxn ang="0">
                    <a:pos x="52" y="35"/>
                  </a:cxn>
                  <a:cxn ang="0">
                    <a:pos x="280" y="41"/>
                  </a:cxn>
                  <a:cxn ang="0">
                    <a:pos x="276" y="25"/>
                  </a:cxn>
                  <a:cxn ang="0">
                    <a:pos x="288" y="29"/>
                  </a:cxn>
                  <a:cxn ang="0">
                    <a:pos x="281" y="32"/>
                  </a:cxn>
                  <a:cxn ang="0">
                    <a:pos x="280" y="41"/>
                  </a:cxn>
                  <a:cxn ang="0">
                    <a:pos x="80" y="55"/>
                  </a:cxn>
                  <a:cxn ang="0">
                    <a:pos x="74" y="44"/>
                  </a:cxn>
                  <a:cxn ang="0">
                    <a:pos x="85" y="39"/>
                  </a:cxn>
                  <a:cxn ang="0">
                    <a:pos x="82" y="56"/>
                  </a:cxn>
                  <a:cxn ang="0">
                    <a:pos x="234" y="51"/>
                  </a:cxn>
                  <a:cxn ang="0">
                    <a:pos x="240" y="40"/>
                  </a:cxn>
                  <a:cxn ang="0">
                    <a:pos x="245" y="56"/>
                  </a:cxn>
                  <a:cxn ang="0">
                    <a:pos x="245" y="56"/>
                  </a:cxn>
                  <a:cxn ang="0">
                    <a:pos x="122" y="65"/>
                  </a:cxn>
                  <a:cxn ang="0">
                    <a:pos x="120" y="65"/>
                  </a:cxn>
                  <a:cxn ang="0">
                    <a:pos x="123" y="48"/>
                  </a:cxn>
                  <a:cxn ang="0">
                    <a:pos x="122" y="65"/>
                  </a:cxn>
                  <a:cxn ang="0">
                    <a:pos x="194" y="59"/>
                  </a:cxn>
                  <a:cxn ang="0">
                    <a:pos x="202" y="49"/>
                  </a:cxn>
                  <a:cxn ang="0">
                    <a:pos x="205" y="66"/>
                  </a:cxn>
                  <a:cxn ang="0">
                    <a:pos x="204" y="66"/>
                  </a:cxn>
                  <a:cxn ang="0">
                    <a:pos x="163" y="69"/>
                  </a:cxn>
                  <a:cxn ang="0">
                    <a:pos x="153" y="60"/>
                  </a:cxn>
                  <a:cxn ang="0">
                    <a:pos x="171" y="60"/>
                  </a:cxn>
                  <a:cxn ang="0">
                    <a:pos x="170" y="179"/>
                  </a:cxn>
                  <a:cxn ang="0">
                    <a:pos x="162" y="188"/>
                  </a:cxn>
                  <a:cxn ang="0">
                    <a:pos x="153" y="179"/>
                  </a:cxn>
                  <a:cxn ang="0">
                    <a:pos x="170" y="179"/>
                  </a:cxn>
                  <a:cxn ang="0">
                    <a:pos x="170" y="138"/>
                  </a:cxn>
                  <a:cxn ang="0">
                    <a:pos x="153" y="138"/>
                  </a:cxn>
                  <a:cxn ang="0">
                    <a:pos x="162" y="129"/>
                  </a:cxn>
                  <a:cxn ang="0">
                    <a:pos x="170" y="96"/>
                  </a:cxn>
                  <a:cxn ang="0">
                    <a:pos x="153" y="97"/>
                  </a:cxn>
                  <a:cxn ang="0">
                    <a:pos x="162" y="88"/>
                  </a:cxn>
                </a:cxnLst>
                <a:rect l="0" t="0" r="r" b="b"/>
                <a:pathLst>
                  <a:path w="325" h="229">
                    <a:moveTo>
                      <a:pt x="170" y="220"/>
                    </a:moveTo>
                    <a:cubicBezTo>
                      <a:pt x="170" y="221"/>
                      <a:pt x="170" y="221"/>
                      <a:pt x="170" y="221"/>
                    </a:cubicBezTo>
                    <a:cubicBezTo>
                      <a:pt x="170" y="225"/>
                      <a:pt x="166" y="229"/>
                      <a:pt x="162" y="229"/>
                    </a:cubicBezTo>
                    <a:cubicBezTo>
                      <a:pt x="157" y="229"/>
                      <a:pt x="153" y="225"/>
                      <a:pt x="153" y="221"/>
                    </a:cubicBezTo>
                    <a:cubicBezTo>
                      <a:pt x="153" y="220"/>
                      <a:pt x="153" y="220"/>
                      <a:pt x="153" y="220"/>
                    </a:cubicBezTo>
                    <a:cubicBezTo>
                      <a:pt x="153" y="215"/>
                      <a:pt x="157" y="211"/>
                      <a:pt x="162" y="211"/>
                    </a:cubicBezTo>
                    <a:cubicBezTo>
                      <a:pt x="166" y="211"/>
                      <a:pt x="170" y="215"/>
                      <a:pt x="170" y="220"/>
                    </a:cubicBezTo>
                    <a:close/>
                    <a:moveTo>
                      <a:pt x="10" y="18"/>
                    </a:moveTo>
                    <a:cubicBezTo>
                      <a:pt x="8" y="18"/>
                      <a:pt x="7" y="18"/>
                      <a:pt x="5" y="17"/>
                    </a:cubicBezTo>
                    <a:cubicBezTo>
                      <a:pt x="5" y="17"/>
                      <a:pt x="5" y="16"/>
                      <a:pt x="5" y="16"/>
                    </a:cubicBezTo>
                    <a:cubicBezTo>
                      <a:pt x="1" y="13"/>
                      <a:pt x="0" y="8"/>
                      <a:pt x="3" y="4"/>
                    </a:cubicBezTo>
                    <a:cubicBezTo>
                      <a:pt x="6" y="0"/>
                      <a:pt x="11" y="0"/>
                      <a:pt x="15" y="2"/>
                    </a:cubicBezTo>
                    <a:cubicBezTo>
                      <a:pt x="19" y="5"/>
                      <a:pt x="20" y="11"/>
                      <a:pt x="17" y="15"/>
                    </a:cubicBezTo>
                    <a:cubicBezTo>
                      <a:pt x="15" y="17"/>
                      <a:pt x="13" y="18"/>
                      <a:pt x="10" y="18"/>
                    </a:cubicBezTo>
                    <a:close/>
                    <a:moveTo>
                      <a:pt x="315" y="20"/>
                    </a:moveTo>
                    <a:cubicBezTo>
                      <a:pt x="312" y="20"/>
                      <a:pt x="310" y="19"/>
                      <a:pt x="308" y="17"/>
                    </a:cubicBezTo>
                    <a:cubicBezTo>
                      <a:pt x="305" y="13"/>
                      <a:pt x="306" y="7"/>
                      <a:pt x="310" y="5"/>
                    </a:cubicBezTo>
                    <a:cubicBezTo>
                      <a:pt x="310" y="4"/>
                      <a:pt x="310" y="4"/>
                      <a:pt x="310" y="4"/>
                    </a:cubicBezTo>
                    <a:cubicBezTo>
                      <a:pt x="314" y="1"/>
                      <a:pt x="320" y="2"/>
                      <a:pt x="322" y="6"/>
                    </a:cubicBezTo>
                    <a:cubicBezTo>
                      <a:pt x="325" y="10"/>
                      <a:pt x="324" y="15"/>
                      <a:pt x="320" y="18"/>
                    </a:cubicBezTo>
                    <a:cubicBezTo>
                      <a:pt x="320" y="19"/>
                      <a:pt x="320" y="19"/>
                      <a:pt x="320" y="19"/>
                    </a:cubicBezTo>
                    <a:cubicBezTo>
                      <a:pt x="319" y="20"/>
                      <a:pt x="317" y="20"/>
                      <a:pt x="315" y="20"/>
                    </a:cubicBezTo>
                    <a:close/>
                    <a:moveTo>
                      <a:pt x="45" y="40"/>
                    </a:moveTo>
                    <a:cubicBezTo>
                      <a:pt x="44" y="40"/>
                      <a:pt x="42" y="40"/>
                      <a:pt x="41" y="39"/>
                    </a:cubicBezTo>
                    <a:cubicBezTo>
                      <a:pt x="45" y="31"/>
                      <a:pt x="45" y="31"/>
                      <a:pt x="45" y="31"/>
                    </a:cubicBezTo>
                    <a:cubicBezTo>
                      <a:pt x="41" y="39"/>
                      <a:pt x="41" y="39"/>
                      <a:pt x="41" y="39"/>
                    </a:cubicBezTo>
                    <a:cubicBezTo>
                      <a:pt x="36" y="37"/>
                      <a:pt x="35" y="31"/>
                      <a:pt x="37" y="27"/>
                    </a:cubicBezTo>
                    <a:cubicBezTo>
                      <a:pt x="39" y="23"/>
                      <a:pt x="44" y="21"/>
                      <a:pt x="48" y="23"/>
                    </a:cubicBezTo>
                    <a:cubicBezTo>
                      <a:pt x="49" y="24"/>
                      <a:pt x="49" y="24"/>
                      <a:pt x="49" y="24"/>
                    </a:cubicBezTo>
                    <a:cubicBezTo>
                      <a:pt x="53" y="26"/>
                      <a:pt x="55" y="31"/>
                      <a:pt x="52" y="35"/>
                    </a:cubicBezTo>
                    <a:cubicBezTo>
                      <a:pt x="51" y="38"/>
                      <a:pt x="48" y="40"/>
                      <a:pt x="45" y="40"/>
                    </a:cubicBezTo>
                    <a:close/>
                    <a:moveTo>
                      <a:pt x="280" y="41"/>
                    </a:moveTo>
                    <a:cubicBezTo>
                      <a:pt x="277" y="41"/>
                      <a:pt x="274" y="40"/>
                      <a:pt x="272" y="37"/>
                    </a:cubicBezTo>
                    <a:cubicBezTo>
                      <a:pt x="270" y="32"/>
                      <a:pt x="272" y="27"/>
                      <a:pt x="276" y="25"/>
                    </a:cubicBezTo>
                    <a:cubicBezTo>
                      <a:pt x="276" y="25"/>
                      <a:pt x="277" y="25"/>
                      <a:pt x="277" y="25"/>
                    </a:cubicBezTo>
                    <a:cubicBezTo>
                      <a:pt x="281" y="23"/>
                      <a:pt x="286" y="24"/>
                      <a:pt x="288" y="29"/>
                    </a:cubicBezTo>
                    <a:cubicBezTo>
                      <a:pt x="290" y="33"/>
                      <a:pt x="289" y="38"/>
                      <a:pt x="284" y="40"/>
                    </a:cubicBezTo>
                    <a:cubicBezTo>
                      <a:pt x="281" y="32"/>
                      <a:pt x="281" y="32"/>
                      <a:pt x="281" y="32"/>
                    </a:cubicBezTo>
                    <a:cubicBezTo>
                      <a:pt x="284" y="40"/>
                      <a:pt x="284" y="40"/>
                      <a:pt x="284" y="40"/>
                    </a:cubicBezTo>
                    <a:cubicBezTo>
                      <a:pt x="283" y="41"/>
                      <a:pt x="281" y="41"/>
                      <a:pt x="280" y="41"/>
                    </a:cubicBezTo>
                    <a:close/>
                    <a:moveTo>
                      <a:pt x="82" y="56"/>
                    </a:moveTo>
                    <a:cubicBezTo>
                      <a:pt x="82" y="56"/>
                      <a:pt x="81" y="56"/>
                      <a:pt x="80" y="55"/>
                    </a:cubicBezTo>
                    <a:cubicBezTo>
                      <a:pt x="79" y="55"/>
                      <a:pt x="79" y="55"/>
                      <a:pt x="79" y="55"/>
                    </a:cubicBezTo>
                    <a:cubicBezTo>
                      <a:pt x="75" y="54"/>
                      <a:pt x="72" y="49"/>
                      <a:pt x="74" y="44"/>
                    </a:cubicBezTo>
                    <a:cubicBezTo>
                      <a:pt x="75" y="40"/>
                      <a:pt x="80" y="37"/>
                      <a:pt x="84" y="39"/>
                    </a:cubicBezTo>
                    <a:cubicBezTo>
                      <a:pt x="85" y="39"/>
                      <a:pt x="85" y="39"/>
                      <a:pt x="85" y="39"/>
                    </a:cubicBezTo>
                    <a:cubicBezTo>
                      <a:pt x="90" y="40"/>
                      <a:pt x="92" y="45"/>
                      <a:pt x="91" y="50"/>
                    </a:cubicBezTo>
                    <a:cubicBezTo>
                      <a:pt x="89" y="53"/>
                      <a:pt x="86" y="56"/>
                      <a:pt x="82" y="56"/>
                    </a:cubicBezTo>
                    <a:close/>
                    <a:moveTo>
                      <a:pt x="242" y="57"/>
                    </a:moveTo>
                    <a:cubicBezTo>
                      <a:pt x="239" y="57"/>
                      <a:pt x="235" y="54"/>
                      <a:pt x="234" y="51"/>
                    </a:cubicBezTo>
                    <a:cubicBezTo>
                      <a:pt x="233" y="46"/>
                      <a:pt x="235" y="41"/>
                      <a:pt x="240" y="40"/>
                    </a:cubicBezTo>
                    <a:cubicBezTo>
                      <a:pt x="240" y="40"/>
                      <a:pt x="240" y="40"/>
                      <a:pt x="240" y="40"/>
                    </a:cubicBezTo>
                    <a:cubicBezTo>
                      <a:pt x="245" y="38"/>
                      <a:pt x="250" y="41"/>
                      <a:pt x="251" y="45"/>
                    </a:cubicBezTo>
                    <a:cubicBezTo>
                      <a:pt x="253" y="50"/>
                      <a:pt x="250" y="55"/>
                      <a:pt x="245" y="56"/>
                    </a:cubicBezTo>
                    <a:cubicBezTo>
                      <a:pt x="243" y="48"/>
                      <a:pt x="243" y="48"/>
                      <a:pt x="243" y="48"/>
                    </a:cubicBezTo>
                    <a:cubicBezTo>
                      <a:pt x="245" y="56"/>
                      <a:pt x="245" y="56"/>
                      <a:pt x="245" y="56"/>
                    </a:cubicBezTo>
                    <a:cubicBezTo>
                      <a:pt x="244" y="57"/>
                      <a:pt x="243" y="57"/>
                      <a:pt x="242" y="57"/>
                    </a:cubicBezTo>
                    <a:close/>
                    <a:moveTo>
                      <a:pt x="122" y="65"/>
                    </a:moveTo>
                    <a:cubicBezTo>
                      <a:pt x="122" y="65"/>
                      <a:pt x="121" y="65"/>
                      <a:pt x="121" y="65"/>
                    </a:cubicBezTo>
                    <a:cubicBezTo>
                      <a:pt x="121" y="65"/>
                      <a:pt x="120" y="65"/>
                      <a:pt x="120" y="65"/>
                    </a:cubicBezTo>
                    <a:cubicBezTo>
                      <a:pt x="116" y="65"/>
                      <a:pt x="112" y="60"/>
                      <a:pt x="113" y="55"/>
                    </a:cubicBezTo>
                    <a:cubicBezTo>
                      <a:pt x="114" y="51"/>
                      <a:pt x="118" y="48"/>
                      <a:pt x="123" y="48"/>
                    </a:cubicBezTo>
                    <a:cubicBezTo>
                      <a:pt x="127" y="49"/>
                      <a:pt x="131" y="53"/>
                      <a:pt x="130" y="58"/>
                    </a:cubicBezTo>
                    <a:cubicBezTo>
                      <a:pt x="130" y="62"/>
                      <a:pt x="126" y="65"/>
                      <a:pt x="122" y="65"/>
                    </a:cubicBezTo>
                    <a:close/>
                    <a:moveTo>
                      <a:pt x="203" y="66"/>
                    </a:moveTo>
                    <a:cubicBezTo>
                      <a:pt x="198" y="66"/>
                      <a:pt x="195" y="63"/>
                      <a:pt x="194" y="59"/>
                    </a:cubicBezTo>
                    <a:cubicBezTo>
                      <a:pt x="193" y="54"/>
                      <a:pt x="197" y="49"/>
                      <a:pt x="201" y="49"/>
                    </a:cubicBezTo>
                    <a:cubicBezTo>
                      <a:pt x="201" y="49"/>
                      <a:pt x="202" y="49"/>
                      <a:pt x="202" y="49"/>
                    </a:cubicBezTo>
                    <a:cubicBezTo>
                      <a:pt x="207" y="48"/>
                      <a:pt x="211" y="51"/>
                      <a:pt x="212" y="56"/>
                    </a:cubicBezTo>
                    <a:cubicBezTo>
                      <a:pt x="212" y="61"/>
                      <a:pt x="209" y="65"/>
                      <a:pt x="205" y="66"/>
                    </a:cubicBezTo>
                    <a:cubicBezTo>
                      <a:pt x="203" y="57"/>
                      <a:pt x="203" y="57"/>
                      <a:pt x="203" y="57"/>
                    </a:cubicBezTo>
                    <a:cubicBezTo>
                      <a:pt x="204" y="66"/>
                      <a:pt x="204" y="66"/>
                      <a:pt x="204" y="66"/>
                    </a:cubicBezTo>
                    <a:cubicBezTo>
                      <a:pt x="204" y="66"/>
                      <a:pt x="203" y="66"/>
                      <a:pt x="203" y="66"/>
                    </a:cubicBezTo>
                    <a:close/>
                    <a:moveTo>
                      <a:pt x="163" y="69"/>
                    </a:moveTo>
                    <a:cubicBezTo>
                      <a:pt x="162" y="69"/>
                      <a:pt x="162" y="69"/>
                      <a:pt x="162" y="69"/>
                    </a:cubicBezTo>
                    <a:cubicBezTo>
                      <a:pt x="157" y="69"/>
                      <a:pt x="153" y="65"/>
                      <a:pt x="153" y="60"/>
                    </a:cubicBezTo>
                    <a:cubicBezTo>
                      <a:pt x="153" y="55"/>
                      <a:pt x="157" y="52"/>
                      <a:pt x="162" y="52"/>
                    </a:cubicBezTo>
                    <a:cubicBezTo>
                      <a:pt x="167" y="52"/>
                      <a:pt x="171" y="55"/>
                      <a:pt x="171" y="60"/>
                    </a:cubicBezTo>
                    <a:cubicBezTo>
                      <a:pt x="171" y="65"/>
                      <a:pt x="167" y="69"/>
                      <a:pt x="163" y="69"/>
                    </a:cubicBezTo>
                    <a:close/>
                    <a:moveTo>
                      <a:pt x="170" y="179"/>
                    </a:moveTo>
                    <a:cubicBezTo>
                      <a:pt x="170" y="179"/>
                      <a:pt x="170" y="179"/>
                      <a:pt x="170" y="179"/>
                    </a:cubicBezTo>
                    <a:cubicBezTo>
                      <a:pt x="170" y="184"/>
                      <a:pt x="166" y="188"/>
                      <a:pt x="162" y="188"/>
                    </a:cubicBezTo>
                    <a:cubicBezTo>
                      <a:pt x="157" y="188"/>
                      <a:pt x="153" y="184"/>
                      <a:pt x="153" y="179"/>
                    </a:cubicBezTo>
                    <a:cubicBezTo>
                      <a:pt x="153" y="179"/>
                      <a:pt x="153" y="179"/>
                      <a:pt x="153" y="179"/>
                    </a:cubicBezTo>
                    <a:cubicBezTo>
                      <a:pt x="153" y="174"/>
                      <a:pt x="157" y="170"/>
                      <a:pt x="162" y="170"/>
                    </a:cubicBezTo>
                    <a:cubicBezTo>
                      <a:pt x="166" y="170"/>
                      <a:pt x="170" y="174"/>
                      <a:pt x="170" y="179"/>
                    </a:cubicBezTo>
                    <a:close/>
                    <a:moveTo>
                      <a:pt x="170" y="138"/>
                    </a:moveTo>
                    <a:cubicBezTo>
                      <a:pt x="170" y="138"/>
                      <a:pt x="170" y="138"/>
                      <a:pt x="170" y="138"/>
                    </a:cubicBezTo>
                    <a:cubicBezTo>
                      <a:pt x="170" y="143"/>
                      <a:pt x="166" y="147"/>
                      <a:pt x="162" y="147"/>
                    </a:cubicBezTo>
                    <a:cubicBezTo>
                      <a:pt x="157" y="147"/>
                      <a:pt x="153" y="143"/>
                      <a:pt x="153" y="138"/>
                    </a:cubicBezTo>
                    <a:cubicBezTo>
                      <a:pt x="153" y="138"/>
                      <a:pt x="153" y="138"/>
                      <a:pt x="153" y="138"/>
                    </a:cubicBezTo>
                    <a:cubicBezTo>
                      <a:pt x="153" y="133"/>
                      <a:pt x="157" y="129"/>
                      <a:pt x="162" y="129"/>
                    </a:cubicBezTo>
                    <a:cubicBezTo>
                      <a:pt x="166" y="129"/>
                      <a:pt x="170" y="133"/>
                      <a:pt x="170" y="138"/>
                    </a:cubicBezTo>
                    <a:close/>
                    <a:moveTo>
                      <a:pt x="170" y="96"/>
                    </a:moveTo>
                    <a:cubicBezTo>
                      <a:pt x="170" y="97"/>
                      <a:pt x="170" y="97"/>
                      <a:pt x="170" y="97"/>
                    </a:cubicBezTo>
                    <a:cubicBezTo>
                      <a:pt x="170" y="108"/>
                      <a:pt x="153" y="108"/>
                      <a:pt x="153" y="97"/>
                    </a:cubicBezTo>
                    <a:cubicBezTo>
                      <a:pt x="153" y="96"/>
                      <a:pt x="153" y="96"/>
                      <a:pt x="153" y="96"/>
                    </a:cubicBezTo>
                    <a:cubicBezTo>
                      <a:pt x="153" y="92"/>
                      <a:pt x="157" y="88"/>
                      <a:pt x="162" y="88"/>
                    </a:cubicBezTo>
                    <a:cubicBezTo>
                      <a:pt x="166" y="88"/>
                      <a:pt x="170" y="92"/>
                      <a:pt x="170" y="96"/>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a:solidFill>
                    <a:prstClr val="black"/>
                  </a:solidFill>
                  <a:latin typeface="微软雅黑"/>
                  <a:ea typeface="微软雅黑"/>
                  <a:cs typeface="+mn-ea"/>
                  <a:sym typeface="+mn-lt"/>
                </a:endParaRPr>
              </a:p>
            </p:txBody>
          </p:sp>
          <p:sp>
            <p:nvSpPr>
              <p:cNvPr id="42" name="Freeform 195">
                <a:extLst>
                  <a:ext uri="{FF2B5EF4-FFF2-40B4-BE49-F238E27FC236}">
                    <a16:creationId xmlns:a16="http://schemas.microsoft.com/office/drawing/2014/main" id="{93C70D50-22E4-4870-BC4F-5519E6A791ED}"/>
                  </a:ext>
                </a:extLst>
              </p:cNvPr>
              <p:cNvSpPr>
                <a:spLocks/>
              </p:cNvSpPr>
              <p:nvPr/>
            </p:nvSpPr>
            <p:spPr bwMode="auto">
              <a:xfrm>
                <a:off x="3261123" y="3140869"/>
                <a:ext cx="182165" cy="92869"/>
              </a:xfrm>
              <a:custGeom>
                <a:avLst/>
                <a:gdLst/>
                <a:ahLst/>
                <a:cxnLst>
                  <a:cxn ang="0">
                    <a:pos x="0" y="0"/>
                  </a:cxn>
                  <a:cxn ang="0">
                    <a:pos x="75" y="78"/>
                  </a:cxn>
                  <a:cxn ang="0">
                    <a:pos x="153" y="0"/>
                  </a:cxn>
                  <a:cxn ang="0">
                    <a:pos x="0" y="0"/>
                  </a:cxn>
                  <a:cxn ang="0">
                    <a:pos x="0" y="0"/>
                  </a:cxn>
                </a:cxnLst>
                <a:rect l="0" t="0" r="r" b="b"/>
                <a:pathLst>
                  <a:path w="153" h="78">
                    <a:moveTo>
                      <a:pt x="0" y="0"/>
                    </a:moveTo>
                    <a:lnTo>
                      <a:pt x="75" y="78"/>
                    </a:lnTo>
                    <a:lnTo>
                      <a:pt x="153" y="0"/>
                    </a:lnTo>
                    <a:lnTo>
                      <a:pt x="0" y="0"/>
                    </a:lnTo>
                    <a:lnTo>
                      <a:pt x="0"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a:solidFill>
                    <a:prstClr val="black"/>
                  </a:solidFill>
                  <a:latin typeface="微软雅黑"/>
                  <a:ea typeface="微软雅黑"/>
                  <a:cs typeface="+mn-ea"/>
                  <a:sym typeface="+mn-lt"/>
                </a:endParaRPr>
              </a:p>
            </p:txBody>
          </p:sp>
        </p:grpSp>
        <p:grpSp>
          <p:nvGrpSpPr>
            <p:cNvPr id="13" name="组合 12">
              <a:extLst>
                <a:ext uri="{FF2B5EF4-FFF2-40B4-BE49-F238E27FC236}">
                  <a16:creationId xmlns:a16="http://schemas.microsoft.com/office/drawing/2014/main" id="{33B7593F-08F2-48A0-8E41-154F58261151}"/>
                </a:ext>
              </a:extLst>
            </p:cNvPr>
            <p:cNvGrpSpPr/>
            <p:nvPr/>
          </p:nvGrpSpPr>
          <p:grpSpPr>
            <a:xfrm>
              <a:off x="5539547" y="4986169"/>
              <a:ext cx="1503973" cy="659703"/>
              <a:chOff x="4107656" y="2445544"/>
              <a:chExt cx="914400" cy="788194"/>
            </a:xfrm>
            <a:solidFill>
              <a:srgbClr val="273045"/>
            </a:solidFill>
          </p:grpSpPr>
          <p:sp>
            <p:nvSpPr>
              <p:cNvPr id="39" name="Freeform 287">
                <a:extLst>
                  <a:ext uri="{FF2B5EF4-FFF2-40B4-BE49-F238E27FC236}">
                    <a16:creationId xmlns:a16="http://schemas.microsoft.com/office/drawing/2014/main" id="{BEBECD8F-6286-4020-91B3-BBC7E87AD6CF}"/>
                  </a:ext>
                </a:extLst>
              </p:cNvPr>
              <p:cNvSpPr>
                <a:spLocks noEditPoints="1"/>
              </p:cNvSpPr>
              <p:nvPr/>
            </p:nvSpPr>
            <p:spPr bwMode="auto">
              <a:xfrm>
                <a:off x="4107656" y="2445544"/>
                <a:ext cx="914400" cy="644128"/>
              </a:xfrm>
              <a:custGeom>
                <a:avLst/>
                <a:gdLst/>
                <a:ahLst/>
                <a:cxnLst>
                  <a:cxn ang="0">
                    <a:pos x="170" y="221"/>
                  </a:cxn>
                  <a:cxn ang="0">
                    <a:pos x="153" y="221"/>
                  </a:cxn>
                  <a:cxn ang="0">
                    <a:pos x="161" y="211"/>
                  </a:cxn>
                  <a:cxn ang="0">
                    <a:pos x="10" y="18"/>
                  </a:cxn>
                  <a:cxn ang="0">
                    <a:pos x="4" y="16"/>
                  </a:cxn>
                  <a:cxn ang="0">
                    <a:pos x="15" y="2"/>
                  </a:cxn>
                  <a:cxn ang="0">
                    <a:pos x="10" y="18"/>
                  </a:cxn>
                  <a:cxn ang="0">
                    <a:pos x="308" y="17"/>
                  </a:cxn>
                  <a:cxn ang="0">
                    <a:pos x="310" y="4"/>
                  </a:cxn>
                  <a:cxn ang="0">
                    <a:pos x="320" y="18"/>
                  </a:cxn>
                  <a:cxn ang="0">
                    <a:pos x="314" y="20"/>
                  </a:cxn>
                  <a:cxn ang="0">
                    <a:pos x="40" y="39"/>
                  </a:cxn>
                  <a:cxn ang="0">
                    <a:pos x="40" y="39"/>
                  </a:cxn>
                  <a:cxn ang="0">
                    <a:pos x="48" y="23"/>
                  </a:cxn>
                  <a:cxn ang="0">
                    <a:pos x="52" y="35"/>
                  </a:cxn>
                  <a:cxn ang="0">
                    <a:pos x="280" y="41"/>
                  </a:cxn>
                  <a:cxn ang="0">
                    <a:pos x="276" y="25"/>
                  </a:cxn>
                  <a:cxn ang="0">
                    <a:pos x="288" y="29"/>
                  </a:cxn>
                  <a:cxn ang="0">
                    <a:pos x="280" y="32"/>
                  </a:cxn>
                  <a:cxn ang="0">
                    <a:pos x="280" y="41"/>
                  </a:cxn>
                  <a:cxn ang="0">
                    <a:pos x="79" y="55"/>
                  </a:cxn>
                  <a:cxn ang="0">
                    <a:pos x="73" y="44"/>
                  </a:cxn>
                  <a:cxn ang="0">
                    <a:pos x="85" y="39"/>
                  </a:cxn>
                  <a:cxn ang="0">
                    <a:pos x="82" y="56"/>
                  </a:cxn>
                  <a:cxn ang="0">
                    <a:pos x="234" y="51"/>
                  </a:cxn>
                  <a:cxn ang="0">
                    <a:pos x="240" y="40"/>
                  </a:cxn>
                  <a:cxn ang="0">
                    <a:pos x="245" y="56"/>
                  </a:cxn>
                  <a:cxn ang="0">
                    <a:pos x="245" y="56"/>
                  </a:cxn>
                  <a:cxn ang="0">
                    <a:pos x="122" y="65"/>
                  </a:cxn>
                  <a:cxn ang="0">
                    <a:pos x="120" y="65"/>
                  </a:cxn>
                  <a:cxn ang="0">
                    <a:pos x="122" y="48"/>
                  </a:cxn>
                  <a:cxn ang="0">
                    <a:pos x="122" y="65"/>
                  </a:cxn>
                  <a:cxn ang="0">
                    <a:pos x="194" y="59"/>
                  </a:cxn>
                  <a:cxn ang="0">
                    <a:pos x="202" y="49"/>
                  </a:cxn>
                  <a:cxn ang="0">
                    <a:pos x="204" y="66"/>
                  </a:cxn>
                  <a:cxn ang="0">
                    <a:pos x="204" y="66"/>
                  </a:cxn>
                  <a:cxn ang="0">
                    <a:pos x="162" y="69"/>
                  </a:cxn>
                  <a:cxn ang="0">
                    <a:pos x="153" y="60"/>
                  </a:cxn>
                  <a:cxn ang="0">
                    <a:pos x="171" y="60"/>
                  </a:cxn>
                  <a:cxn ang="0">
                    <a:pos x="170" y="179"/>
                  </a:cxn>
                  <a:cxn ang="0">
                    <a:pos x="161" y="188"/>
                  </a:cxn>
                  <a:cxn ang="0">
                    <a:pos x="153" y="179"/>
                  </a:cxn>
                  <a:cxn ang="0">
                    <a:pos x="170" y="179"/>
                  </a:cxn>
                  <a:cxn ang="0">
                    <a:pos x="170" y="138"/>
                  </a:cxn>
                  <a:cxn ang="0">
                    <a:pos x="153" y="138"/>
                  </a:cxn>
                  <a:cxn ang="0">
                    <a:pos x="161" y="129"/>
                  </a:cxn>
                  <a:cxn ang="0">
                    <a:pos x="170" y="96"/>
                  </a:cxn>
                  <a:cxn ang="0">
                    <a:pos x="153" y="97"/>
                  </a:cxn>
                  <a:cxn ang="0">
                    <a:pos x="161" y="88"/>
                  </a:cxn>
                </a:cxnLst>
                <a:rect l="0" t="0" r="r" b="b"/>
                <a:pathLst>
                  <a:path w="325" h="229">
                    <a:moveTo>
                      <a:pt x="170" y="220"/>
                    </a:moveTo>
                    <a:cubicBezTo>
                      <a:pt x="170" y="221"/>
                      <a:pt x="170" y="221"/>
                      <a:pt x="170" y="221"/>
                    </a:cubicBezTo>
                    <a:cubicBezTo>
                      <a:pt x="170" y="225"/>
                      <a:pt x="166" y="229"/>
                      <a:pt x="161" y="229"/>
                    </a:cubicBezTo>
                    <a:cubicBezTo>
                      <a:pt x="157" y="229"/>
                      <a:pt x="153" y="225"/>
                      <a:pt x="153" y="221"/>
                    </a:cubicBezTo>
                    <a:cubicBezTo>
                      <a:pt x="153" y="220"/>
                      <a:pt x="153" y="220"/>
                      <a:pt x="153" y="220"/>
                    </a:cubicBezTo>
                    <a:cubicBezTo>
                      <a:pt x="153" y="215"/>
                      <a:pt x="157" y="211"/>
                      <a:pt x="161" y="211"/>
                    </a:cubicBezTo>
                    <a:cubicBezTo>
                      <a:pt x="166" y="211"/>
                      <a:pt x="170" y="215"/>
                      <a:pt x="170" y="220"/>
                    </a:cubicBezTo>
                    <a:close/>
                    <a:moveTo>
                      <a:pt x="10" y="18"/>
                    </a:moveTo>
                    <a:cubicBezTo>
                      <a:pt x="8" y="18"/>
                      <a:pt x="6" y="18"/>
                      <a:pt x="5" y="17"/>
                    </a:cubicBezTo>
                    <a:cubicBezTo>
                      <a:pt x="5" y="17"/>
                      <a:pt x="4" y="16"/>
                      <a:pt x="4" y="16"/>
                    </a:cubicBezTo>
                    <a:cubicBezTo>
                      <a:pt x="0" y="13"/>
                      <a:pt x="0" y="8"/>
                      <a:pt x="2" y="4"/>
                    </a:cubicBezTo>
                    <a:cubicBezTo>
                      <a:pt x="5" y="0"/>
                      <a:pt x="11" y="0"/>
                      <a:pt x="15" y="2"/>
                    </a:cubicBezTo>
                    <a:cubicBezTo>
                      <a:pt x="18" y="5"/>
                      <a:pt x="19" y="11"/>
                      <a:pt x="17" y="15"/>
                    </a:cubicBezTo>
                    <a:cubicBezTo>
                      <a:pt x="15" y="17"/>
                      <a:pt x="12" y="18"/>
                      <a:pt x="10" y="18"/>
                    </a:cubicBezTo>
                    <a:close/>
                    <a:moveTo>
                      <a:pt x="314" y="20"/>
                    </a:moveTo>
                    <a:cubicBezTo>
                      <a:pt x="312" y="20"/>
                      <a:pt x="309" y="19"/>
                      <a:pt x="308" y="17"/>
                    </a:cubicBezTo>
                    <a:cubicBezTo>
                      <a:pt x="305" y="13"/>
                      <a:pt x="306" y="7"/>
                      <a:pt x="309" y="5"/>
                    </a:cubicBezTo>
                    <a:cubicBezTo>
                      <a:pt x="310" y="4"/>
                      <a:pt x="310" y="4"/>
                      <a:pt x="310" y="4"/>
                    </a:cubicBezTo>
                    <a:cubicBezTo>
                      <a:pt x="314" y="1"/>
                      <a:pt x="319" y="2"/>
                      <a:pt x="322" y="6"/>
                    </a:cubicBezTo>
                    <a:cubicBezTo>
                      <a:pt x="325" y="10"/>
                      <a:pt x="324" y="15"/>
                      <a:pt x="320" y="18"/>
                    </a:cubicBezTo>
                    <a:cubicBezTo>
                      <a:pt x="320" y="19"/>
                      <a:pt x="320" y="19"/>
                      <a:pt x="320" y="19"/>
                    </a:cubicBezTo>
                    <a:cubicBezTo>
                      <a:pt x="318" y="20"/>
                      <a:pt x="316" y="20"/>
                      <a:pt x="314" y="20"/>
                    </a:cubicBezTo>
                    <a:close/>
                    <a:moveTo>
                      <a:pt x="44" y="40"/>
                    </a:moveTo>
                    <a:cubicBezTo>
                      <a:pt x="43" y="40"/>
                      <a:pt x="42" y="40"/>
                      <a:pt x="40" y="39"/>
                    </a:cubicBezTo>
                    <a:cubicBezTo>
                      <a:pt x="44" y="31"/>
                      <a:pt x="44" y="31"/>
                      <a:pt x="44" y="31"/>
                    </a:cubicBezTo>
                    <a:cubicBezTo>
                      <a:pt x="40" y="39"/>
                      <a:pt x="40" y="39"/>
                      <a:pt x="40" y="39"/>
                    </a:cubicBezTo>
                    <a:cubicBezTo>
                      <a:pt x="36" y="37"/>
                      <a:pt x="34" y="31"/>
                      <a:pt x="36" y="27"/>
                    </a:cubicBezTo>
                    <a:cubicBezTo>
                      <a:pt x="38" y="23"/>
                      <a:pt x="43" y="21"/>
                      <a:pt x="48" y="23"/>
                    </a:cubicBezTo>
                    <a:cubicBezTo>
                      <a:pt x="48" y="24"/>
                      <a:pt x="48" y="24"/>
                      <a:pt x="48" y="24"/>
                    </a:cubicBezTo>
                    <a:cubicBezTo>
                      <a:pt x="53" y="26"/>
                      <a:pt x="54" y="31"/>
                      <a:pt x="52" y="35"/>
                    </a:cubicBezTo>
                    <a:cubicBezTo>
                      <a:pt x="50" y="38"/>
                      <a:pt x="47" y="40"/>
                      <a:pt x="44" y="40"/>
                    </a:cubicBezTo>
                    <a:close/>
                    <a:moveTo>
                      <a:pt x="280" y="41"/>
                    </a:moveTo>
                    <a:cubicBezTo>
                      <a:pt x="277" y="41"/>
                      <a:pt x="274" y="40"/>
                      <a:pt x="272" y="37"/>
                    </a:cubicBezTo>
                    <a:cubicBezTo>
                      <a:pt x="270" y="32"/>
                      <a:pt x="271" y="27"/>
                      <a:pt x="276" y="25"/>
                    </a:cubicBezTo>
                    <a:cubicBezTo>
                      <a:pt x="276" y="25"/>
                      <a:pt x="276" y="25"/>
                      <a:pt x="276" y="25"/>
                    </a:cubicBezTo>
                    <a:cubicBezTo>
                      <a:pt x="281" y="23"/>
                      <a:pt x="286" y="24"/>
                      <a:pt x="288" y="29"/>
                    </a:cubicBezTo>
                    <a:cubicBezTo>
                      <a:pt x="290" y="33"/>
                      <a:pt x="288" y="38"/>
                      <a:pt x="284" y="40"/>
                    </a:cubicBezTo>
                    <a:cubicBezTo>
                      <a:pt x="280" y="32"/>
                      <a:pt x="280" y="32"/>
                      <a:pt x="280" y="32"/>
                    </a:cubicBezTo>
                    <a:cubicBezTo>
                      <a:pt x="284" y="40"/>
                      <a:pt x="284" y="40"/>
                      <a:pt x="284" y="40"/>
                    </a:cubicBezTo>
                    <a:cubicBezTo>
                      <a:pt x="282" y="41"/>
                      <a:pt x="281" y="41"/>
                      <a:pt x="280" y="41"/>
                    </a:cubicBezTo>
                    <a:close/>
                    <a:moveTo>
                      <a:pt x="82" y="56"/>
                    </a:moveTo>
                    <a:cubicBezTo>
                      <a:pt x="81" y="56"/>
                      <a:pt x="80" y="56"/>
                      <a:pt x="79" y="55"/>
                    </a:cubicBezTo>
                    <a:cubicBezTo>
                      <a:pt x="79" y="55"/>
                      <a:pt x="79" y="55"/>
                      <a:pt x="79" y="55"/>
                    </a:cubicBezTo>
                    <a:cubicBezTo>
                      <a:pt x="74" y="54"/>
                      <a:pt x="72" y="49"/>
                      <a:pt x="73" y="44"/>
                    </a:cubicBezTo>
                    <a:cubicBezTo>
                      <a:pt x="75" y="40"/>
                      <a:pt x="79" y="37"/>
                      <a:pt x="84" y="39"/>
                    </a:cubicBezTo>
                    <a:cubicBezTo>
                      <a:pt x="85" y="39"/>
                      <a:pt x="85" y="39"/>
                      <a:pt x="85" y="39"/>
                    </a:cubicBezTo>
                    <a:cubicBezTo>
                      <a:pt x="89" y="40"/>
                      <a:pt x="92" y="45"/>
                      <a:pt x="90" y="50"/>
                    </a:cubicBezTo>
                    <a:cubicBezTo>
                      <a:pt x="89" y="53"/>
                      <a:pt x="86" y="56"/>
                      <a:pt x="82" y="56"/>
                    </a:cubicBezTo>
                    <a:close/>
                    <a:moveTo>
                      <a:pt x="242" y="57"/>
                    </a:moveTo>
                    <a:cubicBezTo>
                      <a:pt x="238" y="57"/>
                      <a:pt x="235" y="54"/>
                      <a:pt x="234" y="51"/>
                    </a:cubicBezTo>
                    <a:cubicBezTo>
                      <a:pt x="232" y="46"/>
                      <a:pt x="235" y="41"/>
                      <a:pt x="239" y="40"/>
                    </a:cubicBezTo>
                    <a:cubicBezTo>
                      <a:pt x="240" y="40"/>
                      <a:pt x="240" y="40"/>
                      <a:pt x="240" y="40"/>
                    </a:cubicBezTo>
                    <a:cubicBezTo>
                      <a:pt x="245" y="38"/>
                      <a:pt x="249" y="41"/>
                      <a:pt x="251" y="45"/>
                    </a:cubicBezTo>
                    <a:cubicBezTo>
                      <a:pt x="252" y="50"/>
                      <a:pt x="250" y="55"/>
                      <a:pt x="245" y="56"/>
                    </a:cubicBezTo>
                    <a:cubicBezTo>
                      <a:pt x="242" y="48"/>
                      <a:pt x="242" y="48"/>
                      <a:pt x="242" y="48"/>
                    </a:cubicBezTo>
                    <a:cubicBezTo>
                      <a:pt x="245" y="56"/>
                      <a:pt x="245" y="56"/>
                      <a:pt x="245" y="56"/>
                    </a:cubicBezTo>
                    <a:cubicBezTo>
                      <a:pt x="244" y="57"/>
                      <a:pt x="243" y="57"/>
                      <a:pt x="242" y="57"/>
                    </a:cubicBezTo>
                    <a:close/>
                    <a:moveTo>
                      <a:pt x="122" y="65"/>
                    </a:moveTo>
                    <a:cubicBezTo>
                      <a:pt x="121" y="65"/>
                      <a:pt x="121" y="65"/>
                      <a:pt x="120" y="65"/>
                    </a:cubicBezTo>
                    <a:cubicBezTo>
                      <a:pt x="120" y="65"/>
                      <a:pt x="120" y="65"/>
                      <a:pt x="120" y="65"/>
                    </a:cubicBezTo>
                    <a:cubicBezTo>
                      <a:pt x="115" y="65"/>
                      <a:pt x="112" y="60"/>
                      <a:pt x="113" y="55"/>
                    </a:cubicBezTo>
                    <a:cubicBezTo>
                      <a:pt x="113" y="51"/>
                      <a:pt x="118" y="48"/>
                      <a:pt x="122" y="48"/>
                    </a:cubicBezTo>
                    <a:cubicBezTo>
                      <a:pt x="127" y="49"/>
                      <a:pt x="131" y="53"/>
                      <a:pt x="130" y="58"/>
                    </a:cubicBezTo>
                    <a:cubicBezTo>
                      <a:pt x="129" y="62"/>
                      <a:pt x="126" y="65"/>
                      <a:pt x="122" y="65"/>
                    </a:cubicBezTo>
                    <a:close/>
                    <a:moveTo>
                      <a:pt x="202" y="66"/>
                    </a:moveTo>
                    <a:cubicBezTo>
                      <a:pt x="198" y="66"/>
                      <a:pt x="194" y="63"/>
                      <a:pt x="194" y="59"/>
                    </a:cubicBezTo>
                    <a:cubicBezTo>
                      <a:pt x="193" y="54"/>
                      <a:pt x="196" y="49"/>
                      <a:pt x="201" y="49"/>
                    </a:cubicBezTo>
                    <a:cubicBezTo>
                      <a:pt x="201" y="49"/>
                      <a:pt x="202" y="49"/>
                      <a:pt x="202" y="49"/>
                    </a:cubicBezTo>
                    <a:cubicBezTo>
                      <a:pt x="206" y="48"/>
                      <a:pt x="211" y="51"/>
                      <a:pt x="211" y="56"/>
                    </a:cubicBezTo>
                    <a:cubicBezTo>
                      <a:pt x="212" y="61"/>
                      <a:pt x="209" y="65"/>
                      <a:pt x="204" y="66"/>
                    </a:cubicBezTo>
                    <a:cubicBezTo>
                      <a:pt x="203" y="57"/>
                      <a:pt x="203" y="57"/>
                      <a:pt x="203" y="57"/>
                    </a:cubicBezTo>
                    <a:cubicBezTo>
                      <a:pt x="204" y="66"/>
                      <a:pt x="204" y="66"/>
                      <a:pt x="204" y="66"/>
                    </a:cubicBezTo>
                    <a:cubicBezTo>
                      <a:pt x="203" y="66"/>
                      <a:pt x="203" y="66"/>
                      <a:pt x="202" y="66"/>
                    </a:cubicBezTo>
                    <a:close/>
                    <a:moveTo>
                      <a:pt x="162" y="69"/>
                    </a:moveTo>
                    <a:cubicBezTo>
                      <a:pt x="162" y="69"/>
                      <a:pt x="162" y="69"/>
                      <a:pt x="162" y="69"/>
                    </a:cubicBezTo>
                    <a:cubicBezTo>
                      <a:pt x="157" y="69"/>
                      <a:pt x="153" y="65"/>
                      <a:pt x="153" y="60"/>
                    </a:cubicBezTo>
                    <a:cubicBezTo>
                      <a:pt x="153" y="55"/>
                      <a:pt x="157" y="52"/>
                      <a:pt x="162" y="52"/>
                    </a:cubicBezTo>
                    <a:cubicBezTo>
                      <a:pt x="166" y="52"/>
                      <a:pt x="171" y="55"/>
                      <a:pt x="171" y="60"/>
                    </a:cubicBezTo>
                    <a:cubicBezTo>
                      <a:pt x="171" y="65"/>
                      <a:pt x="167" y="69"/>
                      <a:pt x="162" y="69"/>
                    </a:cubicBezTo>
                    <a:close/>
                    <a:moveTo>
                      <a:pt x="170" y="179"/>
                    </a:moveTo>
                    <a:cubicBezTo>
                      <a:pt x="170" y="179"/>
                      <a:pt x="170" y="179"/>
                      <a:pt x="170" y="179"/>
                    </a:cubicBezTo>
                    <a:cubicBezTo>
                      <a:pt x="170" y="184"/>
                      <a:pt x="166" y="188"/>
                      <a:pt x="161" y="188"/>
                    </a:cubicBezTo>
                    <a:cubicBezTo>
                      <a:pt x="157" y="188"/>
                      <a:pt x="153" y="184"/>
                      <a:pt x="153" y="179"/>
                    </a:cubicBezTo>
                    <a:cubicBezTo>
                      <a:pt x="153" y="179"/>
                      <a:pt x="153" y="179"/>
                      <a:pt x="153" y="179"/>
                    </a:cubicBezTo>
                    <a:cubicBezTo>
                      <a:pt x="153" y="174"/>
                      <a:pt x="157" y="170"/>
                      <a:pt x="161" y="170"/>
                    </a:cubicBezTo>
                    <a:cubicBezTo>
                      <a:pt x="166" y="170"/>
                      <a:pt x="170" y="174"/>
                      <a:pt x="170" y="179"/>
                    </a:cubicBezTo>
                    <a:close/>
                    <a:moveTo>
                      <a:pt x="170" y="138"/>
                    </a:moveTo>
                    <a:cubicBezTo>
                      <a:pt x="170" y="138"/>
                      <a:pt x="170" y="138"/>
                      <a:pt x="170" y="138"/>
                    </a:cubicBezTo>
                    <a:cubicBezTo>
                      <a:pt x="170" y="143"/>
                      <a:pt x="166" y="147"/>
                      <a:pt x="161" y="147"/>
                    </a:cubicBezTo>
                    <a:cubicBezTo>
                      <a:pt x="157" y="147"/>
                      <a:pt x="153" y="143"/>
                      <a:pt x="153" y="138"/>
                    </a:cubicBezTo>
                    <a:cubicBezTo>
                      <a:pt x="153" y="138"/>
                      <a:pt x="153" y="138"/>
                      <a:pt x="153" y="138"/>
                    </a:cubicBezTo>
                    <a:cubicBezTo>
                      <a:pt x="153" y="133"/>
                      <a:pt x="157" y="129"/>
                      <a:pt x="161" y="129"/>
                    </a:cubicBezTo>
                    <a:cubicBezTo>
                      <a:pt x="166" y="129"/>
                      <a:pt x="170" y="133"/>
                      <a:pt x="170" y="138"/>
                    </a:cubicBezTo>
                    <a:close/>
                    <a:moveTo>
                      <a:pt x="170" y="96"/>
                    </a:moveTo>
                    <a:cubicBezTo>
                      <a:pt x="170" y="97"/>
                      <a:pt x="170" y="97"/>
                      <a:pt x="170" y="97"/>
                    </a:cubicBezTo>
                    <a:cubicBezTo>
                      <a:pt x="170" y="108"/>
                      <a:pt x="153" y="108"/>
                      <a:pt x="153" y="97"/>
                    </a:cubicBezTo>
                    <a:cubicBezTo>
                      <a:pt x="153" y="96"/>
                      <a:pt x="153" y="96"/>
                      <a:pt x="153" y="96"/>
                    </a:cubicBezTo>
                    <a:cubicBezTo>
                      <a:pt x="153" y="92"/>
                      <a:pt x="157" y="88"/>
                      <a:pt x="161" y="88"/>
                    </a:cubicBezTo>
                    <a:cubicBezTo>
                      <a:pt x="166" y="88"/>
                      <a:pt x="170" y="92"/>
                      <a:pt x="170" y="96"/>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a:solidFill>
                    <a:prstClr val="black"/>
                  </a:solidFill>
                  <a:latin typeface="微软雅黑"/>
                  <a:ea typeface="微软雅黑"/>
                  <a:cs typeface="+mn-ea"/>
                  <a:sym typeface="+mn-lt"/>
                </a:endParaRPr>
              </a:p>
            </p:txBody>
          </p:sp>
          <p:sp>
            <p:nvSpPr>
              <p:cNvPr id="40" name="Freeform 288">
                <a:extLst>
                  <a:ext uri="{FF2B5EF4-FFF2-40B4-BE49-F238E27FC236}">
                    <a16:creationId xmlns:a16="http://schemas.microsoft.com/office/drawing/2014/main" id="{A8618257-E668-4B8F-B617-885084B5E137}"/>
                  </a:ext>
                </a:extLst>
              </p:cNvPr>
              <p:cNvSpPr>
                <a:spLocks/>
              </p:cNvSpPr>
              <p:nvPr/>
            </p:nvSpPr>
            <p:spPr bwMode="auto">
              <a:xfrm>
                <a:off x="4473179" y="3140869"/>
                <a:ext cx="183356" cy="92869"/>
              </a:xfrm>
              <a:custGeom>
                <a:avLst/>
                <a:gdLst/>
                <a:ahLst/>
                <a:cxnLst>
                  <a:cxn ang="0">
                    <a:pos x="0" y="0"/>
                  </a:cxn>
                  <a:cxn ang="0">
                    <a:pos x="78" y="78"/>
                  </a:cxn>
                  <a:cxn ang="0">
                    <a:pos x="154" y="0"/>
                  </a:cxn>
                  <a:cxn ang="0">
                    <a:pos x="0" y="0"/>
                  </a:cxn>
                  <a:cxn ang="0">
                    <a:pos x="0" y="0"/>
                  </a:cxn>
                </a:cxnLst>
                <a:rect l="0" t="0" r="r" b="b"/>
                <a:pathLst>
                  <a:path w="154" h="78">
                    <a:moveTo>
                      <a:pt x="0" y="0"/>
                    </a:moveTo>
                    <a:lnTo>
                      <a:pt x="78" y="78"/>
                    </a:lnTo>
                    <a:lnTo>
                      <a:pt x="154" y="0"/>
                    </a:lnTo>
                    <a:lnTo>
                      <a:pt x="0" y="0"/>
                    </a:lnTo>
                    <a:lnTo>
                      <a:pt x="0"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a:solidFill>
                    <a:prstClr val="black"/>
                  </a:solidFill>
                  <a:latin typeface="微软雅黑"/>
                  <a:ea typeface="微软雅黑"/>
                  <a:cs typeface="+mn-ea"/>
                  <a:sym typeface="+mn-lt"/>
                </a:endParaRPr>
              </a:p>
            </p:txBody>
          </p:sp>
        </p:grpSp>
        <p:grpSp>
          <p:nvGrpSpPr>
            <p:cNvPr id="14" name="组合 13">
              <a:extLst>
                <a:ext uri="{FF2B5EF4-FFF2-40B4-BE49-F238E27FC236}">
                  <a16:creationId xmlns:a16="http://schemas.microsoft.com/office/drawing/2014/main" id="{F9D07527-7C15-4F9F-9A70-5D548428BD68}"/>
                </a:ext>
              </a:extLst>
            </p:cNvPr>
            <p:cNvGrpSpPr/>
            <p:nvPr/>
          </p:nvGrpSpPr>
          <p:grpSpPr>
            <a:xfrm>
              <a:off x="7319022" y="4986404"/>
              <a:ext cx="1504788" cy="659703"/>
              <a:chOff x="5317331" y="2445544"/>
              <a:chExt cx="913209" cy="788194"/>
            </a:xfrm>
            <a:solidFill>
              <a:srgbClr val="7F7F7F"/>
            </a:solidFill>
          </p:grpSpPr>
          <p:sp>
            <p:nvSpPr>
              <p:cNvPr id="37" name="Freeform 379">
                <a:extLst>
                  <a:ext uri="{FF2B5EF4-FFF2-40B4-BE49-F238E27FC236}">
                    <a16:creationId xmlns:a16="http://schemas.microsoft.com/office/drawing/2014/main" id="{793FB533-1B88-4A3D-A312-18D72E90A393}"/>
                  </a:ext>
                </a:extLst>
              </p:cNvPr>
              <p:cNvSpPr>
                <a:spLocks noEditPoints="1"/>
              </p:cNvSpPr>
              <p:nvPr/>
            </p:nvSpPr>
            <p:spPr bwMode="auto">
              <a:xfrm>
                <a:off x="5317331" y="2445544"/>
                <a:ext cx="913209" cy="644128"/>
              </a:xfrm>
              <a:custGeom>
                <a:avLst/>
                <a:gdLst/>
                <a:ahLst/>
                <a:cxnLst>
                  <a:cxn ang="0">
                    <a:pos x="171" y="221"/>
                  </a:cxn>
                  <a:cxn ang="0">
                    <a:pos x="153" y="221"/>
                  </a:cxn>
                  <a:cxn ang="0">
                    <a:pos x="162" y="211"/>
                  </a:cxn>
                  <a:cxn ang="0">
                    <a:pos x="10" y="18"/>
                  </a:cxn>
                  <a:cxn ang="0">
                    <a:pos x="5" y="16"/>
                  </a:cxn>
                  <a:cxn ang="0">
                    <a:pos x="15" y="2"/>
                  </a:cxn>
                  <a:cxn ang="0">
                    <a:pos x="10" y="18"/>
                  </a:cxn>
                  <a:cxn ang="0">
                    <a:pos x="308" y="17"/>
                  </a:cxn>
                  <a:cxn ang="0">
                    <a:pos x="311" y="4"/>
                  </a:cxn>
                  <a:cxn ang="0">
                    <a:pos x="321" y="18"/>
                  </a:cxn>
                  <a:cxn ang="0">
                    <a:pos x="315" y="20"/>
                  </a:cxn>
                  <a:cxn ang="0">
                    <a:pos x="41" y="39"/>
                  </a:cxn>
                  <a:cxn ang="0">
                    <a:pos x="41" y="39"/>
                  </a:cxn>
                  <a:cxn ang="0">
                    <a:pos x="48" y="23"/>
                  </a:cxn>
                  <a:cxn ang="0">
                    <a:pos x="53" y="35"/>
                  </a:cxn>
                  <a:cxn ang="0">
                    <a:pos x="280" y="41"/>
                  </a:cxn>
                  <a:cxn ang="0">
                    <a:pos x="276" y="25"/>
                  </a:cxn>
                  <a:cxn ang="0">
                    <a:pos x="289" y="29"/>
                  </a:cxn>
                  <a:cxn ang="0">
                    <a:pos x="281" y="32"/>
                  </a:cxn>
                  <a:cxn ang="0">
                    <a:pos x="280" y="41"/>
                  </a:cxn>
                  <a:cxn ang="0">
                    <a:pos x="80" y="55"/>
                  </a:cxn>
                  <a:cxn ang="0">
                    <a:pos x="74" y="44"/>
                  </a:cxn>
                  <a:cxn ang="0">
                    <a:pos x="85" y="39"/>
                  </a:cxn>
                  <a:cxn ang="0">
                    <a:pos x="83" y="56"/>
                  </a:cxn>
                  <a:cxn ang="0">
                    <a:pos x="234" y="51"/>
                  </a:cxn>
                  <a:cxn ang="0">
                    <a:pos x="241" y="40"/>
                  </a:cxn>
                  <a:cxn ang="0">
                    <a:pos x="246" y="56"/>
                  </a:cxn>
                  <a:cxn ang="0">
                    <a:pos x="245" y="56"/>
                  </a:cxn>
                  <a:cxn ang="0">
                    <a:pos x="122" y="65"/>
                  </a:cxn>
                  <a:cxn ang="0">
                    <a:pos x="121" y="65"/>
                  </a:cxn>
                  <a:cxn ang="0">
                    <a:pos x="123" y="48"/>
                  </a:cxn>
                  <a:cxn ang="0">
                    <a:pos x="122" y="65"/>
                  </a:cxn>
                  <a:cxn ang="0">
                    <a:pos x="194" y="59"/>
                  </a:cxn>
                  <a:cxn ang="0">
                    <a:pos x="202" y="49"/>
                  </a:cxn>
                  <a:cxn ang="0">
                    <a:pos x="205" y="66"/>
                  </a:cxn>
                  <a:cxn ang="0">
                    <a:pos x="204" y="66"/>
                  </a:cxn>
                  <a:cxn ang="0">
                    <a:pos x="163" y="69"/>
                  </a:cxn>
                  <a:cxn ang="0">
                    <a:pos x="154" y="60"/>
                  </a:cxn>
                  <a:cxn ang="0">
                    <a:pos x="171" y="60"/>
                  </a:cxn>
                  <a:cxn ang="0">
                    <a:pos x="171" y="179"/>
                  </a:cxn>
                  <a:cxn ang="0">
                    <a:pos x="162" y="188"/>
                  </a:cxn>
                  <a:cxn ang="0">
                    <a:pos x="153" y="179"/>
                  </a:cxn>
                  <a:cxn ang="0">
                    <a:pos x="171" y="179"/>
                  </a:cxn>
                  <a:cxn ang="0">
                    <a:pos x="171" y="138"/>
                  </a:cxn>
                  <a:cxn ang="0">
                    <a:pos x="153" y="138"/>
                  </a:cxn>
                  <a:cxn ang="0">
                    <a:pos x="162" y="129"/>
                  </a:cxn>
                  <a:cxn ang="0">
                    <a:pos x="171" y="96"/>
                  </a:cxn>
                  <a:cxn ang="0">
                    <a:pos x="153" y="97"/>
                  </a:cxn>
                  <a:cxn ang="0">
                    <a:pos x="162" y="88"/>
                  </a:cxn>
                </a:cxnLst>
                <a:rect l="0" t="0" r="r" b="b"/>
                <a:pathLst>
                  <a:path w="325" h="229">
                    <a:moveTo>
                      <a:pt x="171" y="220"/>
                    </a:moveTo>
                    <a:cubicBezTo>
                      <a:pt x="171" y="221"/>
                      <a:pt x="171" y="221"/>
                      <a:pt x="171" y="221"/>
                    </a:cubicBezTo>
                    <a:cubicBezTo>
                      <a:pt x="171" y="225"/>
                      <a:pt x="167" y="229"/>
                      <a:pt x="162" y="229"/>
                    </a:cubicBezTo>
                    <a:cubicBezTo>
                      <a:pt x="157" y="229"/>
                      <a:pt x="153" y="225"/>
                      <a:pt x="153" y="221"/>
                    </a:cubicBezTo>
                    <a:cubicBezTo>
                      <a:pt x="153" y="220"/>
                      <a:pt x="153" y="220"/>
                      <a:pt x="153" y="220"/>
                    </a:cubicBezTo>
                    <a:cubicBezTo>
                      <a:pt x="153" y="215"/>
                      <a:pt x="157" y="211"/>
                      <a:pt x="162" y="211"/>
                    </a:cubicBezTo>
                    <a:cubicBezTo>
                      <a:pt x="167" y="211"/>
                      <a:pt x="171" y="215"/>
                      <a:pt x="171" y="220"/>
                    </a:cubicBezTo>
                    <a:close/>
                    <a:moveTo>
                      <a:pt x="10" y="18"/>
                    </a:moveTo>
                    <a:cubicBezTo>
                      <a:pt x="9" y="18"/>
                      <a:pt x="7" y="18"/>
                      <a:pt x="5" y="17"/>
                    </a:cubicBezTo>
                    <a:cubicBezTo>
                      <a:pt x="5" y="17"/>
                      <a:pt x="5" y="16"/>
                      <a:pt x="5" y="16"/>
                    </a:cubicBezTo>
                    <a:cubicBezTo>
                      <a:pt x="1" y="13"/>
                      <a:pt x="0" y="8"/>
                      <a:pt x="3" y="4"/>
                    </a:cubicBezTo>
                    <a:cubicBezTo>
                      <a:pt x="6" y="0"/>
                      <a:pt x="11" y="0"/>
                      <a:pt x="15" y="2"/>
                    </a:cubicBezTo>
                    <a:cubicBezTo>
                      <a:pt x="19" y="5"/>
                      <a:pt x="20" y="11"/>
                      <a:pt x="17" y="15"/>
                    </a:cubicBezTo>
                    <a:cubicBezTo>
                      <a:pt x="15" y="17"/>
                      <a:pt x="13" y="18"/>
                      <a:pt x="10" y="18"/>
                    </a:cubicBezTo>
                    <a:close/>
                    <a:moveTo>
                      <a:pt x="315" y="20"/>
                    </a:moveTo>
                    <a:cubicBezTo>
                      <a:pt x="313" y="20"/>
                      <a:pt x="310" y="19"/>
                      <a:pt x="308" y="17"/>
                    </a:cubicBezTo>
                    <a:cubicBezTo>
                      <a:pt x="305" y="13"/>
                      <a:pt x="306" y="7"/>
                      <a:pt x="310" y="5"/>
                    </a:cubicBezTo>
                    <a:cubicBezTo>
                      <a:pt x="311" y="4"/>
                      <a:pt x="311" y="4"/>
                      <a:pt x="311" y="4"/>
                    </a:cubicBezTo>
                    <a:cubicBezTo>
                      <a:pt x="315" y="1"/>
                      <a:pt x="320" y="2"/>
                      <a:pt x="323" y="6"/>
                    </a:cubicBezTo>
                    <a:cubicBezTo>
                      <a:pt x="325" y="10"/>
                      <a:pt x="325" y="15"/>
                      <a:pt x="321" y="18"/>
                    </a:cubicBezTo>
                    <a:cubicBezTo>
                      <a:pt x="320" y="19"/>
                      <a:pt x="320" y="19"/>
                      <a:pt x="320" y="19"/>
                    </a:cubicBezTo>
                    <a:cubicBezTo>
                      <a:pt x="319" y="20"/>
                      <a:pt x="317" y="20"/>
                      <a:pt x="315" y="20"/>
                    </a:cubicBezTo>
                    <a:close/>
                    <a:moveTo>
                      <a:pt x="45" y="40"/>
                    </a:moveTo>
                    <a:cubicBezTo>
                      <a:pt x="44" y="40"/>
                      <a:pt x="42" y="40"/>
                      <a:pt x="41" y="39"/>
                    </a:cubicBezTo>
                    <a:cubicBezTo>
                      <a:pt x="45" y="31"/>
                      <a:pt x="45" y="31"/>
                      <a:pt x="45" y="31"/>
                    </a:cubicBezTo>
                    <a:cubicBezTo>
                      <a:pt x="41" y="39"/>
                      <a:pt x="41" y="39"/>
                      <a:pt x="41" y="39"/>
                    </a:cubicBezTo>
                    <a:cubicBezTo>
                      <a:pt x="37" y="37"/>
                      <a:pt x="35" y="31"/>
                      <a:pt x="37" y="27"/>
                    </a:cubicBezTo>
                    <a:cubicBezTo>
                      <a:pt x="39" y="23"/>
                      <a:pt x="44" y="21"/>
                      <a:pt x="48" y="23"/>
                    </a:cubicBezTo>
                    <a:cubicBezTo>
                      <a:pt x="49" y="24"/>
                      <a:pt x="49" y="24"/>
                      <a:pt x="49" y="24"/>
                    </a:cubicBezTo>
                    <a:cubicBezTo>
                      <a:pt x="53" y="26"/>
                      <a:pt x="55" y="31"/>
                      <a:pt x="53" y="35"/>
                    </a:cubicBezTo>
                    <a:cubicBezTo>
                      <a:pt x="51" y="38"/>
                      <a:pt x="48" y="40"/>
                      <a:pt x="45" y="40"/>
                    </a:cubicBezTo>
                    <a:close/>
                    <a:moveTo>
                      <a:pt x="280" y="41"/>
                    </a:moveTo>
                    <a:cubicBezTo>
                      <a:pt x="277" y="41"/>
                      <a:pt x="274" y="40"/>
                      <a:pt x="273" y="37"/>
                    </a:cubicBezTo>
                    <a:cubicBezTo>
                      <a:pt x="271" y="32"/>
                      <a:pt x="272" y="27"/>
                      <a:pt x="276" y="25"/>
                    </a:cubicBezTo>
                    <a:cubicBezTo>
                      <a:pt x="276" y="25"/>
                      <a:pt x="277" y="25"/>
                      <a:pt x="277" y="25"/>
                    </a:cubicBezTo>
                    <a:cubicBezTo>
                      <a:pt x="281" y="23"/>
                      <a:pt x="286" y="24"/>
                      <a:pt x="289" y="29"/>
                    </a:cubicBezTo>
                    <a:cubicBezTo>
                      <a:pt x="291" y="33"/>
                      <a:pt x="289" y="38"/>
                      <a:pt x="285" y="40"/>
                    </a:cubicBezTo>
                    <a:cubicBezTo>
                      <a:pt x="281" y="32"/>
                      <a:pt x="281" y="32"/>
                      <a:pt x="281" y="32"/>
                    </a:cubicBezTo>
                    <a:cubicBezTo>
                      <a:pt x="284" y="40"/>
                      <a:pt x="284" y="40"/>
                      <a:pt x="284" y="40"/>
                    </a:cubicBezTo>
                    <a:cubicBezTo>
                      <a:pt x="283" y="41"/>
                      <a:pt x="282" y="41"/>
                      <a:pt x="280" y="41"/>
                    </a:cubicBezTo>
                    <a:close/>
                    <a:moveTo>
                      <a:pt x="83" y="56"/>
                    </a:moveTo>
                    <a:cubicBezTo>
                      <a:pt x="82" y="56"/>
                      <a:pt x="81" y="56"/>
                      <a:pt x="80" y="55"/>
                    </a:cubicBezTo>
                    <a:cubicBezTo>
                      <a:pt x="80" y="55"/>
                      <a:pt x="80" y="55"/>
                      <a:pt x="80" y="55"/>
                    </a:cubicBezTo>
                    <a:cubicBezTo>
                      <a:pt x="75" y="54"/>
                      <a:pt x="72" y="49"/>
                      <a:pt x="74" y="44"/>
                    </a:cubicBezTo>
                    <a:cubicBezTo>
                      <a:pt x="75" y="40"/>
                      <a:pt x="80" y="37"/>
                      <a:pt x="85" y="39"/>
                    </a:cubicBezTo>
                    <a:cubicBezTo>
                      <a:pt x="85" y="39"/>
                      <a:pt x="85" y="39"/>
                      <a:pt x="85" y="39"/>
                    </a:cubicBezTo>
                    <a:cubicBezTo>
                      <a:pt x="90" y="40"/>
                      <a:pt x="92" y="45"/>
                      <a:pt x="91" y="50"/>
                    </a:cubicBezTo>
                    <a:cubicBezTo>
                      <a:pt x="90" y="53"/>
                      <a:pt x="86" y="56"/>
                      <a:pt x="83" y="56"/>
                    </a:cubicBezTo>
                    <a:close/>
                    <a:moveTo>
                      <a:pt x="243" y="57"/>
                    </a:moveTo>
                    <a:cubicBezTo>
                      <a:pt x="239" y="57"/>
                      <a:pt x="236" y="54"/>
                      <a:pt x="234" y="51"/>
                    </a:cubicBezTo>
                    <a:cubicBezTo>
                      <a:pt x="233" y="46"/>
                      <a:pt x="235" y="41"/>
                      <a:pt x="240" y="40"/>
                    </a:cubicBezTo>
                    <a:cubicBezTo>
                      <a:pt x="241" y="40"/>
                      <a:pt x="241" y="40"/>
                      <a:pt x="241" y="40"/>
                    </a:cubicBezTo>
                    <a:cubicBezTo>
                      <a:pt x="245" y="38"/>
                      <a:pt x="250" y="41"/>
                      <a:pt x="251" y="45"/>
                    </a:cubicBezTo>
                    <a:cubicBezTo>
                      <a:pt x="253" y="50"/>
                      <a:pt x="250" y="55"/>
                      <a:pt x="246" y="56"/>
                    </a:cubicBezTo>
                    <a:cubicBezTo>
                      <a:pt x="243" y="48"/>
                      <a:pt x="243" y="48"/>
                      <a:pt x="243" y="48"/>
                    </a:cubicBezTo>
                    <a:cubicBezTo>
                      <a:pt x="245" y="56"/>
                      <a:pt x="245" y="56"/>
                      <a:pt x="245" y="56"/>
                    </a:cubicBezTo>
                    <a:cubicBezTo>
                      <a:pt x="245" y="57"/>
                      <a:pt x="244" y="57"/>
                      <a:pt x="243" y="57"/>
                    </a:cubicBezTo>
                    <a:close/>
                    <a:moveTo>
                      <a:pt x="122" y="65"/>
                    </a:moveTo>
                    <a:cubicBezTo>
                      <a:pt x="122" y="65"/>
                      <a:pt x="121" y="65"/>
                      <a:pt x="121" y="65"/>
                    </a:cubicBezTo>
                    <a:cubicBezTo>
                      <a:pt x="121" y="65"/>
                      <a:pt x="121" y="65"/>
                      <a:pt x="121" y="65"/>
                    </a:cubicBezTo>
                    <a:cubicBezTo>
                      <a:pt x="116" y="65"/>
                      <a:pt x="113" y="60"/>
                      <a:pt x="113" y="55"/>
                    </a:cubicBezTo>
                    <a:cubicBezTo>
                      <a:pt x="114" y="51"/>
                      <a:pt x="118" y="48"/>
                      <a:pt x="123" y="48"/>
                    </a:cubicBezTo>
                    <a:cubicBezTo>
                      <a:pt x="128" y="49"/>
                      <a:pt x="131" y="53"/>
                      <a:pt x="131" y="58"/>
                    </a:cubicBezTo>
                    <a:cubicBezTo>
                      <a:pt x="130" y="62"/>
                      <a:pt x="126" y="65"/>
                      <a:pt x="122" y="65"/>
                    </a:cubicBezTo>
                    <a:close/>
                    <a:moveTo>
                      <a:pt x="203" y="66"/>
                    </a:moveTo>
                    <a:cubicBezTo>
                      <a:pt x="199" y="66"/>
                      <a:pt x="195" y="63"/>
                      <a:pt x="194" y="59"/>
                    </a:cubicBezTo>
                    <a:cubicBezTo>
                      <a:pt x="194" y="54"/>
                      <a:pt x="197" y="49"/>
                      <a:pt x="202" y="49"/>
                    </a:cubicBezTo>
                    <a:cubicBezTo>
                      <a:pt x="202" y="49"/>
                      <a:pt x="202" y="49"/>
                      <a:pt x="202" y="49"/>
                    </a:cubicBezTo>
                    <a:cubicBezTo>
                      <a:pt x="207" y="48"/>
                      <a:pt x="211" y="51"/>
                      <a:pt x="212" y="56"/>
                    </a:cubicBezTo>
                    <a:cubicBezTo>
                      <a:pt x="213" y="61"/>
                      <a:pt x="209" y="65"/>
                      <a:pt x="205" y="66"/>
                    </a:cubicBezTo>
                    <a:cubicBezTo>
                      <a:pt x="204" y="57"/>
                      <a:pt x="204" y="57"/>
                      <a:pt x="204" y="57"/>
                    </a:cubicBezTo>
                    <a:cubicBezTo>
                      <a:pt x="204" y="66"/>
                      <a:pt x="204" y="66"/>
                      <a:pt x="204" y="66"/>
                    </a:cubicBezTo>
                    <a:cubicBezTo>
                      <a:pt x="204" y="66"/>
                      <a:pt x="203" y="66"/>
                      <a:pt x="203" y="66"/>
                    </a:cubicBezTo>
                    <a:close/>
                    <a:moveTo>
                      <a:pt x="163" y="69"/>
                    </a:moveTo>
                    <a:cubicBezTo>
                      <a:pt x="162" y="69"/>
                      <a:pt x="162" y="69"/>
                      <a:pt x="162" y="69"/>
                    </a:cubicBezTo>
                    <a:cubicBezTo>
                      <a:pt x="158" y="69"/>
                      <a:pt x="154" y="65"/>
                      <a:pt x="154" y="60"/>
                    </a:cubicBezTo>
                    <a:cubicBezTo>
                      <a:pt x="154" y="55"/>
                      <a:pt x="158" y="52"/>
                      <a:pt x="162" y="52"/>
                    </a:cubicBezTo>
                    <a:cubicBezTo>
                      <a:pt x="167" y="52"/>
                      <a:pt x="171" y="55"/>
                      <a:pt x="171" y="60"/>
                    </a:cubicBezTo>
                    <a:cubicBezTo>
                      <a:pt x="171" y="65"/>
                      <a:pt x="168" y="69"/>
                      <a:pt x="163" y="69"/>
                    </a:cubicBezTo>
                    <a:close/>
                    <a:moveTo>
                      <a:pt x="171" y="179"/>
                    </a:moveTo>
                    <a:cubicBezTo>
                      <a:pt x="171" y="179"/>
                      <a:pt x="171" y="179"/>
                      <a:pt x="171" y="179"/>
                    </a:cubicBezTo>
                    <a:cubicBezTo>
                      <a:pt x="171" y="184"/>
                      <a:pt x="167" y="188"/>
                      <a:pt x="162" y="188"/>
                    </a:cubicBezTo>
                    <a:cubicBezTo>
                      <a:pt x="157" y="188"/>
                      <a:pt x="153" y="184"/>
                      <a:pt x="153" y="179"/>
                    </a:cubicBezTo>
                    <a:cubicBezTo>
                      <a:pt x="153" y="179"/>
                      <a:pt x="153" y="179"/>
                      <a:pt x="153" y="179"/>
                    </a:cubicBezTo>
                    <a:cubicBezTo>
                      <a:pt x="153" y="174"/>
                      <a:pt x="157" y="170"/>
                      <a:pt x="162" y="170"/>
                    </a:cubicBezTo>
                    <a:cubicBezTo>
                      <a:pt x="167" y="170"/>
                      <a:pt x="171" y="174"/>
                      <a:pt x="171" y="179"/>
                    </a:cubicBezTo>
                    <a:close/>
                    <a:moveTo>
                      <a:pt x="171" y="138"/>
                    </a:moveTo>
                    <a:cubicBezTo>
                      <a:pt x="171" y="138"/>
                      <a:pt x="171" y="138"/>
                      <a:pt x="171" y="138"/>
                    </a:cubicBezTo>
                    <a:cubicBezTo>
                      <a:pt x="171" y="143"/>
                      <a:pt x="167" y="147"/>
                      <a:pt x="162" y="147"/>
                    </a:cubicBezTo>
                    <a:cubicBezTo>
                      <a:pt x="157" y="147"/>
                      <a:pt x="153" y="143"/>
                      <a:pt x="153" y="138"/>
                    </a:cubicBezTo>
                    <a:cubicBezTo>
                      <a:pt x="153" y="138"/>
                      <a:pt x="153" y="138"/>
                      <a:pt x="153" y="138"/>
                    </a:cubicBezTo>
                    <a:cubicBezTo>
                      <a:pt x="153" y="133"/>
                      <a:pt x="157" y="129"/>
                      <a:pt x="162" y="129"/>
                    </a:cubicBezTo>
                    <a:cubicBezTo>
                      <a:pt x="167" y="129"/>
                      <a:pt x="171" y="133"/>
                      <a:pt x="171" y="138"/>
                    </a:cubicBezTo>
                    <a:close/>
                    <a:moveTo>
                      <a:pt x="171" y="96"/>
                    </a:moveTo>
                    <a:cubicBezTo>
                      <a:pt x="171" y="97"/>
                      <a:pt x="171" y="97"/>
                      <a:pt x="171" y="97"/>
                    </a:cubicBezTo>
                    <a:cubicBezTo>
                      <a:pt x="171" y="108"/>
                      <a:pt x="153" y="108"/>
                      <a:pt x="153" y="97"/>
                    </a:cubicBezTo>
                    <a:cubicBezTo>
                      <a:pt x="153" y="96"/>
                      <a:pt x="153" y="96"/>
                      <a:pt x="153" y="96"/>
                    </a:cubicBezTo>
                    <a:cubicBezTo>
                      <a:pt x="153" y="92"/>
                      <a:pt x="157" y="88"/>
                      <a:pt x="162" y="88"/>
                    </a:cubicBezTo>
                    <a:cubicBezTo>
                      <a:pt x="167" y="88"/>
                      <a:pt x="171" y="92"/>
                      <a:pt x="171" y="96"/>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a:solidFill>
                    <a:prstClr val="black"/>
                  </a:solidFill>
                  <a:latin typeface="微软雅黑"/>
                  <a:ea typeface="微软雅黑"/>
                  <a:cs typeface="+mn-ea"/>
                  <a:sym typeface="+mn-lt"/>
                </a:endParaRPr>
              </a:p>
            </p:txBody>
          </p:sp>
          <p:sp>
            <p:nvSpPr>
              <p:cNvPr id="38" name="Freeform 380">
                <a:extLst>
                  <a:ext uri="{FF2B5EF4-FFF2-40B4-BE49-F238E27FC236}">
                    <a16:creationId xmlns:a16="http://schemas.microsoft.com/office/drawing/2014/main" id="{5281AECF-E221-4DF6-8B9C-525DE64219A1}"/>
                  </a:ext>
                </a:extLst>
              </p:cNvPr>
              <p:cNvSpPr>
                <a:spLocks/>
              </p:cNvSpPr>
              <p:nvPr/>
            </p:nvSpPr>
            <p:spPr bwMode="auto">
              <a:xfrm>
                <a:off x="5685235" y="3140869"/>
                <a:ext cx="183356" cy="92869"/>
              </a:xfrm>
              <a:custGeom>
                <a:avLst/>
                <a:gdLst/>
                <a:ahLst/>
                <a:cxnLst>
                  <a:cxn ang="0">
                    <a:pos x="0" y="0"/>
                  </a:cxn>
                  <a:cxn ang="0">
                    <a:pos x="76" y="78"/>
                  </a:cxn>
                  <a:cxn ang="0">
                    <a:pos x="154" y="0"/>
                  </a:cxn>
                  <a:cxn ang="0">
                    <a:pos x="0" y="0"/>
                  </a:cxn>
                  <a:cxn ang="0">
                    <a:pos x="0" y="0"/>
                  </a:cxn>
                </a:cxnLst>
                <a:rect l="0" t="0" r="r" b="b"/>
                <a:pathLst>
                  <a:path w="154" h="78">
                    <a:moveTo>
                      <a:pt x="0" y="0"/>
                    </a:moveTo>
                    <a:lnTo>
                      <a:pt x="76" y="78"/>
                    </a:lnTo>
                    <a:lnTo>
                      <a:pt x="154" y="0"/>
                    </a:lnTo>
                    <a:lnTo>
                      <a:pt x="0" y="0"/>
                    </a:lnTo>
                    <a:lnTo>
                      <a:pt x="0"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a:solidFill>
                    <a:prstClr val="black"/>
                  </a:solidFill>
                  <a:latin typeface="微软雅黑"/>
                  <a:ea typeface="微软雅黑"/>
                  <a:cs typeface="+mn-ea"/>
                  <a:sym typeface="+mn-lt"/>
                </a:endParaRPr>
              </a:p>
            </p:txBody>
          </p:sp>
        </p:grpSp>
        <p:grpSp>
          <p:nvGrpSpPr>
            <p:cNvPr id="15" name="组合 14">
              <a:extLst>
                <a:ext uri="{FF2B5EF4-FFF2-40B4-BE49-F238E27FC236}">
                  <a16:creationId xmlns:a16="http://schemas.microsoft.com/office/drawing/2014/main" id="{00D6BF2D-6BAD-4D46-990D-5D90C09DD892}"/>
                </a:ext>
              </a:extLst>
            </p:cNvPr>
            <p:cNvGrpSpPr/>
            <p:nvPr/>
          </p:nvGrpSpPr>
          <p:grpSpPr>
            <a:xfrm>
              <a:off x="9103386" y="4986169"/>
              <a:ext cx="1503973" cy="659703"/>
              <a:chOff x="6531769" y="2445544"/>
              <a:chExt cx="914400" cy="788194"/>
            </a:xfrm>
            <a:solidFill>
              <a:srgbClr val="273045"/>
            </a:solidFill>
          </p:grpSpPr>
          <p:sp>
            <p:nvSpPr>
              <p:cNvPr id="35" name="Freeform 475">
                <a:extLst>
                  <a:ext uri="{FF2B5EF4-FFF2-40B4-BE49-F238E27FC236}">
                    <a16:creationId xmlns:a16="http://schemas.microsoft.com/office/drawing/2014/main" id="{05E835DF-3398-48EF-9D47-2755C5406E59}"/>
                  </a:ext>
                </a:extLst>
              </p:cNvPr>
              <p:cNvSpPr>
                <a:spLocks noEditPoints="1"/>
              </p:cNvSpPr>
              <p:nvPr/>
            </p:nvSpPr>
            <p:spPr bwMode="auto">
              <a:xfrm>
                <a:off x="6531769" y="2445544"/>
                <a:ext cx="914400" cy="644128"/>
              </a:xfrm>
              <a:custGeom>
                <a:avLst/>
                <a:gdLst/>
                <a:ahLst/>
                <a:cxnLst>
                  <a:cxn ang="0">
                    <a:pos x="171" y="221"/>
                  </a:cxn>
                  <a:cxn ang="0">
                    <a:pos x="153" y="221"/>
                  </a:cxn>
                  <a:cxn ang="0">
                    <a:pos x="162" y="211"/>
                  </a:cxn>
                  <a:cxn ang="0">
                    <a:pos x="10" y="18"/>
                  </a:cxn>
                  <a:cxn ang="0">
                    <a:pos x="5" y="16"/>
                  </a:cxn>
                  <a:cxn ang="0">
                    <a:pos x="15" y="2"/>
                  </a:cxn>
                  <a:cxn ang="0">
                    <a:pos x="10" y="18"/>
                  </a:cxn>
                  <a:cxn ang="0">
                    <a:pos x="308" y="17"/>
                  </a:cxn>
                  <a:cxn ang="0">
                    <a:pos x="311" y="4"/>
                  </a:cxn>
                  <a:cxn ang="0">
                    <a:pos x="321" y="18"/>
                  </a:cxn>
                  <a:cxn ang="0">
                    <a:pos x="315" y="20"/>
                  </a:cxn>
                  <a:cxn ang="0">
                    <a:pos x="41" y="39"/>
                  </a:cxn>
                  <a:cxn ang="0">
                    <a:pos x="41" y="39"/>
                  </a:cxn>
                  <a:cxn ang="0">
                    <a:pos x="48" y="23"/>
                  </a:cxn>
                  <a:cxn ang="0">
                    <a:pos x="53" y="35"/>
                  </a:cxn>
                  <a:cxn ang="0">
                    <a:pos x="280" y="41"/>
                  </a:cxn>
                  <a:cxn ang="0">
                    <a:pos x="276" y="25"/>
                  </a:cxn>
                  <a:cxn ang="0">
                    <a:pos x="289" y="29"/>
                  </a:cxn>
                  <a:cxn ang="0">
                    <a:pos x="281" y="32"/>
                  </a:cxn>
                  <a:cxn ang="0">
                    <a:pos x="280" y="41"/>
                  </a:cxn>
                  <a:cxn ang="0">
                    <a:pos x="80" y="55"/>
                  </a:cxn>
                  <a:cxn ang="0">
                    <a:pos x="74" y="44"/>
                  </a:cxn>
                  <a:cxn ang="0">
                    <a:pos x="85" y="39"/>
                  </a:cxn>
                  <a:cxn ang="0">
                    <a:pos x="83" y="56"/>
                  </a:cxn>
                  <a:cxn ang="0">
                    <a:pos x="235" y="51"/>
                  </a:cxn>
                  <a:cxn ang="0">
                    <a:pos x="241" y="40"/>
                  </a:cxn>
                  <a:cxn ang="0">
                    <a:pos x="246" y="56"/>
                  </a:cxn>
                  <a:cxn ang="0">
                    <a:pos x="245" y="56"/>
                  </a:cxn>
                  <a:cxn ang="0">
                    <a:pos x="122" y="65"/>
                  </a:cxn>
                  <a:cxn ang="0">
                    <a:pos x="121" y="65"/>
                  </a:cxn>
                  <a:cxn ang="0">
                    <a:pos x="123" y="48"/>
                  </a:cxn>
                  <a:cxn ang="0">
                    <a:pos x="122" y="65"/>
                  </a:cxn>
                  <a:cxn ang="0">
                    <a:pos x="194" y="59"/>
                  </a:cxn>
                  <a:cxn ang="0">
                    <a:pos x="202" y="49"/>
                  </a:cxn>
                  <a:cxn ang="0">
                    <a:pos x="205" y="66"/>
                  </a:cxn>
                  <a:cxn ang="0">
                    <a:pos x="204" y="66"/>
                  </a:cxn>
                  <a:cxn ang="0">
                    <a:pos x="163" y="69"/>
                  </a:cxn>
                  <a:cxn ang="0">
                    <a:pos x="154" y="60"/>
                  </a:cxn>
                  <a:cxn ang="0">
                    <a:pos x="171" y="60"/>
                  </a:cxn>
                  <a:cxn ang="0">
                    <a:pos x="171" y="179"/>
                  </a:cxn>
                  <a:cxn ang="0">
                    <a:pos x="162" y="188"/>
                  </a:cxn>
                  <a:cxn ang="0">
                    <a:pos x="153" y="179"/>
                  </a:cxn>
                  <a:cxn ang="0">
                    <a:pos x="171" y="179"/>
                  </a:cxn>
                  <a:cxn ang="0">
                    <a:pos x="171" y="138"/>
                  </a:cxn>
                  <a:cxn ang="0">
                    <a:pos x="153" y="138"/>
                  </a:cxn>
                  <a:cxn ang="0">
                    <a:pos x="162" y="129"/>
                  </a:cxn>
                  <a:cxn ang="0">
                    <a:pos x="171" y="96"/>
                  </a:cxn>
                  <a:cxn ang="0">
                    <a:pos x="153" y="97"/>
                  </a:cxn>
                  <a:cxn ang="0">
                    <a:pos x="162" y="88"/>
                  </a:cxn>
                </a:cxnLst>
                <a:rect l="0" t="0" r="r" b="b"/>
                <a:pathLst>
                  <a:path w="325" h="229">
                    <a:moveTo>
                      <a:pt x="171" y="220"/>
                    </a:moveTo>
                    <a:cubicBezTo>
                      <a:pt x="171" y="221"/>
                      <a:pt x="171" y="221"/>
                      <a:pt x="171" y="221"/>
                    </a:cubicBezTo>
                    <a:cubicBezTo>
                      <a:pt x="171" y="225"/>
                      <a:pt x="167" y="229"/>
                      <a:pt x="162" y="229"/>
                    </a:cubicBezTo>
                    <a:cubicBezTo>
                      <a:pt x="157" y="229"/>
                      <a:pt x="153" y="225"/>
                      <a:pt x="153" y="221"/>
                    </a:cubicBezTo>
                    <a:cubicBezTo>
                      <a:pt x="153" y="220"/>
                      <a:pt x="153" y="220"/>
                      <a:pt x="153" y="220"/>
                    </a:cubicBezTo>
                    <a:cubicBezTo>
                      <a:pt x="153" y="215"/>
                      <a:pt x="157" y="211"/>
                      <a:pt x="162" y="211"/>
                    </a:cubicBezTo>
                    <a:cubicBezTo>
                      <a:pt x="167" y="211"/>
                      <a:pt x="171" y="215"/>
                      <a:pt x="171" y="220"/>
                    </a:cubicBezTo>
                    <a:close/>
                    <a:moveTo>
                      <a:pt x="10" y="18"/>
                    </a:moveTo>
                    <a:cubicBezTo>
                      <a:pt x="9" y="18"/>
                      <a:pt x="7" y="18"/>
                      <a:pt x="5" y="17"/>
                    </a:cubicBezTo>
                    <a:cubicBezTo>
                      <a:pt x="5" y="17"/>
                      <a:pt x="5" y="16"/>
                      <a:pt x="5" y="16"/>
                    </a:cubicBezTo>
                    <a:cubicBezTo>
                      <a:pt x="1" y="13"/>
                      <a:pt x="0" y="8"/>
                      <a:pt x="3" y="4"/>
                    </a:cubicBezTo>
                    <a:cubicBezTo>
                      <a:pt x="6" y="0"/>
                      <a:pt x="11" y="0"/>
                      <a:pt x="15" y="2"/>
                    </a:cubicBezTo>
                    <a:cubicBezTo>
                      <a:pt x="19" y="5"/>
                      <a:pt x="20" y="11"/>
                      <a:pt x="17" y="15"/>
                    </a:cubicBezTo>
                    <a:cubicBezTo>
                      <a:pt x="16" y="17"/>
                      <a:pt x="13" y="18"/>
                      <a:pt x="10" y="18"/>
                    </a:cubicBezTo>
                    <a:close/>
                    <a:moveTo>
                      <a:pt x="315" y="20"/>
                    </a:moveTo>
                    <a:cubicBezTo>
                      <a:pt x="313" y="20"/>
                      <a:pt x="310" y="19"/>
                      <a:pt x="308" y="17"/>
                    </a:cubicBezTo>
                    <a:cubicBezTo>
                      <a:pt x="305" y="13"/>
                      <a:pt x="306" y="7"/>
                      <a:pt x="310" y="5"/>
                    </a:cubicBezTo>
                    <a:cubicBezTo>
                      <a:pt x="311" y="4"/>
                      <a:pt x="311" y="4"/>
                      <a:pt x="311" y="4"/>
                    </a:cubicBezTo>
                    <a:cubicBezTo>
                      <a:pt x="315" y="1"/>
                      <a:pt x="320" y="2"/>
                      <a:pt x="323" y="6"/>
                    </a:cubicBezTo>
                    <a:cubicBezTo>
                      <a:pt x="325" y="10"/>
                      <a:pt x="325" y="15"/>
                      <a:pt x="321" y="18"/>
                    </a:cubicBezTo>
                    <a:cubicBezTo>
                      <a:pt x="320" y="19"/>
                      <a:pt x="320" y="19"/>
                      <a:pt x="320" y="19"/>
                    </a:cubicBezTo>
                    <a:cubicBezTo>
                      <a:pt x="319" y="20"/>
                      <a:pt x="317" y="20"/>
                      <a:pt x="315" y="20"/>
                    </a:cubicBezTo>
                    <a:close/>
                    <a:moveTo>
                      <a:pt x="45" y="40"/>
                    </a:moveTo>
                    <a:cubicBezTo>
                      <a:pt x="44" y="40"/>
                      <a:pt x="42" y="40"/>
                      <a:pt x="41" y="39"/>
                    </a:cubicBezTo>
                    <a:cubicBezTo>
                      <a:pt x="45" y="31"/>
                      <a:pt x="45" y="31"/>
                      <a:pt x="45" y="31"/>
                    </a:cubicBezTo>
                    <a:cubicBezTo>
                      <a:pt x="41" y="39"/>
                      <a:pt x="41" y="39"/>
                      <a:pt x="41" y="39"/>
                    </a:cubicBezTo>
                    <a:cubicBezTo>
                      <a:pt x="37" y="37"/>
                      <a:pt x="35" y="31"/>
                      <a:pt x="37" y="27"/>
                    </a:cubicBezTo>
                    <a:cubicBezTo>
                      <a:pt x="39" y="23"/>
                      <a:pt x="44" y="21"/>
                      <a:pt x="48" y="23"/>
                    </a:cubicBezTo>
                    <a:cubicBezTo>
                      <a:pt x="49" y="24"/>
                      <a:pt x="49" y="24"/>
                      <a:pt x="49" y="24"/>
                    </a:cubicBezTo>
                    <a:cubicBezTo>
                      <a:pt x="53" y="26"/>
                      <a:pt x="55" y="31"/>
                      <a:pt x="53" y="35"/>
                    </a:cubicBezTo>
                    <a:cubicBezTo>
                      <a:pt x="51" y="38"/>
                      <a:pt x="48" y="40"/>
                      <a:pt x="45" y="40"/>
                    </a:cubicBezTo>
                    <a:close/>
                    <a:moveTo>
                      <a:pt x="280" y="41"/>
                    </a:moveTo>
                    <a:cubicBezTo>
                      <a:pt x="277" y="41"/>
                      <a:pt x="274" y="40"/>
                      <a:pt x="273" y="37"/>
                    </a:cubicBezTo>
                    <a:cubicBezTo>
                      <a:pt x="271" y="32"/>
                      <a:pt x="272" y="27"/>
                      <a:pt x="276" y="25"/>
                    </a:cubicBezTo>
                    <a:cubicBezTo>
                      <a:pt x="276" y="25"/>
                      <a:pt x="277" y="25"/>
                      <a:pt x="277" y="25"/>
                    </a:cubicBezTo>
                    <a:cubicBezTo>
                      <a:pt x="281" y="23"/>
                      <a:pt x="286" y="24"/>
                      <a:pt x="289" y="29"/>
                    </a:cubicBezTo>
                    <a:cubicBezTo>
                      <a:pt x="291" y="33"/>
                      <a:pt x="289" y="38"/>
                      <a:pt x="285" y="40"/>
                    </a:cubicBezTo>
                    <a:cubicBezTo>
                      <a:pt x="281" y="32"/>
                      <a:pt x="281" y="32"/>
                      <a:pt x="281" y="32"/>
                    </a:cubicBezTo>
                    <a:cubicBezTo>
                      <a:pt x="284" y="40"/>
                      <a:pt x="284" y="40"/>
                      <a:pt x="284" y="40"/>
                    </a:cubicBezTo>
                    <a:cubicBezTo>
                      <a:pt x="283" y="41"/>
                      <a:pt x="282" y="41"/>
                      <a:pt x="280" y="41"/>
                    </a:cubicBezTo>
                    <a:close/>
                    <a:moveTo>
                      <a:pt x="83" y="56"/>
                    </a:moveTo>
                    <a:cubicBezTo>
                      <a:pt x="82" y="56"/>
                      <a:pt x="81" y="56"/>
                      <a:pt x="80" y="55"/>
                    </a:cubicBezTo>
                    <a:cubicBezTo>
                      <a:pt x="80" y="55"/>
                      <a:pt x="80" y="55"/>
                      <a:pt x="80" y="55"/>
                    </a:cubicBezTo>
                    <a:cubicBezTo>
                      <a:pt x="75" y="54"/>
                      <a:pt x="72" y="49"/>
                      <a:pt x="74" y="44"/>
                    </a:cubicBezTo>
                    <a:cubicBezTo>
                      <a:pt x="75" y="40"/>
                      <a:pt x="80" y="37"/>
                      <a:pt x="85" y="39"/>
                    </a:cubicBezTo>
                    <a:cubicBezTo>
                      <a:pt x="85" y="39"/>
                      <a:pt x="85" y="39"/>
                      <a:pt x="85" y="39"/>
                    </a:cubicBezTo>
                    <a:cubicBezTo>
                      <a:pt x="90" y="40"/>
                      <a:pt x="92" y="45"/>
                      <a:pt x="91" y="50"/>
                    </a:cubicBezTo>
                    <a:cubicBezTo>
                      <a:pt x="90" y="53"/>
                      <a:pt x="86" y="56"/>
                      <a:pt x="83" y="56"/>
                    </a:cubicBezTo>
                    <a:close/>
                    <a:moveTo>
                      <a:pt x="243" y="57"/>
                    </a:moveTo>
                    <a:cubicBezTo>
                      <a:pt x="239" y="57"/>
                      <a:pt x="236" y="54"/>
                      <a:pt x="235" y="51"/>
                    </a:cubicBezTo>
                    <a:cubicBezTo>
                      <a:pt x="233" y="46"/>
                      <a:pt x="235" y="41"/>
                      <a:pt x="240" y="40"/>
                    </a:cubicBezTo>
                    <a:cubicBezTo>
                      <a:pt x="241" y="40"/>
                      <a:pt x="241" y="40"/>
                      <a:pt x="241" y="40"/>
                    </a:cubicBezTo>
                    <a:cubicBezTo>
                      <a:pt x="245" y="38"/>
                      <a:pt x="250" y="41"/>
                      <a:pt x="251" y="45"/>
                    </a:cubicBezTo>
                    <a:cubicBezTo>
                      <a:pt x="253" y="50"/>
                      <a:pt x="250" y="55"/>
                      <a:pt x="246" y="56"/>
                    </a:cubicBezTo>
                    <a:cubicBezTo>
                      <a:pt x="243" y="48"/>
                      <a:pt x="243" y="48"/>
                      <a:pt x="243" y="48"/>
                    </a:cubicBezTo>
                    <a:cubicBezTo>
                      <a:pt x="245" y="56"/>
                      <a:pt x="245" y="56"/>
                      <a:pt x="245" y="56"/>
                    </a:cubicBezTo>
                    <a:cubicBezTo>
                      <a:pt x="245" y="57"/>
                      <a:pt x="244" y="57"/>
                      <a:pt x="243" y="57"/>
                    </a:cubicBezTo>
                    <a:close/>
                    <a:moveTo>
                      <a:pt x="122" y="65"/>
                    </a:moveTo>
                    <a:cubicBezTo>
                      <a:pt x="122" y="65"/>
                      <a:pt x="121" y="65"/>
                      <a:pt x="121" y="65"/>
                    </a:cubicBezTo>
                    <a:cubicBezTo>
                      <a:pt x="121" y="65"/>
                      <a:pt x="121" y="65"/>
                      <a:pt x="121" y="65"/>
                    </a:cubicBezTo>
                    <a:cubicBezTo>
                      <a:pt x="116" y="65"/>
                      <a:pt x="113" y="60"/>
                      <a:pt x="113" y="55"/>
                    </a:cubicBezTo>
                    <a:cubicBezTo>
                      <a:pt x="114" y="51"/>
                      <a:pt x="118" y="48"/>
                      <a:pt x="123" y="48"/>
                    </a:cubicBezTo>
                    <a:cubicBezTo>
                      <a:pt x="128" y="49"/>
                      <a:pt x="131" y="53"/>
                      <a:pt x="131" y="58"/>
                    </a:cubicBezTo>
                    <a:cubicBezTo>
                      <a:pt x="130" y="62"/>
                      <a:pt x="126" y="65"/>
                      <a:pt x="122" y="65"/>
                    </a:cubicBezTo>
                    <a:close/>
                    <a:moveTo>
                      <a:pt x="203" y="66"/>
                    </a:moveTo>
                    <a:cubicBezTo>
                      <a:pt x="199" y="66"/>
                      <a:pt x="195" y="63"/>
                      <a:pt x="194" y="59"/>
                    </a:cubicBezTo>
                    <a:cubicBezTo>
                      <a:pt x="194" y="54"/>
                      <a:pt x="197" y="49"/>
                      <a:pt x="202" y="49"/>
                    </a:cubicBezTo>
                    <a:cubicBezTo>
                      <a:pt x="202" y="49"/>
                      <a:pt x="202" y="49"/>
                      <a:pt x="202" y="49"/>
                    </a:cubicBezTo>
                    <a:cubicBezTo>
                      <a:pt x="207" y="48"/>
                      <a:pt x="211" y="51"/>
                      <a:pt x="212" y="56"/>
                    </a:cubicBezTo>
                    <a:cubicBezTo>
                      <a:pt x="213" y="61"/>
                      <a:pt x="209" y="65"/>
                      <a:pt x="205" y="66"/>
                    </a:cubicBezTo>
                    <a:cubicBezTo>
                      <a:pt x="204" y="57"/>
                      <a:pt x="204" y="57"/>
                      <a:pt x="204" y="57"/>
                    </a:cubicBezTo>
                    <a:cubicBezTo>
                      <a:pt x="204" y="66"/>
                      <a:pt x="204" y="66"/>
                      <a:pt x="204" y="66"/>
                    </a:cubicBezTo>
                    <a:cubicBezTo>
                      <a:pt x="204" y="66"/>
                      <a:pt x="203" y="66"/>
                      <a:pt x="203" y="66"/>
                    </a:cubicBezTo>
                    <a:close/>
                    <a:moveTo>
                      <a:pt x="163" y="69"/>
                    </a:moveTo>
                    <a:cubicBezTo>
                      <a:pt x="162" y="69"/>
                      <a:pt x="162" y="69"/>
                      <a:pt x="162" y="69"/>
                    </a:cubicBezTo>
                    <a:cubicBezTo>
                      <a:pt x="158" y="69"/>
                      <a:pt x="154" y="65"/>
                      <a:pt x="154" y="60"/>
                    </a:cubicBezTo>
                    <a:cubicBezTo>
                      <a:pt x="154" y="55"/>
                      <a:pt x="158" y="52"/>
                      <a:pt x="162" y="52"/>
                    </a:cubicBezTo>
                    <a:cubicBezTo>
                      <a:pt x="167" y="52"/>
                      <a:pt x="171" y="55"/>
                      <a:pt x="171" y="60"/>
                    </a:cubicBezTo>
                    <a:cubicBezTo>
                      <a:pt x="171" y="65"/>
                      <a:pt x="168" y="69"/>
                      <a:pt x="163" y="69"/>
                    </a:cubicBezTo>
                    <a:close/>
                    <a:moveTo>
                      <a:pt x="171" y="179"/>
                    </a:moveTo>
                    <a:cubicBezTo>
                      <a:pt x="171" y="179"/>
                      <a:pt x="171" y="179"/>
                      <a:pt x="171" y="179"/>
                    </a:cubicBezTo>
                    <a:cubicBezTo>
                      <a:pt x="171" y="184"/>
                      <a:pt x="167" y="188"/>
                      <a:pt x="162" y="188"/>
                    </a:cubicBezTo>
                    <a:cubicBezTo>
                      <a:pt x="157" y="188"/>
                      <a:pt x="153" y="184"/>
                      <a:pt x="153" y="179"/>
                    </a:cubicBezTo>
                    <a:cubicBezTo>
                      <a:pt x="153" y="179"/>
                      <a:pt x="153" y="179"/>
                      <a:pt x="153" y="179"/>
                    </a:cubicBezTo>
                    <a:cubicBezTo>
                      <a:pt x="153" y="174"/>
                      <a:pt x="157" y="170"/>
                      <a:pt x="162" y="170"/>
                    </a:cubicBezTo>
                    <a:cubicBezTo>
                      <a:pt x="167" y="170"/>
                      <a:pt x="171" y="174"/>
                      <a:pt x="171" y="179"/>
                    </a:cubicBezTo>
                    <a:close/>
                    <a:moveTo>
                      <a:pt x="171" y="138"/>
                    </a:moveTo>
                    <a:cubicBezTo>
                      <a:pt x="171" y="138"/>
                      <a:pt x="171" y="138"/>
                      <a:pt x="171" y="138"/>
                    </a:cubicBezTo>
                    <a:cubicBezTo>
                      <a:pt x="171" y="143"/>
                      <a:pt x="167" y="147"/>
                      <a:pt x="162" y="147"/>
                    </a:cubicBezTo>
                    <a:cubicBezTo>
                      <a:pt x="157" y="147"/>
                      <a:pt x="153" y="143"/>
                      <a:pt x="153" y="138"/>
                    </a:cubicBezTo>
                    <a:cubicBezTo>
                      <a:pt x="153" y="138"/>
                      <a:pt x="153" y="138"/>
                      <a:pt x="153" y="138"/>
                    </a:cubicBezTo>
                    <a:cubicBezTo>
                      <a:pt x="153" y="133"/>
                      <a:pt x="157" y="129"/>
                      <a:pt x="162" y="129"/>
                    </a:cubicBezTo>
                    <a:cubicBezTo>
                      <a:pt x="167" y="129"/>
                      <a:pt x="171" y="133"/>
                      <a:pt x="171" y="138"/>
                    </a:cubicBezTo>
                    <a:close/>
                    <a:moveTo>
                      <a:pt x="171" y="96"/>
                    </a:moveTo>
                    <a:cubicBezTo>
                      <a:pt x="171" y="97"/>
                      <a:pt x="171" y="97"/>
                      <a:pt x="171" y="97"/>
                    </a:cubicBezTo>
                    <a:cubicBezTo>
                      <a:pt x="171" y="108"/>
                      <a:pt x="153" y="108"/>
                      <a:pt x="153" y="97"/>
                    </a:cubicBezTo>
                    <a:cubicBezTo>
                      <a:pt x="153" y="96"/>
                      <a:pt x="153" y="96"/>
                      <a:pt x="153" y="96"/>
                    </a:cubicBezTo>
                    <a:cubicBezTo>
                      <a:pt x="153" y="92"/>
                      <a:pt x="157" y="88"/>
                      <a:pt x="162" y="88"/>
                    </a:cubicBezTo>
                    <a:cubicBezTo>
                      <a:pt x="167" y="88"/>
                      <a:pt x="171" y="92"/>
                      <a:pt x="171" y="96"/>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a:solidFill>
                    <a:prstClr val="black"/>
                  </a:solidFill>
                  <a:latin typeface="微软雅黑"/>
                  <a:ea typeface="微软雅黑"/>
                  <a:cs typeface="+mn-ea"/>
                  <a:sym typeface="+mn-lt"/>
                </a:endParaRPr>
              </a:p>
            </p:txBody>
          </p:sp>
          <p:sp>
            <p:nvSpPr>
              <p:cNvPr id="36" name="Freeform 476">
                <a:extLst>
                  <a:ext uri="{FF2B5EF4-FFF2-40B4-BE49-F238E27FC236}">
                    <a16:creationId xmlns:a16="http://schemas.microsoft.com/office/drawing/2014/main" id="{D8238FD8-38C9-4FB5-8691-1B1C2FE9A2F0}"/>
                  </a:ext>
                </a:extLst>
              </p:cNvPr>
              <p:cNvSpPr>
                <a:spLocks/>
              </p:cNvSpPr>
              <p:nvPr/>
            </p:nvSpPr>
            <p:spPr bwMode="auto">
              <a:xfrm>
                <a:off x="6900863" y="3140869"/>
                <a:ext cx="182165" cy="92869"/>
              </a:xfrm>
              <a:custGeom>
                <a:avLst/>
                <a:gdLst/>
                <a:ahLst/>
                <a:cxnLst>
                  <a:cxn ang="0">
                    <a:pos x="0" y="0"/>
                  </a:cxn>
                  <a:cxn ang="0">
                    <a:pos x="75" y="78"/>
                  </a:cxn>
                  <a:cxn ang="0">
                    <a:pos x="153" y="0"/>
                  </a:cxn>
                  <a:cxn ang="0">
                    <a:pos x="0" y="0"/>
                  </a:cxn>
                  <a:cxn ang="0">
                    <a:pos x="0" y="0"/>
                  </a:cxn>
                </a:cxnLst>
                <a:rect l="0" t="0" r="r" b="b"/>
                <a:pathLst>
                  <a:path w="153" h="78">
                    <a:moveTo>
                      <a:pt x="0" y="0"/>
                    </a:moveTo>
                    <a:lnTo>
                      <a:pt x="75" y="78"/>
                    </a:lnTo>
                    <a:lnTo>
                      <a:pt x="153" y="0"/>
                    </a:lnTo>
                    <a:lnTo>
                      <a:pt x="0" y="0"/>
                    </a:lnTo>
                    <a:lnTo>
                      <a:pt x="0"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a:solidFill>
                    <a:prstClr val="black"/>
                  </a:solidFill>
                  <a:latin typeface="微软雅黑"/>
                  <a:ea typeface="微软雅黑"/>
                  <a:cs typeface="+mn-ea"/>
                  <a:sym typeface="+mn-lt"/>
                </a:endParaRPr>
              </a:p>
            </p:txBody>
          </p:sp>
        </p:grpSp>
        <p:grpSp>
          <p:nvGrpSpPr>
            <p:cNvPr id="16" name="组合 19">
              <a:extLst>
                <a:ext uri="{FF2B5EF4-FFF2-40B4-BE49-F238E27FC236}">
                  <a16:creationId xmlns:a16="http://schemas.microsoft.com/office/drawing/2014/main" id="{393EB306-C3BC-444F-BEAE-20FB996CCC77}"/>
                </a:ext>
              </a:extLst>
            </p:cNvPr>
            <p:cNvGrpSpPr/>
            <p:nvPr/>
          </p:nvGrpSpPr>
          <p:grpSpPr>
            <a:xfrm>
              <a:off x="5320923" y="3506593"/>
              <a:ext cx="1893692" cy="1511597"/>
              <a:chOff x="3805435" y="987575"/>
              <a:chExt cx="1523106" cy="1523105"/>
            </a:xfrm>
          </p:grpSpPr>
          <p:grpSp>
            <p:nvGrpSpPr>
              <p:cNvPr id="31" name="组合 3">
                <a:extLst>
                  <a:ext uri="{FF2B5EF4-FFF2-40B4-BE49-F238E27FC236}">
                    <a16:creationId xmlns:a16="http://schemas.microsoft.com/office/drawing/2014/main" id="{04B6F3C5-1282-4935-A8E1-6AC2BFD6FA79}"/>
                  </a:ext>
                </a:extLst>
              </p:cNvPr>
              <p:cNvGrpSpPr/>
              <p:nvPr/>
            </p:nvGrpSpPr>
            <p:grpSpPr>
              <a:xfrm>
                <a:off x="3805435" y="987575"/>
                <a:ext cx="1523106" cy="1523105"/>
                <a:chOff x="3899298" y="1134667"/>
                <a:chExt cx="1335881" cy="1335881"/>
              </a:xfrm>
              <a:solidFill>
                <a:srgbClr val="273045"/>
              </a:solidFill>
            </p:grpSpPr>
            <p:sp>
              <p:nvSpPr>
                <p:cNvPr id="33" name="Freeform 279">
                  <a:extLst>
                    <a:ext uri="{FF2B5EF4-FFF2-40B4-BE49-F238E27FC236}">
                      <a16:creationId xmlns:a16="http://schemas.microsoft.com/office/drawing/2014/main" id="{AED01790-90FA-448F-9D7C-62F85619A69F}"/>
                    </a:ext>
                  </a:extLst>
                </p:cNvPr>
                <p:cNvSpPr>
                  <a:spLocks noEditPoints="1"/>
                </p:cNvSpPr>
                <p:nvPr/>
              </p:nvSpPr>
              <p:spPr bwMode="auto">
                <a:xfrm>
                  <a:off x="3899298" y="1134667"/>
                  <a:ext cx="1335881" cy="1335881"/>
                </a:xfrm>
                <a:custGeom>
                  <a:avLst/>
                  <a:gdLst/>
                  <a:ahLst/>
                  <a:cxnLst>
                    <a:cxn ang="0">
                      <a:pos x="237" y="0"/>
                    </a:cxn>
                    <a:cxn ang="0">
                      <a:pos x="475" y="238"/>
                    </a:cxn>
                    <a:cxn ang="0">
                      <a:pos x="237" y="475"/>
                    </a:cxn>
                    <a:cxn ang="0">
                      <a:pos x="0" y="238"/>
                    </a:cxn>
                    <a:cxn ang="0">
                      <a:pos x="237" y="0"/>
                    </a:cxn>
                    <a:cxn ang="0">
                      <a:pos x="237" y="44"/>
                    </a:cxn>
                    <a:cxn ang="0">
                      <a:pos x="44" y="238"/>
                    </a:cxn>
                    <a:cxn ang="0">
                      <a:pos x="237" y="431"/>
                    </a:cxn>
                    <a:cxn ang="0">
                      <a:pos x="431" y="238"/>
                    </a:cxn>
                    <a:cxn ang="0">
                      <a:pos x="237" y="44"/>
                    </a:cxn>
                  </a:cxnLst>
                  <a:rect l="0" t="0" r="r" b="b"/>
                  <a:pathLst>
                    <a:path w="475" h="475">
                      <a:moveTo>
                        <a:pt x="237" y="0"/>
                      </a:moveTo>
                      <a:cubicBezTo>
                        <a:pt x="369" y="0"/>
                        <a:pt x="475" y="106"/>
                        <a:pt x="475" y="238"/>
                      </a:cubicBezTo>
                      <a:cubicBezTo>
                        <a:pt x="475" y="369"/>
                        <a:pt x="369" y="475"/>
                        <a:pt x="237" y="475"/>
                      </a:cubicBezTo>
                      <a:cubicBezTo>
                        <a:pt x="106" y="475"/>
                        <a:pt x="0" y="369"/>
                        <a:pt x="0" y="238"/>
                      </a:cubicBezTo>
                      <a:cubicBezTo>
                        <a:pt x="0" y="106"/>
                        <a:pt x="106" y="0"/>
                        <a:pt x="237" y="0"/>
                      </a:cubicBezTo>
                      <a:close/>
                      <a:moveTo>
                        <a:pt x="237" y="44"/>
                      </a:moveTo>
                      <a:cubicBezTo>
                        <a:pt x="130" y="44"/>
                        <a:pt x="44" y="131"/>
                        <a:pt x="44" y="238"/>
                      </a:cubicBezTo>
                      <a:cubicBezTo>
                        <a:pt x="44" y="345"/>
                        <a:pt x="130" y="431"/>
                        <a:pt x="237" y="431"/>
                      </a:cubicBezTo>
                      <a:cubicBezTo>
                        <a:pt x="345" y="431"/>
                        <a:pt x="431" y="345"/>
                        <a:pt x="431" y="238"/>
                      </a:cubicBezTo>
                      <a:cubicBezTo>
                        <a:pt x="431" y="131"/>
                        <a:pt x="345" y="44"/>
                        <a:pt x="237" y="44"/>
                      </a:cubicBezTo>
                      <a:close/>
                    </a:path>
                  </a:pathLst>
                </a:custGeom>
                <a:solidFill>
                  <a:srgbClr val="2C4D6E"/>
                </a:solid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a:solidFill>
                      <a:prstClr val="black"/>
                    </a:solidFill>
                    <a:latin typeface="微软雅黑"/>
                    <a:ea typeface="微软雅黑"/>
                    <a:cs typeface="+mn-ea"/>
                    <a:sym typeface="+mn-lt"/>
                  </a:endParaRPr>
                </a:p>
              </p:txBody>
            </p:sp>
            <p:sp>
              <p:nvSpPr>
                <p:cNvPr id="34" name="Oval 280">
                  <a:extLst>
                    <a:ext uri="{FF2B5EF4-FFF2-40B4-BE49-F238E27FC236}">
                      <a16:creationId xmlns:a16="http://schemas.microsoft.com/office/drawing/2014/main" id="{B4F0731D-7596-4779-A234-714E142827D9}"/>
                    </a:ext>
                  </a:extLst>
                </p:cNvPr>
                <p:cNvSpPr>
                  <a:spLocks noChangeArrowheads="1"/>
                </p:cNvSpPr>
                <p:nvPr/>
              </p:nvSpPr>
              <p:spPr bwMode="auto">
                <a:xfrm>
                  <a:off x="4110038" y="1345407"/>
                  <a:ext cx="914400" cy="916781"/>
                </a:xfrm>
                <a:prstGeom prst="ellipse">
                  <a:avLst/>
                </a:prstGeom>
                <a:solidFill>
                  <a:srgbClr val="2C4D6E"/>
                </a:solid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dirty="0">
                    <a:solidFill>
                      <a:prstClr val="black"/>
                    </a:solidFill>
                    <a:latin typeface="微软雅黑"/>
                    <a:ea typeface="微软雅黑"/>
                    <a:cs typeface="+mn-ea"/>
                    <a:sym typeface="+mn-lt"/>
                  </a:endParaRPr>
                </a:p>
              </p:txBody>
            </p:sp>
          </p:grpSp>
          <p:sp>
            <p:nvSpPr>
              <p:cNvPr id="32" name="文本框 492">
                <a:extLst>
                  <a:ext uri="{FF2B5EF4-FFF2-40B4-BE49-F238E27FC236}">
                    <a16:creationId xmlns:a16="http://schemas.microsoft.com/office/drawing/2014/main" id="{1BCE33C2-0089-41F0-AD0A-EF24C92B1872}"/>
                  </a:ext>
                </a:extLst>
              </p:cNvPr>
              <p:cNvSpPr txBox="1"/>
              <p:nvPr/>
            </p:nvSpPr>
            <p:spPr>
              <a:xfrm>
                <a:off x="4143827" y="1372476"/>
                <a:ext cx="853259" cy="654691"/>
              </a:xfrm>
              <a:prstGeom prst="rect">
                <a:avLst/>
              </a:prstGeom>
              <a:noFill/>
            </p:spPr>
            <p:txBody>
              <a:bodyPr wrap="none" rtlCol="0">
                <a:spAutoFit/>
              </a:bodyPr>
              <a:lstStyle/>
              <a:p>
                <a:pPr algn="ctr"/>
                <a:r>
                  <a:rPr lang="zh-TW" altLang="en-US" sz="2100" dirty="0">
                    <a:solidFill>
                      <a:schemeClr val="bg1"/>
                    </a:solidFill>
                    <a:latin typeface="Yu Gothic UI Semibold" panose="020B0700000000000000" pitchFamily="34" charset="-128"/>
                    <a:ea typeface="Yu Gothic UI Semibold" panose="020B0700000000000000" pitchFamily="34" charset="-128"/>
                    <a:cs typeface="Montserrat"/>
                    <a:sym typeface="Montserrat"/>
                  </a:rPr>
                  <a:t>勞工</a:t>
                </a:r>
                <a:endParaRPr lang="en-US" altLang="zh-TW" sz="2100" dirty="0">
                  <a:solidFill>
                    <a:schemeClr val="bg1"/>
                  </a:solidFill>
                  <a:latin typeface="Yu Gothic UI Semibold" panose="020B0700000000000000" pitchFamily="34" charset="-128"/>
                  <a:ea typeface="Yu Gothic UI Semibold" panose="020B0700000000000000" pitchFamily="34" charset="-128"/>
                  <a:cs typeface="Montserrat"/>
                  <a:sym typeface="Montserrat"/>
                </a:endParaRPr>
              </a:p>
              <a:p>
                <a:pPr algn="ctr"/>
                <a:r>
                  <a:rPr lang="zh-TW" altLang="en-US" sz="2100" dirty="0">
                    <a:solidFill>
                      <a:schemeClr val="bg1"/>
                    </a:solidFill>
                    <a:latin typeface="Yu Gothic UI Semibold" panose="020B0700000000000000" pitchFamily="34" charset="-128"/>
                    <a:ea typeface="Yu Gothic UI Semibold" panose="020B0700000000000000" pitchFamily="34" charset="-128"/>
                    <a:cs typeface="Montserrat"/>
                    <a:sym typeface="Montserrat"/>
                  </a:rPr>
                  <a:t>退休金</a:t>
                </a:r>
                <a:endParaRPr lang="en-US" altLang="zh-TW" sz="1500" dirty="0">
                  <a:solidFill>
                    <a:schemeClr val="bg1"/>
                  </a:solidFill>
                  <a:latin typeface="Yu Gothic UI Semibold" panose="020B0700000000000000" pitchFamily="34" charset="-128"/>
                  <a:ea typeface="Yu Gothic UI Semibold" panose="020B0700000000000000" pitchFamily="34" charset="-128"/>
                  <a:cs typeface="Montserrat"/>
                  <a:sym typeface="Montserrat"/>
                </a:endParaRPr>
              </a:p>
            </p:txBody>
          </p:sp>
        </p:grpSp>
        <p:grpSp>
          <p:nvGrpSpPr>
            <p:cNvPr id="17" name="组合 20">
              <a:extLst>
                <a:ext uri="{FF2B5EF4-FFF2-40B4-BE49-F238E27FC236}">
                  <a16:creationId xmlns:a16="http://schemas.microsoft.com/office/drawing/2014/main" id="{FD0CB4BF-AA24-41B9-81E4-5E1FA030C9F2}"/>
                </a:ext>
              </a:extLst>
            </p:cNvPr>
            <p:cNvGrpSpPr/>
            <p:nvPr/>
          </p:nvGrpSpPr>
          <p:grpSpPr>
            <a:xfrm>
              <a:off x="7104480" y="3506593"/>
              <a:ext cx="1893692" cy="1511597"/>
              <a:chOff x="5187362" y="987575"/>
              <a:chExt cx="1523106" cy="1523105"/>
            </a:xfrm>
          </p:grpSpPr>
          <p:grpSp>
            <p:nvGrpSpPr>
              <p:cNvPr id="27" name="组合 4">
                <a:extLst>
                  <a:ext uri="{FF2B5EF4-FFF2-40B4-BE49-F238E27FC236}">
                    <a16:creationId xmlns:a16="http://schemas.microsoft.com/office/drawing/2014/main" id="{529D4312-4B64-4F30-8A86-BDC72C0FC09E}"/>
                  </a:ext>
                </a:extLst>
              </p:cNvPr>
              <p:cNvGrpSpPr/>
              <p:nvPr/>
            </p:nvGrpSpPr>
            <p:grpSpPr>
              <a:xfrm>
                <a:off x="5187362" y="987575"/>
                <a:ext cx="1523106" cy="1523105"/>
                <a:chOff x="5111354" y="1134667"/>
                <a:chExt cx="1335881" cy="1335881"/>
              </a:xfrm>
              <a:solidFill>
                <a:srgbClr val="7F7F7F"/>
              </a:solidFill>
            </p:grpSpPr>
            <p:sp>
              <p:nvSpPr>
                <p:cNvPr id="29" name="Freeform 371">
                  <a:extLst>
                    <a:ext uri="{FF2B5EF4-FFF2-40B4-BE49-F238E27FC236}">
                      <a16:creationId xmlns:a16="http://schemas.microsoft.com/office/drawing/2014/main" id="{86EA7495-C8E9-4E3E-BE44-0136F6EDF25C}"/>
                    </a:ext>
                  </a:extLst>
                </p:cNvPr>
                <p:cNvSpPr>
                  <a:spLocks noEditPoints="1"/>
                </p:cNvSpPr>
                <p:nvPr/>
              </p:nvSpPr>
              <p:spPr bwMode="auto">
                <a:xfrm>
                  <a:off x="5111354" y="1134667"/>
                  <a:ext cx="1335881" cy="1335881"/>
                </a:xfrm>
                <a:custGeom>
                  <a:avLst/>
                  <a:gdLst/>
                  <a:ahLst/>
                  <a:cxnLst>
                    <a:cxn ang="0">
                      <a:pos x="237" y="0"/>
                    </a:cxn>
                    <a:cxn ang="0">
                      <a:pos x="475" y="238"/>
                    </a:cxn>
                    <a:cxn ang="0">
                      <a:pos x="237" y="475"/>
                    </a:cxn>
                    <a:cxn ang="0">
                      <a:pos x="0" y="238"/>
                    </a:cxn>
                    <a:cxn ang="0">
                      <a:pos x="237" y="0"/>
                    </a:cxn>
                    <a:cxn ang="0">
                      <a:pos x="237" y="44"/>
                    </a:cxn>
                    <a:cxn ang="0">
                      <a:pos x="43" y="238"/>
                    </a:cxn>
                    <a:cxn ang="0">
                      <a:pos x="237" y="431"/>
                    </a:cxn>
                    <a:cxn ang="0">
                      <a:pos x="431" y="238"/>
                    </a:cxn>
                    <a:cxn ang="0">
                      <a:pos x="237" y="44"/>
                    </a:cxn>
                  </a:cxnLst>
                  <a:rect l="0" t="0" r="r" b="b"/>
                  <a:pathLst>
                    <a:path w="475" h="475">
                      <a:moveTo>
                        <a:pt x="237" y="0"/>
                      </a:moveTo>
                      <a:cubicBezTo>
                        <a:pt x="368" y="0"/>
                        <a:pt x="475" y="106"/>
                        <a:pt x="475" y="238"/>
                      </a:cubicBezTo>
                      <a:cubicBezTo>
                        <a:pt x="475" y="369"/>
                        <a:pt x="368" y="475"/>
                        <a:pt x="237" y="475"/>
                      </a:cubicBezTo>
                      <a:cubicBezTo>
                        <a:pt x="106" y="475"/>
                        <a:pt x="0" y="369"/>
                        <a:pt x="0" y="238"/>
                      </a:cubicBezTo>
                      <a:cubicBezTo>
                        <a:pt x="0" y="106"/>
                        <a:pt x="106" y="0"/>
                        <a:pt x="237" y="0"/>
                      </a:cubicBezTo>
                      <a:close/>
                      <a:moveTo>
                        <a:pt x="237" y="44"/>
                      </a:moveTo>
                      <a:cubicBezTo>
                        <a:pt x="130" y="44"/>
                        <a:pt x="43" y="131"/>
                        <a:pt x="43" y="238"/>
                      </a:cubicBezTo>
                      <a:cubicBezTo>
                        <a:pt x="43" y="345"/>
                        <a:pt x="130" y="431"/>
                        <a:pt x="237" y="431"/>
                      </a:cubicBezTo>
                      <a:cubicBezTo>
                        <a:pt x="344" y="431"/>
                        <a:pt x="431" y="345"/>
                        <a:pt x="431" y="238"/>
                      </a:cubicBezTo>
                      <a:cubicBezTo>
                        <a:pt x="431" y="131"/>
                        <a:pt x="344" y="44"/>
                        <a:pt x="237" y="44"/>
                      </a:cubicBezTo>
                      <a:close/>
                    </a:path>
                  </a:pathLst>
                </a:custGeom>
                <a:solidFill>
                  <a:srgbClr val="BB8E71"/>
                </a:solid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a:solidFill>
                      <a:prstClr val="black"/>
                    </a:solidFill>
                    <a:latin typeface="微软雅黑"/>
                    <a:ea typeface="微软雅黑"/>
                    <a:cs typeface="+mn-ea"/>
                    <a:sym typeface="+mn-lt"/>
                  </a:endParaRPr>
                </a:p>
              </p:txBody>
            </p:sp>
            <p:sp>
              <p:nvSpPr>
                <p:cNvPr id="30" name="Oval 372">
                  <a:extLst>
                    <a:ext uri="{FF2B5EF4-FFF2-40B4-BE49-F238E27FC236}">
                      <a16:creationId xmlns:a16="http://schemas.microsoft.com/office/drawing/2014/main" id="{FB904A4C-61B8-475D-8ED8-C055A04E9CF2}"/>
                    </a:ext>
                  </a:extLst>
                </p:cNvPr>
                <p:cNvSpPr>
                  <a:spLocks noChangeArrowheads="1"/>
                </p:cNvSpPr>
                <p:nvPr/>
              </p:nvSpPr>
              <p:spPr bwMode="auto">
                <a:xfrm>
                  <a:off x="5319713" y="1345407"/>
                  <a:ext cx="916781" cy="916781"/>
                </a:xfrm>
                <a:prstGeom prst="ellipse">
                  <a:avLst/>
                </a:prstGeom>
                <a:solidFill>
                  <a:srgbClr val="BB8E71"/>
                </a:solid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dirty="0">
                    <a:solidFill>
                      <a:prstClr val="black"/>
                    </a:solidFill>
                    <a:latin typeface="微软雅黑"/>
                    <a:ea typeface="微软雅黑"/>
                    <a:cs typeface="+mn-ea"/>
                    <a:sym typeface="+mn-lt"/>
                  </a:endParaRPr>
                </a:p>
              </p:txBody>
            </p:sp>
          </p:grpSp>
          <p:sp>
            <p:nvSpPr>
              <p:cNvPr id="28" name="文本框 493">
                <a:extLst>
                  <a:ext uri="{FF2B5EF4-FFF2-40B4-BE49-F238E27FC236}">
                    <a16:creationId xmlns:a16="http://schemas.microsoft.com/office/drawing/2014/main" id="{F25C3574-9BE9-43BC-8686-764FF128D5A5}"/>
                  </a:ext>
                </a:extLst>
              </p:cNvPr>
              <p:cNvSpPr txBox="1"/>
              <p:nvPr/>
            </p:nvSpPr>
            <p:spPr>
              <a:xfrm>
                <a:off x="5406532" y="1435061"/>
                <a:ext cx="1084763" cy="654691"/>
              </a:xfrm>
              <a:prstGeom prst="rect">
                <a:avLst/>
              </a:prstGeom>
              <a:noFill/>
            </p:spPr>
            <p:txBody>
              <a:bodyPr wrap="none" rtlCol="0">
                <a:spAutoFit/>
              </a:bodyPr>
              <a:lstStyle/>
              <a:p>
                <a:pPr algn="ctr"/>
                <a:r>
                  <a:rPr lang="zh-TW" altLang="en-US" sz="2100" dirty="0">
                    <a:solidFill>
                      <a:schemeClr val="bg1"/>
                    </a:solidFill>
                    <a:latin typeface="Yu Gothic UI Semibold" panose="020B0700000000000000" pitchFamily="34" charset="-128"/>
                    <a:ea typeface="Yu Gothic UI Semibold" panose="020B0700000000000000" pitchFamily="34" charset="-128"/>
                    <a:cs typeface="Montserrat"/>
                    <a:sym typeface="Montserrat"/>
                  </a:rPr>
                  <a:t>全民健康</a:t>
                </a:r>
                <a:endParaRPr lang="en-US" altLang="zh-TW" sz="2100" dirty="0">
                  <a:solidFill>
                    <a:schemeClr val="bg1"/>
                  </a:solidFill>
                  <a:latin typeface="Yu Gothic UI Semibold" panose="020B0700000000000000" pitchFamily="34" charset="-128"/>
                  <a:ea typeface="Yu Gothic UI Semibold" panose="020B0700000000000000" pitchFamily="34" charset="-128"/>
                  <a:cs typeface="Montserrat"/>
                  <a:sym typeface="Montserrat"/>
                </a:endParaRPr>
              </a:p>
              <a:p>
                <a:pPr algn="ctr"/>
                <a:r>
                  <a:rPr lang="zh-TW" altLang="en-US" sz="2100" dirty="0">
                    <a:solidFill>
                      <a:schemeClr val="bg1"/>
                    </a:solidFill>
                    <a:latin typeface="Yu Gothic UI Semibold" panose="020B0700000000000000" pitchFamily="34" charset="-128"/>
                    <a:ea typeface="Yu Gothic UI Semibold" panose="020B0700000000000000" pitchFamily="34" charset="-128"/>
                    <a:cs typeface="Montserrat"/>
                    <a:sym typeface="Montserrat"/>
                  </a:rPr>
                  <a:t>保險</a:t>
                </a:r>
                <a:endParaRPr lang="en-US" altLang="zh-TW" sz="2100" dirty="0">
                  <a:solidFill>
                    <a:schemeClr val="bg1"/>
                  </a:solidFill>
                  <a:latin typeface="Yu Gothic UI Semibold" panose="020B0700000000000000" pitchFamily="34" charset="-128"/>
                  <a:ea typeface="Yu Gothic UI Semibold" panose="020B0700000000000000" pitchFamily="34" charset="-128"/>
                  <a:cs typeface="Montserrat"/>
                  <a:sym typeface="Montserrat"/>
                </a:endParaRPr>
              </a:p>
            </p:txBody>
          </p:sp>
        </p:grpSp>
        <p:grpSp>
          <p:nvGrpSpPr>
            <p:cNvPr id="18" name="组合 21">
              <a:extLst>
                <a:ext uri="{FF2B5EF4-FFF2-40B4-BE49-F238E27FC236}">
                  <a16:creationId xmlns:a16="http://schemas.microsoft.com/office/drawing/2014/main" id="{334B1942-50DB-46F5-9CE0-8FCADBBB729A}"/>
                </a:ext>
              </a:extLst>
            </p:cNvPr>
            <p:cNvGrpSpPr/>
            <p:nvPr/>
          </p:nvGrpSpPr>
          <p:grpSpPr>
            <a:xfrm>
              <a:off x="8896228" y="3506593"/>
              <a:ext cx="1893692" cy="1511597"/>
              <a:chOff x="6573361" y="987575"/>
              <a:chExt cx="1523106" cy="1523105"/>
            </a:xfrm>
          </p:grpSpPr>
          <p:grpSp>
            <p:nvGrpSpPr>
              <p:cNvPr id="23" name="组合 5">
                <a:extLst>
                  <a:ext uri="{FF2B5EF4-FFF2-40B4-BE49-F238E27FC236}">
                    <a16:creationId xmlns:a16="http://schemas.microsoft.com/office/drawing/2014/main" id="{D438D8E4-23B3-45FC-8E84-EFCC289A0F32}"/>
                  </a:ext>
                </a:extLst>
              </p:cNvPr>
              <p:cNvGrpSpPr/>
              <p:nvPr/>
            </p:nvGrpSpPr>
            <p:grpSpPr>
              <a:xfrm>
                <a:off x="6573361" y="987575"/>
                <a:ext cx="1523106" cy="1523105"/>
                <a:chOff x="6326982" y="1134667"/>
                <a:chExt cx="1335881" cy="1335881"/>
              </a:xfrm>
              <a:solidFill>
                <a:srgbClr val="273045"/>
              </a:solidFill>
            </p:grpSpPr>
            <p:sp>
              <p:nvSpPr>
                <p:cNvPr id="25" name="Freeform 467">
                  <a:extLst>
                    <a:ext uri="{FF2B5EF4-FFF2-40B4-BE49-F238E27FC236}">
                      <a16:creationId xmlns:a16="http://schemas.microsoft.com/office/drawing/2014/main" id="{EFA7CD88-B54D-4CCE-A61B-03F14A83C3F6}"/>
                    </a:ext>
                  </a:extLst>
                </p:cNvPr>
                <p:cNvSpPr>
                  <a:spLocks noEditPoints="1"/>
                </p:cNvSpPr>
                <p:nvPr/>
              </p:nvSpPr>
              <p:spPr bwMode="auto">
                <a:xfrm>
                  <a:off x="6326982" y="1134667"/>
                  <a:ext cx="1335881" cy="1335881"/>
                </a:xfrm>
                <a:custGeom>
                  <a:avLst/>
                  <a:gdLst/>
                  <a:ahLst/>
                  <a:cxnLst>
                    <a:cxn ang="0">
                      <a:pos x="237" y="0"/>
                    </a:cxn>
                    <a:cxn ang="0">
                      <a:pos x="475" y="238"/>
                    </a:cxn>
                    <a:cxn ang="0">
                      <a:pos x="237" y="475"/>
                    </a:cxn>
                    <a:cxn ang="0">
                      <a:pos x="0" y="238"/>
                    </a:cxn>
                    <a:cxn ang="0">
                      <a:pos x="237" y="0"/>
                    </a:cxn>
                    <a:cxn ang="0">
                      <a:pos x="237" y="44"/>
                    </a:cxn>
                    <a:cxn ang="0">
                      <a:pos x="43" y="238"/>
                    </a:cxn>
                    <a:cxn ang="0">
                      <a:pos x="237" y="431"/>
                    </a:cxn>
                    <a:cxn ang="0">
                      <a:pos x="431" y="238"/>
                    </a:cxn>
                    <a:cxn ang="0">
                      <a:pos x="237" y="44"/>
                    </a:cxn>
                  </a:cxnLst>
                  <a:rect l="0" t="0" r="r" b="b"/>
                  <a:pathLst>
                    <a:path w="475" h="475">
                      <a:moveTo>
                        <a:pt x="237" y="0"/>
                      </a:moveTo>
                      <a:cubicBezTo>
                        <a:pt x="368" y="0"/>
                        <a:pt x="475" y="106"/>
                        <a:pt x="475" y="238"/>
                      </a:cubicBezTo>
                      <a:cubicBezTo>
                        <a:pt x="475" y="369"/>
                        <a:pt x="368" y="475"/>
                        <a:pt x="237" y="475"/>
                      </a:cubicBezTo>
                      <a:cubicBezTo>
                        <a:pt x="106" y="475"/>
                        <a:pt x="0" y="369"/>
                        <a:pt x="0" y="238"/>
                      </a:cubicBezTo>
                      <a:cubicBezTo>
                        <a:pt x="0" y="106"/>
                        <a:pt x="106" y="0"/>
                        <a:pt x="237" y="0"/>
                      </a:cubicBezTo>
                      <a:close/>
                      <a:moveTo>
                        <a:pt x="237" y="44"/>
                      </a:moveTo>
                      <a:cubicBezTo>
                        <a:pt x="130" y="44"/>
                        <a:pt x="43" y="131"/>
                        <a:pt x="43" y="238"/>
                      </a:cubicBezTo>
                      <a:cubicBezTo>
                        <a:pt x="43" y="345"/>
                        <a:pt x="130" y="431"/>
                        <a:pt x="237" y="431"/>
                      </a:cubicBezTo>
                      <a:cubicBezTo>
                        <a:pt x="344" y="431"/>
                        <a:pt x="431" y="345"/>
                        <a:pt x="431" y="238"/>
                      </a:cubicBezTo>
                      <a:cubicBezTo>
                        <a:pt x="431" y="131"/>
                        <a:pt x="344" y="44"/>
                        <a:pt x="237" y="44"/>
                      </a:cubicBezTo>
                      <a:close/>
                    </a:path>
                  </a:pathLst>
                </a:custGeom>
                <a:solidFill>
                  <a:srgbClr val="2C4D6E"/>
                </a:solid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a:solidFill>
                      <a:prstClr val="black"/>
                    </a:solidFill>
                    <a:latin typeface="微软雅黑"/>
                    <a:ea typeface="微软雅黑"/>
                    <a:cs typeface="+mn-ea"/>
                    <a:sym typeface="+mn-lt"/>
                  </a:endParaRPr>
                </a:p>
              </p:txBody>
            </p:sp>
            <p:sp>
              <p:nvSpPr>
                <p:cNvPr id="26" name="Oval 468">
                  <a:extLst>
                    <a:ext uri="{FF2B5EF4-FFF2-40B4-BE49-F238E27FC236}">
                      <a16:creationId xmlns:a16="http://schemas.microsoft.com/office/drawing/2014/main" id="{8B9634D0-0369-4B9D-A394-472F3D22A2BE}"/>
                    </a:ext>
                  </a:extLst>
                </p:cNvPr>
                <p:cNvSpPr>
                  <a:spLocks noChangeArrowheads="1"/>
                </p:cNvSpPr>
                <p:nvPr/>
              </p:nvSpPr>
              <p:spPr bwMode="auto">
                <a:xfrm>
                  <a:off x="6535342" y="1345407"/>
                  <a:ext cx="916781" cy="916781"/>
                </a:xfrm>
                <a:prstGeom prst="ellipse">
                  <a:avLst/>
                </a:prstGeom>
                <a:solidFill>
                  <a:srgbClr val="2C4D6E"/>
                </a:solidFill>
                <a:ln w="9525">
                  <a:noFill/>
                  <a:round/>
                  <a:headEnd/>
                  <a:tailEnd/>
                </a:ln>
              </p:spPr>
              <p:txBody>
                <a:bodyPr vert="horz" wrap="square" lIns="68580" tIns="34290" rIns="68580" bIns="34290" numCol="1" anchor="t" anchorCtr="0" compatLnSpc="1">
                  <a:prstTxWarp prst="textNoShape">
                    <a:avLst/>
                  </a:prstTxWarp>
                </a:bodyPr>
                <a:lstStyle/>
                <a:p>
                  <a:pPr defTabSz="914378"/>
                  <a:endParaRPr lang="zh-CN" altLang="en-US" sz="1350" dirty="0">
                    <a:solidFill>
                      <a:prstClr val="black"/>
                    </a:solidFill>
                    <a:latin typeface="微软雅黑"/>
                    <a:ea typeface="微软雅黑"/>
                    <a:cs typeface="+mn-ea"/>
                    <a:sym typeface="+mn-lt"/>
                  </a:endParaRPr>
                </a:p>
              </p:txBody>
            </p:sp>
          </p:grpSp>
          <p:sp>
            <p:nvSpPr>
              <p:cNvPr id="24" name="文本框 494">
                <a:extLst>
                  <a:ext uri="{FF2B5EF4-FFF2-40B4-BE49-F238E27FC236}">
                    <a16:creationId xmlns:a16="http://schemas.microsoft.com/office/drawing/2014/main" id="{A272E90A-19D2-4491-80B7-09A9C4302591}"/>
                  </a:ext>
                </a:extLst>
              </p:cNvPr>
              <p:cNvSpPr txBox="1"/>
              <p:nvPr/>
            </p:nvSpPr>
            <p:spPr>
              <a:xfrm>
                <a:off x="6804291" y="1486809"/>
                <a:ext cx="1084763" cy="654691"/>
              </a:xfrm>
              <a:prstGeom prst="rect">
                <a:avLst/>
              </a:prstGeom>
              <a:noFill/>
            </p:spPr>
            <p:txBody>
              <a:bodyPr wrap="none" rtlCol="0">
                <a:spAutoFit/>
              </a:bodyPr>
              <a:lstStyle/>
              <a:p>
                <a:pPr lvl="0" algn="ctr"/>
                <a:r>
                  <a:rPr lang="zh-TW" altLang="en-US" sz="2100" dirty="0">
                    <a:solidFill>
                      <a:schemeClr val="bg1"/>
                    </a:solidFill>
                    <a:latin typeface="Yu Gothic UI Semibold" panose="020B0700000000000000" pitchFamily="34" charset="-128"/>
                    <a:ea typeface="Yu Gothic UI Semibold" panose="020B0700000000000000" pitchFamily="34" charset="-128"/>
                    <a:cs typeface="Montserrat"/>
                    <a:sym typeface="Montserrat"/>
                  </a:rPr>
                  <a:t>職業災害</a:t>
                </a:r>
                <a:endParaRPr lang="en-US" altLang="zh-TW" sz="2100" dirty="0">
                  <a:solidFill>
                    <a:schemeClr val="bg1"/>
                  </a:solidFill>
                  <a:latin typeface="Yu Gothic UI Semibold" panose="020B0700000000000000" pitchFamily="34" charset="-128"/>
                  <a:ea typeface="Yu Gothic UI Semibold" panose="020B0700000000000000" pitchFamily="34" charset="-128"/>
                  <a:cs typeface="Montserrat"/>
                  <a:sym typeface="Montserrat"/>
                </a:endParaRPr>
              </a:p>
              <a:p>
                <a:pPr lvl="0" algn="ctr"/>
                <a:r>
                  <a:rPr lang="zh-TW" altLang="en-US" sz="2100" dirty="0">
                    <a:solidFill>
                      <a:schemeClr val="bg1"/>
                    </a:solidFill>
                    <a:latin typeface="Yu Gothic UI Semibold" panose="020B0700000000000000" pitchFamily="34" charset="-128"/>
                    <a:ea typeface="Yu Gothic UI Semibold" panose="020B0700000000000000" pitchFamily="34" charset="-128"/>
                    <a:cs typeface="Montserrat"/>
                    <a:sym typeface="Montserrat"/>
                  </a:rPr>
                  <a:t>保險</a:t>
                </a:r>
                <a:endParaRPr lang="en-US" altLang="zh-TW" sz="2100" dirty="0">
                  <a:solidFill>
                    <a:schemeClr val="bg1"/>
                  </a:solidFill>
                  <a:latin typeface="Yu Gothic UI Semibold" panose="020B0700000000000000" pitchFamily="34" charset="-128"/>
                  <a:ea typeface="Yu Gothic UI Semibold" panose="020B0700000000000000" pitchFamily="34" charset="-128"/>
                  <a:cs typeface="Montserrat"/>
                  <a:sym typeface="Montserrat"/>
                </a:endParaRPr>
              </a:p>
            </p:txBody>
          </p:sp>
        </p:grpSp>
        <p:sp>
          <p:nvSpPr>
            <p:cNvPr id="19" name="矩形 18">
              <a:extLst>
                <a:ext uri="{FF2B5EF4-FFF2-40B4-BE49-F238E27FC236}">
                  <a16:creationId xmlns:a16="http://schemas.microsoft.com/office/drawing/2014/main" id="{DA902727-8511-4AC8-9D27-65D143132EB0}"/>
                </a:ext>
              </a:extLst>
            </p:cNvPr>
            <p:cNvSpPr/>
            <p:nvPr/>
          </p:nvSpPr>
          <p:spPr>
            <a:xfrm>
              <a:off x="3678055" y="5675624"/>
              <a:ext cx="1740929" cy="629441"/>
            </a:xfrm>
            <a:prstGeom prst="rect">
              <a:avLst/>
            </a:prstGeom>
          </p:spPr>
          <p:txBody>
            <a:bodyPr wrap="square" lIns="27000" rIns="27000">
              <a:spAutoFit/>
            </a:bodyPr>
            <a:lstStyle/>
            <a:p>
              <a:r>
                <a:rPr lang="zh-TW" altLang="en-US" sz="1350" dirty="0">
                  <a:solidFill>
                    <a:srgbClr val="454F5B"/>
                  </a:solidFill>
                  <a:latin typeface="Yu Gothic UI Semibold" panose="020B0700000000000000" pitchFamily="34" charset="-128"/>
                  <a:ea typeface="Yu Gothic UI Semibold" panose="020B0700000000000000" pitchFamily="34" charset="-128"/>
                  <a:cs typeface="Montserrat"/>
                  <a:sym typeface="Montserrat"/>
                </a:rPr>
                <a:t>提供勞工失業或育嬰留停期間基本生活保障</a:t>
              </a:r>
            </a:p>
          </p:txBody>
        </p:sp>
        <p:sp>
          <p:nvSpPr>
            <p:cNvPr id="20" name="矩形 19">
              <a:extLst>
                <a:ext uri="{FF2B5EF4-FFF2-40B4-BE49-F238E27FC236}">
                  <a16:creationId xmlns:a16="http://schemas.microsoft.com/office/drawing/2014/main" id="{B8C995B6-D2A0-4A19-8FD4-D8C2BEA368DD}"/>
                </a:ext>
              </a:extLst>
            </p:cNvPr>
            <p:cNvSpPr/>
            <p:nvPr/>
          </p:nvSpPr>
          <p:spPr>
            <a:xfrm>
              <a:off x="5580176" y="5667063"/>
              <a:ext cx="1824150" cy="446699"/>
            </a:xfrm>
            <a:prstGeom prst="rect">
              <a:avLst/>
            </a:prstGeom>
          </p:spPr>
          <p:txBody>
            <a:bodyPr wrap="square" lIns="27000" rIns="27000">
              <a:spAutoFit/>
            </a:bodyPr>
            <a:lstStyle/>
            <a:p>
              <a:r>
                <a:rPr lang="zh-TW" altLang="en-US" sz="1350" dirty="0">
                  <a:solidFill>
                    <a:srgbClr val="454F5B"/>
                  </a:solidFill>
                  <a:latin typeface="Yu Gothic UI Semibold" panose="020B0700000000000000" pitchFamily="34" charset="-128"/>
                  <a:ea typeface="Yu Gothic UI Semibold" panose="020B0700000000000000" pitchFamily="34" charset="-128"/>
                  <a:cs typeface="Montserrat"/>
                  <a:sym typeface="Montserrat"/>
                </a:rPr>
                <a:t>雇主為適用勞基法勞工之每月提繳工資</a:t>
              </a:r>
              <a:r>
                <a:rPr lang="en-US" altLang="zh-TW" sz="1350" dirty="0">
                  <a:solidFill>
                    <a:srgbClr val="454F5B"/>
                  </a:solidFill>
                  <a:latin typeface="Yu Gothic UI Semibold" panose="020B0700000000000000" pitchFamily="34" charset="-128"/>
                  <a:ea typeface="Yu Gothic UI Semibold" panose="020B0700000000000000" pitchFamily="34" charset="-128"/>
                  <a:cs typeface="Montserrat"/>
                  <a:sym typeface="Montserrat"/>
                </a:rPr>
                <a:t>6%</a:t>
              </a:r>
              <a:endParaRPr lang="zh-TW" altLang="en-US" sz="1350" dirty="0">
                <a:solidFill>
                  <a:srgbClr val="454F5B"/>
                </a:solidFill>
                <a:latin typeface="Yu Gothic UI Semibold" panose="020B0700000000000000" pitchFamily="34" charset="-128"/>
                <a:ea typeface="Yu Gothic UI Semibold" panose="020B0700000000000000" pitchFamily="34" charset="-128"/>
                <a:cs typeface="Montserrat"/>
                <a:sym typeface="Montserrat"/>
              </a:endParaRPr>
            </a:p>
          </p:txBody>
        </p:sp>
        <p:sp>
          <p:nvSpPr>
            <p:cNvPr id="21" name="矩形 20">
              <a:extLst>
                <a:ext uri="{FF2B5EF4-FFF2-40B4-BE49-F238E27FC236}">
                  <a16:creationId xmlns:a16="http://schemas.microsoft.com/office/drawing/2014/main" id="{905BE7C6-B790-4CB8-A6FD-E4A487D5B876}"/>
                </a:ext>
              </a:extLst>
            </p:cNvPr>
            <p:cNvSpPr/>
            <p:nvPr/>
          </p:nvSpPr>
          <p:spPr>
            <a:xfrm>
              <a:off x="7565615" y="5638200"/>
              <a:ext cx="1199427" cy="263959"/>
            </a:xfrm>
            <a:prstGeom prst="rect">
              <a:avLst/>
            </a:prstGeom>
          </p:spPr>
          <p:txBody>
            <a:bodyPr wrap="square">
              <a:spAutoFit/>
            </a:bodyPr>
            <a:lstStyle/>
            <a:p>
              <a:r>
                <a:rPr lang="zh-TW" altLang="en-US" sz="1350" dirty="0">
                  <a:solidFill>
                    <a:srgbClr val="454F5B"/>
                  </a:solidFill>
                  <a:latin typeface="Yu Gothic UI Semibold" panose="020B0700000000000000" pitchFamily="34" charset="-128"/>
                  <a:ea typeface="Yu Gothic UI Semibold" panose="020B0700000000000000" pitchFamily="34" charset="-128"/>
                  <a:cs typeface="Montserrat"/>
                  <a:sym typeface="Montserrat"/>
                </a:rPr>
                <a:t>生病就醫</a:t>
              </a:r>
              <a:endParaRPr lang="en-US" altLang="zh-TW" sz="1350" dirty="0">
                <a:solidFill>
                  <a:srgbClr val="454F5B"/>
                </a:solidFill>
                <a:latin typeface="Yu Gothic UI Semibold" panose="020B0700000000000000" pitchFamily="34" charset="-128"/>
                <a:ea typeface="Yu Gothic UI Semibold" panose="020B0700000000000000" pitchFamily="34" charset="-128"/>
                <a:cs typeface="Montserrat"/>
                <a:sym typeface="Montserrat"/>
              </a:endParaRPr>
            </a:p>
          </p:txBody>
        </p:sp>
        <p:sp>
          <p:nvSpPr>
            <p:cNvPr id="22" name="矩形 21">
              <a:extLst>
                <a:ext uri="{FF2B5EF4-FFF2-40B4-BE49-F238E27FC236}">
                  <a16:creationId xmlns:a16="http://schemas.microsoft.com/office/drawing/2014/main" id="{3D7C8AFE-BEA8-4E92-8330-FF8A34D30F36}"/>
                </a:ext>
              </a:extLst>
            </p:cNvPr>
            <p:cNvSpPr/>
            <p:nvPr/>
          </p:nvSpPr>
          <p:spPr>
            <a:xfrm>
              <a:off x="9121164" y="5648747"/>
              <a:ext cx="1708572" cy="446699"/>
            </a:xfrm>
            <a:prstGeom prst="rect">
              <a:avLst/>
            </a:prstGeom>
          </p:spPr>
          <p:txBody>
            <a:bodyPr wrap="square" lIns="27000" rIns="27000">
              <a:spAutoFit/>
            </a:bodyPr>
            <a:lstStyle/>
            <a:p>
              <a:pPr lvl="0"/>
              <a:r>
                <a:rPr lang="zh-TW" altLang="en-US" sz="1350" dirty="0">
                  <a:solidFill>
                    <a:srgbClr val="454F5B"/>
                  </a:solidFill>
                  <a:latin typeface="Yu Gothic UI Semibold" panose="020B0700000000000000" pitchFamily="34" charset="-128"/>
                  <a:ea typeface="Yu Gothic UI Semibold" panose="020B0700000000000000" pitchFamily="34" charset="-128"/>
                  <a:cs typeface="Montserrat"/>
                  <a:sym typeface="Montserrat"/>
                </a:rPr>
                <a:t>勞工發生職業災害時，給予醫療或現金給付</a:t>
              </a:r>
              <a:endParaRPr lang="en-US" altLang="zh-TW" sz="1350" dirty="0">
                <a:solidFill>
                  <a:srgbClr val="454F5B"/>
                </a:solidFill>
                <a:latin typeface="Yu Gothic UI Semibold" panose="020B0700000000000000" pitchFamily="34" charset="-128"/>
                <a:ea typeface="Yu Gothic UI Semibold" panose="020B0700000000000000" pitchFamily="34" charset="-128"/>
                <a:cs typeface="Montserrat"/>
                <a:sym typeface="Montserrat"/>
              </a:endParaRPr>
            </a:p>
          </p:txBody>
        </p:sp>
      </p:grpSp>
    </p:spTree>
    <p:extLst>
      <p:ext uri="{BB962C8B-B14F-4D97-AF65-F5344CB8AC3E}">
        <p14:creationId xmlns:p14="http://schemas.microsoft.com/office/powerpoint/2010/main" val="4114412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38</a:t>
            </a:fld>
            <a:endParaRPr lang="zh-TW" altLang="en-US" dirty="0"/>
          </a:p>
        </p:txBody>
      </p:sp>
      <p:sp>
        <p:nvSpPr>
          <p:cNvPr id="5" name="標題 1"/>
          <p:cNvSpPr>
            <a:spLocks noGrp="1"/>
          </p:cNvSpPr>
          <p:nvPr>
            <p:ph type="title"/>
          </p:nvPr>
        </p:nvSpPr>
        <p:spPr>
          <a:xfrm>
            <a:off x="539552" y="328204"/>
            <a:ext cx="7886700" cy="656406"/>
          </a:xfrm>
        </p:spPr>
        <p:txBody>
          <a:bodyPr>
            <a:normAutofit fontScale="90000"/>
          </a:bodyPr>
          <a:lstStyle/>
          <a:p>
            <a:pPr algn="l"/>
            <a:r>
              <a:rPr lang="zh-TW" altLang="en-US" sz="36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關於大四全學年校外實習學雜費收取說明</a:t>
            </a:r>
          </a:p>
        </p:txBody>
      </p:sp>
      <p:graphicFrame>
        <p:nvGraphicFramePr>
          <p:cNvPr id="6" name="表格 5">
            <a:extLst>
              <a:ext uri="{FF2B5EF4-FFF2-40B4-BE49-F238E27FC236}">
                <a16:creationId xmlns:a16="http://schemas.microsoft.com/office/drawing/2014/main" id="{6C540ABE-E8C7-4386-BDCB-C7FEA2E2F058}"/>
              </a:ext>
            </a:extLst>
          </p:cNvPr>
          <p:cNvGraphicFramePr>
            <a:graphicFrameLocks noGrp="1"/>
          </p:cNvGraphicFramePr>
          <p:nvPr/>
        </p:nvGraphicFramePr>
        <p:xfrm>
          <a:off x="395536" y="1052386"/>
          <a:ext cx="8568952" cy="5409635"/>
        </p:xfrm>
        <a:graphic>
          <a:graphicData uri="http://schemas.openxmlformats.org/drawingml/2006/table">
            <a:tbl>
              <a:tblPr firstRow="1" firstCol="1" bandRow="1">
                <a:tableStyleId>{5C22544A-7EE6-4342-B048-85BDC9FD1C3A}</a:tableStyleId>
              </a:tblPr>
              <a:tblGrid>
                <a:gridCol w="2045145">
                  <a:extLst>
                    <a:ext uri="{9D8B030D-6E8A-4147-A177-3AD203B41FA5}">
                      <a16:colId xmlns:a16="http://schemas.microsoft.com/office/drawing/2014/main" val="3707497233"/>
                    </a:ext>
                  </a:extLst>
                </a:gridCol>
                <a:gridCol w="3367259">
                  <a:extLst>
                    <a:ext uri="{9D8B030D-6E8A-4147-A177-3AD203B41FA5}">
                      <a16:colId xmlns:a16="http://schemas.microsoft.com/office/drawing/2014/main" val="1284648393"/>
                    </a:ext>
                  </a:extLst>
                </a:gridCol>
                <a:gridCol w="3156548">
                  <a:extLst>
                    <a:ext uri="{9D8B030D-6E8A-4147-A177-3AD203B41FA5}">
                      <a16:colId xmlns:a16="http://schemas.microsoft.com/office/drawing/2014/main" val="3239859206"/>
                    </a:ext>
                  </a:extLst>
                </a:gridCol>
              </a:tblGrid>
              <a:tr h="466630">
                <a:tc>
                  <a:txBody>
                    <a:bodyPr/>
                    <a:lstStyle/>
                    <a:p>
                      <a:pPr algn="ctr">
                        <a:spcAft>
                          <a:spcPts val="0"/>
                        </a:spcAft>
                      </a:pPr>
                      <a:r>
                        <a:rPr lang="zh-TW" sz="1200" kern="100" dirty="0">
                          <a:solidFill>
                            <a:schemeClr val="tx1"/>
                          </a:solidFill>
                          <a:effectLst/>
                          <a:latin typeface="微軟正黑體" panose="020B0604030504040204" pitchFamily="34" charset="-120"/>
                          <a:ea typeface="微軟正黑體" panose="020B0604030504040204" pitchFamily="34" charset="-120"/>
                        </a:rPr>
                        <a:t>說明</a:t>
                      </a:r>
                      <a:endParaRPr lang="zh-TW" sz="15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7681" marR="47681" marT="0" marB="0" anchor="ctr"/>
                </a:tc>
                <a:tc>
                  <a:txBody>
                    <a:bodyPr/>
                    <a:lstStyle/>
                    <a:p>
                      <a:pPr algn="ctr">
                        <a:spcAft>
                          <a:spcPts val="0"/>
                        </a:spcAft>
                      </a:pPr>
                      <a:r>
                        <a:rPr lang="zh-TW" sz="1200" kern="100" dirty="0">
                          <a:solidFill>
                            <a:schemeClr val="tx1"/>
                          </a:solidFill>
                          <a:effectLst/>
                          <a:latin typeface="微軟正黑體" panose="020B0604030504040204" pitchFamily="34" charset="-120"/>
                          <a:ea typeface="微軟正黑體" panose="020B0604030504040204" pitchFamily="34" charset="-120"/>
                        </a:rPr>
                        <a:t>全學年實習</a:t>
                      </a:r>
                      <a:endParaRPr lang="zh-TW" sz="15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7681" marR="47681" marT="0" marB="0" anchor="ctr"/>
                </a:tc>
                <a:tc>
                  <a:txBody>
                    <a:bodyPr/>
                    <a:lstStyle/>
                    <a:p>
                      <a:pPr algn="ctr">
                        <a:spcAft>
                          <a:spcPts val="0"/>
                        </a:spcAft>
                      </a:pPr>
                      <a:r>
                        <a:rPr lang="zh-TW" sz="1200" kern="100" dirty="0">
                          <a:solidFill>
                            <a:schemeClr val="tx1"/>
                          </a:solidFill>
                          <a:effectLst/>
                          <a:latin typeface="微軟正黑體" panose="020B0604030504040204" pitchFamily="34" charset="-120"/>
                          <a:ea typeface="微軟正黑體" panose="020B0604030504040204" pitchFamily="34" charset="-120"/>
                        </a:rPr>
                        <a:t>申請修課代實習</a:t>
                      </a:r>
                      <a:r>
                        <a:rPr lang="en-US" sz="1200" kern="100" dirty="0">
                          <a:solidFill>
                            <a:schemeClr val="tx1"/>
                          </a:solidFill>
                          <a:effectLst/>
                          <a:latin typeface="微軟正黑體" panose="020B0604030504040204" pitchFamily="34" charset="-120"/>
                          <a:ea typeface="微軟正黑體" panose="020B0604030504040204" pitchFamily="34" charset="-120"/>
                        </a:rPr>
                        <a:t>/</a:t>
                      </a:r>
                      <a:r>
                        <a:rPr lang="zh-TW" sz="1200" kern="100" dirty="0">
                          <a:solidFill>
                            <a:schemeClr val="tx1"/>
                          </a:solidFill>
                          <a:effectLst/>
                          <a:latin typeface="微軟正黑體" panose="020B0604030504040204" pitchFamily="34" charset="-120"/>
                          <a:ea typeface="微軟正黑體" panose="020B0604030504040204" pitchFamily="34" charset="-120"/>
                        </a:rPr>
                        <a:t>實習中有返校修補課</a:t>
                      </a:r>
                      <a:endParaRPr lang="zh-TW" sz="15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7681" marR="47681" marT="0" marB="0" anchor="ctr"/>
                </a:tc>
                <a:extLst>
                  <a:ext uri="{0D108BD9-81ED-4DB2-BD59-A6C34878D82A}">
                    <a16:rowId xmlns:a16="http://schemas.microsoft.com/office/drawing/2014/main" val="2383800508"/>
                  </a:ext>
                </a:extLst>
              </a:tr>
              <a:tr h="1399889">
                <a:tc>
                  <a:txBody>
                    <a:bodyPr/>
                    <a:lstStyle/>
                    <a:p>
                      <a:pPr algn="ctr">
                        <a:spcAft>
                          <a:spcPts val="0"/>
                        </a:spcAft>
                      </a:pPr>
                      <a:r>
                        <a:rPr lang="zh-TW" sz="1400" kern="100" dirty="0">
                          <a:solidFill>
                            <a:schemeClr val="tx1"/>
                          </a:solidFill>
                          <a:effectLst/>
                          <a:latin typeface="微軟正黑體" panose="020B0604030504040204" pitchFamily="34" charset="-120"/>
                          <a:ea typeface="微軟正黑體" panose="020B0604030504040204" pitchFamily="34" charset="-120"/>
                        </a:rPr>
                        <a:t>收取學費及雜費原則</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7681" marR="47681" marT="0" marB="0" anchor="ctr">
                    <a:solidFill>
                      <a:schemeClr val="accent5">
                        <a:lumMod val="20000"/>
                        <a:lumOff val="80000"/>
                      </a:schemeClr>
                    </a:solidFill>
                  </a:tcPr>
                </a:tc>
                <a:tc>
                  <a:txBody>
                    <a:bodyPr/>
                    <a:lstStyle/>
                    <a:p>
                      <a:pPr>
                        <a:spcAft>
                          <a:spcPts val="0"/>
                        </a:spcAft>
                      </a:pPr>
                      <a:r>
                        <a:rPr lang="zh-TW" sz="1200" kern="100" dirty="0">
                          <a:effectLst/>
                          <a:latin typeface="微軟正黑體" panose="020B0604030504040204" pitchFamily="34" charset="-120"/>
                          <a:ea typeface="微軟正黑體" panose="020B0604030504040204" pitchFamily="34" charset="-120"/>
                        </a:rPr>
                        <a:t>依教育部</a:t>
                      </a:r>
                      <a:r>
                        <a:rPr lang="en-US" sz="1200" kern="100" dirty="0">
                          <a:effectLst/>
                          <a:latin typeface="微軟正黑體" panose="020B0604030504040204" pitchFamily="34" charset="-120"/>
                          <a:ea typeface="微軟正黑體" panose="020B0604030504040204" pitchFamily="34" charset="-120"/>
                        </a:rPr>
                        <a:t>88</a:t>
                      </a:r>
                      <a:r>
                        <a:rPr lang="zh-TW" sz="1200" kern="100" dirty="0">
                          <a:effectLst/>
                          <a:latin typeface="微軟正黑體" panose="020B0604030504040204" pitchFamily="34" charset="-120"/>
                          <a:ea typeface="微軟正黑體" panose="020B0604030504040204" pitchFamily="34" charset="-120"/>
                        </a:rPr>
                        <a:t>年</a:t>
                      </a:r>
                      <a:r>
                        <a:rPr lang="en-US" sz="1200" kern="100" dirty="0">
                          <a:effectLst/>
                          <a:latin typeface="微軟正黑體" panose="020B0604030504040204" pitchFamily="34" charset="-120"/>
                          <a:ea typeface="微軟正黑體" panose="020B0604030504040204" pitchFamily="34" charset="-120"/>
                        </a:rPr>
                        <a:t>6</a:t>
                      </a:r>
                      <a:r>
                        <a:rPr lang="zh-TW" sz="1200" kern="100" dirty="0">
                          <a:effectLst/>
                          <a:latin typeface="微軟正黑體" panose="020B0604030504040204" pitchFamily="34" charset="-120"/>
                          <a:ea typeface="微軟正黑體" panose="020B0604030504040204" pitchFamily="34" charset="-120"/>
                        </a:rPr>
                        <a:t>月</a:t>
                      </a:r>
                      <a:r>
                        <a:rPr lang="en-US" sz="1200" kern="100" dirty="0">
                          <a:effectLst/>
                          <a:latin typeface="微軟正黑體" panose="020B0604030504040204" pitchFamily="34" charset="-120"/>
                          <a:ea typeface="微軟正黑體" panose="020B0604030504040204" pitchFamily="34" charset="-120"/>
                        </a:rPr>
                        <a:t>3</a:t>
                      </a:r>
                      <a:r>
                        <a:rPr lang="zh-TW" sz="1200" kern="100" dirty="0">
                          <a:effectLst/>
                          <a:latin typeface="微軟正黑體" panose="020B0604030504040204" pitchFamily="34" charset="-120"/>
                          <a:ea typeface="微軟正黑體" panose="020B0604030504040204" pitchFamily="34" charset="-120"/>
                        </a:rPr>
                        <a:t>日台</a:t>
                      </a:r>
                      <a:r>
                        <a:rPr lang="en-US" sz="1200" kern="100" dirty="0">
                          <a:effectLst/>
                          <a:latin typeface="微軟正黑體" panose="020B0604030504040204" pitchFamily="34" charset="-120"/>
                          <a:ea typeface="微軟正黑體" panose="020B0604030504040204" pitchFamily="34" charset="-120"/>
                        </a:rPr>
                        <a:t>88</a:t>
                      </a:r>
                      <a:r>
                        <a:rPr lang="zh-TW" sz="1200" kern="100" dirty="0">
                          <a:effectLst/>
                          <a:latin typeface="微軟正黑體" panose="020B0604030504040204" pitchFamily="34" charset="-120"/>
                          <a:ea typeface="微軟正黑體" panose="020B0604030504040204" pitchFamily="34" charset="-120"/>
                        </a:rPr>
                        <a:t>技字第</a:t>
                      </a:r>
                      <a:r>
                        <a:rPr lang="en-US" sz="1200" kern="100" dirty="0">
                          <a:effectLst/>
                          <a:latin typeface="微軟正黑體" panose="020B0604030504040204" pitchFamily="34" charset="-120"/>
                          <a:ea typeface="微軟正黑體" panose="020B0604030504040204" pitchFamily="34" charset="-120"/>
                        </a:rPr>
                        <a:t>88058056</a:t>
                      </a:r>
                      <a:r>
                        <a:rPr lang="zh-TW" sz="1200" kern="100" dirty="0">
                          <a:effectLst/>
                          <a:latin typeface="微軟正黑體" panose="020B0604030504040204" pitchFamily="34" charset="-120"/>
                          <a:ea typeface="微軟正黑體" panose="020B0604030504040204" pitchFamily="34" charset="-120"/>
                        </a:rPr>
                        <a:t>號函及</a:t>
                      </a:r>
                      <a:r>
                        <a:rPr lang="en-US" sz="1200" kern="100" dirty="0">
                          <a:effectLst/>
                          <a:latin typeface="微軟正黑體" panose="020B0604030504040204" pitchFamily="34" charset="-120"/>
                          <a:ea typeface="微軟正黑體" panose="020B0604030504040204" pitchFamily="34" charset="-120"/>
                        </a:rPr>
                        <a:t>102</a:t>
                      </a:r>
                      <a:r>
                        <a:rPr lang="zh-TW" sz="1200" kern="100" dirty="0">
                          <a:effectLst/>
                          <a:latin typeface="微軟正黑體" panose="020B0604030504040204" pitchFamily="34" charset="-120"/>
                          <a:ea typeface="微軟正黑體" panose="020B0604030504040204" pitchFamily="34" charset="-120"/>
                        </a:rPr>
                        <a:t>年</a:t>
                      </a:r>
                      <a:r>
                        <a:rPr lang="en-US" sz="1200" kern="100" dirty="0">
                          <a:effectLst/>
                          <a:latin typeface="微軟正黑體" panose="020B0604030504040204" pitchFamily="34" charset="-120"/>
                          <a:ea typeface="微軟正黑體" panose="020B0604030504040204" pitchFamily="34" charset="-120"/>
                        </a:rPr>
                        <a:t>9</a:t>
                      </a:r>
                      <a:r>
                        <a:rPr lang="zh-TW" sz="1200" kern="100" dirty="0">
                          <a:effectLst/>
                          <a:latin typeface="微軟正黑體" panose="020B0604030504040204" pitchFamily="34" charset="-120"/>
                          <a:ea typeface="微軟正黑體" panose="020B0604030504040204" pitchFamily="34" charset="-120"/>
                        </a:rPr>
                        <a:t>月</a:t>
                      </a:r>
                      <a:r>
                        <a:rPr lang="en-US" sz="1200" kern="100" dirty="0">
                          <a:effectLst/>
                          <a:latin typeface="微軟正黑體" panose="020B0604030504040204" pitchFamily="34" charset="-120"/>
                          <a:ea typeface="微軟正黑體" panose="020B0604030504040204" pitchFamily="34" charset="-120"/>
                        </a:rPr>
                        <a:t>30</a:t>
                      </a:r>
                      <a:r>
                        <a:rPr lang="zh-TW" sz="1200" kern="100" dirty="0">
                          <a:effectLst/>
                          <a:latin typeface="微軟正黑體" panose="020B0604030504040204" pitchFamily="34" charset="-120"/>
                          <a:ea typeface="微軟正黑體" panose="020B0604030504040204" pitchFamily="34" charset="-120"/>
                        </a:rPr>
                        <a:t>日臺教技（四）字第</a:t>
                      </a:r>
                      <a:r>
                        <a:rPr lang="en-US" sz="1200" kern="100" dirty="0">
                          <a:effectLst/>
                          <a:latin typeface="微軟正黑體" panose="020B0604030504040204" pitchFamily="34" charset="-120"/>
                          <a:ea typeface="微軟正黑體" panose="020B0604030504040204" pitchFamily="34" charset="-120"/>
                        </a:rPr>
                        <a:t>1020140862</a:t>
                      </a:r>
                      <a:r>
                        <a:rPr lang="zh-TW" sz="1200" kern="100" dirty="0">
                          <a:effectLst/>
                          <a:latin typeface="微軟正黑體" panose="020B0604030504040204" pitchFamily="34" charset="-120"/>
                          <a:ea typeface="微軟正黑體" panose="020B0604030504040204" pitchFamily="34" charset="-120"/>
                        </a:rPr>
                        <a:t>號函意旨，學生全學期均在校外機構實習者，該學期費用以徵收學費全部、雜費五分之四為限</a:t>
                      </a:r>
                      <a:endParaRPr lang="zh-TW" sz="15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7681" marR="47681" marT="0" marB="0">
                    <a:solidFill>
                      <a:schemeClr val="accent5">
                        <a:lumMod val="20000"/>
                        <a:lumOff val="80000"/>
                      </a:schemeClr>
                    </a:solidFill>
                  </a:tcPr>
                </a:tc>
                <a:tc>
                  <a:txBody>
                    <a:bodyPr/>
                    <a:lstStyle/>
                    <a:p>
                      <a:pPr>
                        <a:spcAft>
                          <a:spcPts val="0"/>
                        </a:spcAft>
                      </a:pPr>
                      <a:r>
                        <a:rPr lang="zh-TW" sz="1200" kern="100" dirty="0">
                          <a:effectLst/>
                          <a:latin typeface="微軟正黑體" panose="020B0604030504040204" pitchFamily="34" charset="-120"/>
                          <a:ea typeface="微軟正黑體" panose="020B0604030504040204" pitchFamily="34" charset="-120"/>
                        </a:rPr>
                        <a:t>該學期費用以徵收全額學費及雜費</a:t>
                      </a:r>
                      <a:endParaRPr lang="zh-TW" sz="15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7681" marR="47681" marT="0" marB="0">
                    <a:solidFill>
                      <a:schemeClr val="accent5">
                        <a:lumMod val="20000"/>
                        <a:lumOff val="80000"/>
                      </a:schemeClr>
                    </a:solidFill>
                  </a:tcPr>
                </a:tc>
                <a:extLst>
                  <a:ext uri="{0D108BD9-81ED-4DB2-BD59-A6C34878D82A}">
                    <a16:rowId xmlns:a16="http://schemas.microsoft.com/office/drawing/2014/main" val="4118156469"/>
                  </a:ext>
                </a:extLst>
              </a:tr>
              <a:tr h="551872">
                <a:tc gridSpan="3">
                  <a:txBody>
                    <a:bodyPr/>
                    <a:lstStyle/>
                    <a:p>
                      <a:pPr marL="0" lvl="0" indent="0">
                        <a:spcAft>
                          <a:spcPts val="0"/>
                        </a:spcAft>
                        <a:buFont typeface="+mj-lt"/>
                        <a:buNone/>
                      </a:pPr>
                      <a:r>
                        <a:rPr lang="en-US" altLang="zh-TW" sz="1100" kern="100" dirty="0">
                          <a:effectLst/>
                          <a:latin typeface="微軟正黑體" panose="020B0604030504040204" pitchFamily="34" charset="-120"/>
                          <a:ea typeface="微軟正黑體" panose="020B0604030504040204" pitchFamily="34" charset="-120"/>
                        </a:rPr>
                        <a:t>1.</a:t>
                      </a:r>
                      <a:r>
                        <a:rPr lang="zh-TW" sz="1100" kern="100" dirty="0">
                          <a:effectLst/>
                          <a:latin typeface="微軟正黑體" panose="020B0604030504040204" pitchFamily="34" charset="-120"/>
                          <a:ea typeface="微軟正黑體" panose="020B0604030504040204" pitchFamily="34" charset="-120"/>
                        </a:rPr>
                        <a:t>學費</a:t>
                      </a:r>
                      <a:endParaRPr lang="zh-TW" sz="1400" kern="100" dirty="0">
                        <a:effectLst/>
                        <a:latin typeface="微軟正黑體" panose="020B0604030504040204" pitchFamily="34" charset="-120"/>
                        <a:ea typeface="微軟正黑體" panose="020B0604030504040204" pitchFamily="34" charset="-120"/>
                      </a:endParaRPr>
                    </a:p>
                    <a:p>
                      <a:pPr marL="698500" indent="-698500">
                        <a:spcAft>
                          <a:spcPts val="0"/>
                        </a:spcAft>
                      </a:pPr>
                      <a:r>
                        <a:rPr lang="zh-TW" sz="1100" kern="100" dirty="0">
                          <a:effectLst/>
                          <a:latin typeface="微軟正黑體" panose="020B0604030504040204" pitchFamily="34" charset="-120"/>
                          <a:ea typeface="微軟正黑體" panose="020B0604030504040204" pitchFamily="34" charset="-120"/>
                        </a:rPr>
                        <a:t>收取說明：係與教學活動相關，用以支付學校教學單位與教學支援單位人事相關費用。</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7681" marR="47681" marT="0" marB="0" anchor="ct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28167212"/>
                  </a:ext>
                </a:extLst>
              </a:tr>
              <a:tr h="919788">
                <a:tc>
                  <a:txBody>
                    <a:bodyPr/>
                    <a:lstStyle/>
                    <a:p>
                      <a:pPr algn="ctr">
                        <a:spcAft>
                          <a:spcPts val="0"/>
                        </a:spcAft>
                      </a:pPr>
                      <a:r>
                        <a:rPr lang="zh-TW" sz="1400" kern="100" dirty="0">
                          <a:solidFill>
                            <a:schemeClr val="tx1"/>
                          </a:solidFill>
                          <a:effectLst/>
                          <a:latin typeface="微軟正黑體" panose="020B0604030504040204" pitchFamily="34" charset="-120"/>
                          <a:ea typeface="微軟正黑體" panose="020B0604030504040204" pitchFamily="34" charset="-120"/>
                        </a:rPr>
                        <a:t>學分費基準採</a:t>
                      </a:r>
                      <a:endParaRPr lang="zh-TW" sz="1800" kern="100" dirty="0">
                        <a:solidFill>
                          <a:schemeClr val="tx1"/>
                        </a:solidFill>
                        <a:effectLst/>
                        <a:latin typeface="微軟正黑體" panose="020B0604030504040204" pitchFamily="34" charset="-120"/>
                        <a:ea typeface="微軟正黑體" panose="020B0604030504040204" pitchFamily="34" charset="-120"/>
                      </a:endParaRPr>
                    </a:p>
                    <a:p>
                      <a:pPr algn="ctr">
                        <a:spcAft>
                          <a:spcPts val="0"/>
                        </a:spcAft>
                      </a:pPr>
                      <a:r>
                        <a:rPr lang="zh-TW" sz="1400" kern="100" dirty="0">
                          <a:solidFill>
                            <a:schemeClr val="tx1"/>
                          </a:solidFill>
                          <a:effectLst/>
                          <a:latin typeface="微軟正黑體" panose="020B0604030504040204" pitchFamily="34" charset="-120"/>
                          <a:ea typeface="微軟正黑體" panose="020B0604030504040204" pitchFamily="34" charset="-120"/>
                        </a:rPr>
                        <a:t>「平均攤銷法」</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7681" marR="47681" marT="0" marB="0" anchor="ctr"/>
                </a:tc>
                <a:tc gridSpan="2">
                  <a:txBody>
                    <a:bodyPr/>
                    <a:lstStyle/>
                    <a:p>
                      <a:pPr>
                        <a:spcAft>
                          <a:spcPts val="0"/>
                        </a:spcAft>
                      </a:pPr>
                      <a:r>
                        <a:rPr lang="zh-TW" sz="1100" kern="100" dirty="0">
                          <a:effectLst/>
                          <a:latin typeface="微軟正黑體" panose="020B0604030504040204" pitchFamily="34" charset="-120"/>
                          <a:ea typeface="微軟正黑體" panose="020B0604030504040204" pitchFamily="34" charset="-120"/>
                        </a:rPr>
                        <a:t>本校收費基準採「平均攤銷法」，也就是將四年應修畢至少</a:t>
                      </a:r>
                      <a:r>
                        <a:rPr lang="en-US" sz="1100" kern="100" dirty="0">
                          <a:effectLst/>
                          <a:latin typeface="微軟正黑體" panose="020B0604030504040204" pitchFamily="34" charset="-120"/>
                          <a:ea typeface="微軟正黑體" panose="020B0604030504040204" pitchFamily="34" charset="-120"/>
                        </a:rPr>
                        <a:t>128</a:t>
                      </a:r>
                      <a:r>
                        <a:rPr lang="zh-TW" sz="1100" kern="100" dirty="0">
                          <a:effectLst/>
                          <a:latin typeface="微軟正黑體" panose="020B0604030504040204" pitchFamily="34" charset="-120"/>
                          <a:ea typeface="微軟正黑體" panose="020B0604030504040204" pitchFamily="34" charset="-120"/>
                        </a:rPr>
                        <a:t>學分費平均分攤至</a:t>
                      </a:r>
                      <a:r>
                        <a:rPr lang="en-US" sz="1100" kern="100" dirty="0">
                          <a:effectLst/>
                          <a:latin typeface="微軟正黑體" panose="020B0604030504040204" pitchFamily="34" charset="-120"/>
                          <a:ea typeface="微軟正黑體" panose="020B0604030504040204" pitchFamily="34" charset="-120"/>
                        </a:rPr>
                        <a:t>8</a:t>
                      </a:r>
                      <a:r>
                        <a:rPr lang="zh-TW" sz="1100" kern="100" dirty="0">
                          <a:effectLst/>
                          <a:latin typeface="微軟正黑體" panose="020B0604030504040204" pitchFamily="34" charset="-120"/>
                          <a:ea typeface="微軟正黑體" panose="020B0604030504040204" pitchFamily="34" charset="-120"/>
                        </a:rPr>
                        <a:t>學期計算收費，平均每學期分攤</a:t>
                      </a:r>
                      <a:r>
                        <a:rPr lang="en-US" sz="1100" kern="100" dirty="0">
                          <a:effectLst/>
                          <a:latin typeface="微軟正黑體" panose="020B0604030504040204" pitchFamily="34" charset="-120"/>
                          <a:ea typeface="微軟正黑體" panose="020B0604030504040204" pitchFamily="34" charset="-120"/>
                        </a:rPr>
                        <a:t>16</a:t>
                      </a:r>
                      <a:r>
                        <a:rPr lang="zh-TW" sz="1100" kern="100" dirty="0">
                          <a:effectLst/>
                          <a:latin typeface="微軟正黑體" panose="020B0604030504040204" pitchFamily="34" charset="-120"/>
                          <a:ea typeface="微軟正黑體" panose="020B0604030504040204" pitchFamily="34" charset="-120"/>
                        </a:rPr>
                        <a:t>學分（一至三年級學生修課每學期均已超過此學分數）。實施全學年校外實習後，一至三年級課程增加，總畢業學分數也修正為</a:t>
                      </a:r>
                      <a:r>
                        <a:rPr lang="en-US" sz="1100" kern="100" dirty="0">
                          <a:effectLst/>
                          <a:latin typeface="微軟正黑體" panose="020B0604030504040204" pitchFamily="34" charset="-120"/>
                          <a:ea typeface="微軟正黑體" panose="020B0604030504040204" pitchFamily="34" charset="-120"/>
                        </a:rPr>
                        <a:t>135</a:t>
                      </a:r>
                      <a:r>
                        <a:rPr lang="zh-TW" sz="1100" kern="100" dirty="0">
                          <a:effectLst/>
                          <a:latin typeface="微軟正黑體" panose="020B0604030504040204" pitchFamily="34" charset="-120"/>
                          <a:ea typeface="微軟正黑體" panose="020B0604030504040204" pitchFamily="34" charset="-120"/>
                        </a:rPr>
                        <a:t>學分以上，但學校仍以原學分數計算收取學費。</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7681" marR="47681" marT="0" marB="0"/>
                </a:tc>
                <a:tc hMerge="1">
                  <a:txBody>
                    <a:bodyPr/>
                    <a:lstStyle/>
                    <a:p>
                      <a:endParaRPr lang="zh-TW" altLang="en-US"/>
                    </a:p>
                  </a:txBody>
                  <a:tcPr/>
                </a:tc>
                <a:extLst>
                  <a:ext uri="{0D108BD9-81ED-4DB2-BD59-A6C34878D82A}">
                    <a16:rowId xmlns:a16="http://schemas.microsoft.com/office/drawing/2014/main" val="2158912639"/>
                  </a:ext>
                </a:extLst>
              </a:tr>
              <a:tr h="599797">
                <a:tc gridSpan="3">
                  <a:txBody>
                    <a:bodyPr/>
                    <a:lstStyle/>
                    <a:p>
                      <a:pPr marL="0" lvl="0" indent="0" algn="just">
                        <a:spcAft>
                          <a:spcPts val="0"/>
                        </a:spcAft>
                        <a:buFont typeface="+mj-lt"/>
                        <a:buNone/>
                      </a:pPr>
                      <a:r>
                        <a:rPr lang="en-US" altLang="zh-TW" sz="1100" kern="100" dirty="0">
                          <a:effectLst/>
                          <a:latin typeface="微軟正黑體" panose="020B0604030504040204" pitchFamily="34" charset="-120"/>
                          <a:ea typeface="微軟正黑體" panose="020B0604030504040204" pitchFamily="34" charset="-120"/>
                        </a:rPr>
                        <a:t>2.</a:t>
                      </a:r>
                      <a:r>
                        <a:rPr lang="zh-TW" sz="1100" kern="100" dirty="0">
                          <a:effectLst/>
                          <a:latin typeface="微軟正黑體" panose="020B0604030504040204" pitchFamily="34" charset="-120"/>
                          <a:ea typeface="微軟正黑體" panose="020B0604030504040204" pitchFamily="34" charset="-120"/>
                        </a:rPr>
                        <a:t>雜費</a:t>
                      </a:r>
                      <a:endParaRPr lang="zh-TW" sz="1400" kern="100" dirty="0">
                        <a:effectLst/>
                        <a:latin typeface="微軟正黑體" panose="020B0604030504040204" pitchFamily="34" charset="-120"/>
                        <a:ea typeface="微軟正黑體" panose="020B0604030504040204" pitchFamily="34" charset="-120"/>
                      </a:endParaRPr>
                    </a:p>
                    <a:p>
                      <a:pPr marL="698500" indent="-698500">
                        <a:spcAft>
                          <a:spcPts val="0"/>
                        </a:spcAft>
                      </a:pPr>
                      <a:r>
                        <a:rPr lang="zh-TW" sz="1100" kern="100" dirty="0">
                          <a:effectLst/>
                          <a:latin typeface="微軟正黑體" panose="020B0604030504040204" pitchFamily="34" charset="-120"/>
                          <a:ea typeface="微軟正黑體" panose="020B0604030504040204" pitchFamily="34" charset="-120"/>
                        </a:rPr>
                        <a:t>收取說明：係與教學活動相關，用以支付學校行政、業務、教學實作室、獎助學金、軟硬體設備使用所需之費用。</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7681" marR="47681" marT="0" marB="0" anchor="ct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388600507"/>
                  </a:ext>
                </a:extLst>
              </a:tr>
              <a:tr h="1471659">
                <a:tc>
                  <a:txBody>
                    <a:bodyPr/>
                    <a:lstStyle/>
                    <a:p>
                      <a:pPr algn="ctr">
                        <a:spcAft>
                          <a:spcPts val="0"/>
                        </a:spcAft>
                      </a:pPr>
                      <a:r>
                        <a:rPr lang="zh-TW" sz="1400" kern="100" dirty="0">
                          <a:solidFill>
                            <a:schemeClr val="tx1"/>
                          </a:solidFill>
                          <a:effectLst/>
                          <a:latin typeface="微軟正黑體" panose="020B0604030504040204" pitchFamily="34" charset="-120"/>
                          <a:ea typeface="微軟正黑體" panose="020B0604030504040204" pitchFamily="34" charset="-120"/>
                        </a:rPr>
                        <a:t>全學期均在校外機構實習，雜費以「五分之四」收取雜費部分</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7681" marR="47681" marT="0" marB="0" anchor="ctr"/>
                </a:tc>
                <a:tc gridSpan="2">
                  <a:txBody>
                    <a:bodyPr/>
                    <a:lstStyle/>
                    <a:p>
                      <a:pPr marL="139700" indent="-139700">
                        <a:spcAft>
                          <a:spcPts val="0"/>
                        </a:spcAft>
                      </a:pPr>
                      <a:r>
                        <a:rPr lang="en-US" sz="1100" kern="100" dirty="0">
                          <a:effectLst/>
                          <a:latin typeface="微軟正黑體" panose="020B0604030504040204" pitchFamily="34" charset="-120"/>
                          <a:ea typeface="微軟正黑體" panose="020B0604030504040204" pitchFamily="34" charset="-120"/>
                        </a:rPr>
                        <a:t>1.</a:t>
                      </a:r>
                      <a:r>
                        <a:rPr lang="zh-TW" sz="1100" kern="100" dirty="0">
                          <a:effectLst/>
                          <a:latin typeface="微軟正黑體" panose="020B0604030504040204" pitchFamily="34" charset="-120"/>
                          <a:ea typeface="微軟正黑體" panose="020B0604030504040204" pitchFamily="34" charset="-120"/>
                        </a:rPr>
                        <a:t>大四學生全學年實習，本校須依教育部及本校相關實習規定，辦理實習課程，實習前中後皆有各種顯性及隱形成本，種種各項支出，如下表，因此除非有學生返校修補學分之情形外，學校並未將雜費以全額計算收費。</a:t>
                      </a:r>
                      <a:endParaRPr lang="zh-TW" sz="1400" kern="100" dirty="0">
                        <a:effectLst/>
                        <a:latin typeface="微軟正黑體" panose="020B0604030504040204" pitchFamily="34" charset="-120"/>
                        <a:ea typeface="微軟正黑體" panose="020B0604030504040204" pitchFamily="34" charset="-120"/>
                      </a:endParaRPr>
                    </a:p>
                    <a:p>
                      <a:pPr marL="139700" indent="-139700">
                        <a:spcAft>
                          <a:spcPts val="0"/>
                        </a:spcAft>
                      </a:pPr>
                      <a:r>
                        <a:rPr lang="en-US" sz="1100" kern="100" dirty="0">
                          <a:effectLst/>
                          <a:latin typeface="微軟正黑體" panose="020B0604030504040204" pitchFamily="34" charset="-120"/>
                          <a:ea typeface="微軟正黑體" panose="020B0604030504040204" pitchFamily="34" charset="-120"/>
                        </a:rPr>
                        <a:t>2.</a:t>
                      </a:r>
                      <a:r>
                        <a:rPr lang="zh-TW" sz="1100" kern="100" dirty="0">
                          <a:effectLst/>
                          <a:latin typeface="微軟正黑體" panose="020B0604030504040204" pitchFamily="34" charset="-120"/>
                          <a:ea typeface="微軟正黑體" panose="020B0604030504040204" pitchFamily="34" charset="-120"/>
                        </a:rPr>
                        <a:t>學校辦理全學年實習課程，並非以節省成本為考量因素，係以增進學生「實務能力」，提升學生「競爭力」為主要考量，並期許達到同學「畢業即就業」之目標，反而學校將增加成本支出。</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7681" marR="47681" marT="0" marB="0"/>
                </a:tc>
                <a:tc hMerge="1">
                  <a:txBody>
                    <a:bodyPr/>
                    <a:lstStyle/>
                    <a:p>
                      <a:endParaRPr lang="zh-TW" altLang="en-US"/>
                    </a:p>
                  </a:txBody>
                  <a:tcPr/>
                </a:tc>
                <a:extLst>
                  <a:ext uri="{0D108BD9-81ED-4DB2-BD59-A6C34878D82A}">
                    <a16:rowId xmlns:a16="http://schemas.microsoft.com/office/drawing/2014/main" val="3288841581"/>
                  </a:ext>
                </a:extLst>
              </a:tr>
            </a:tbl>
          </a:graphicData>
        </a:graphic>
      </p:graphicFrame>
    </p:spTree>
    <p:extLst>
      <p:ext uri="{BB962C8B-B14F-4D97-AF65-F5344CB8AC3E}">
        <p14:creationId xmlns:p14="http://schemas.microsoft.com/office/powerpoint/2010/main" val="517780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39</a:t>
            </a:fld>
            <a:endParaRPr lang="zh-TW" altLang="en-US" dirty="0"/>
          </a:p>
        </p:txBody>
      </p:sp>
      <p:graphicFrame>
        <p:nvGraphicFramePr>
          <p:cNvPr id="7" name="表格 6">
            <a:extLst>
              <a:ext uri="{FF2B5EF4-FFF2-40B4-BE49-F238E27FC236}">
                <a16:creationId xmlns:a16="http://schemas.microsoft.com/office/drawing/2014/main" id="{5263FFB2-36D8-498E-9111-9A5D49226A22}"/>
              </a:ext>
            </a:extLst>
          </p:cNvPr>
          <p:cNvGraphicFramePr>
            <a:graphicFrameLocks noGrp="1"/>
          </p:cNvGraphicFramePr>
          <p:nvPr/>
        </p:nvGraphicFramePr>
        <p:xfrm>
          <a:off x="251520" y="908720"/>
          <a:ext cx="8712968" cy="5544666"/>
        </p:xfrm>
        <a:graphic>
          <a:graphicData uri="http://schemas.openxmlformats.org/drawingml/2006/table">
            <a:tbl>
              <a:tblPr firstRow="1" firstCol="1" bandRow="1">
                <a:tableStyleId>{5C22544A-7EE6-4342-B048-85BDC9FD1C3A}</a:tableStyleId>
              </a:tblPr>
              <a:tblGrid>
                <a:gridCol w="2079518">
                  <a:extLst>
                    <a:ext uri="{9D8B030D-6E8A-4147-A177-3AD203B41FA5}">
                      <a16:colId xmlns:a16="http://schemas.microsoft.com/office/drawing/2014/main" val="2576654146"/>
                    </a:ext>
                  </a:extLst>
                </a:gridCol>
                <a:gridCol w="3630618">
                  <a:extLst>
                    <a:ext uri="{9D8B030D-6E8A-4147-A177-3AD203B41FA5}">
                      <a16:colId xmlns:a16="http://schemas.microsoft.com/office/drawing/2014/main" val="3688012385"/>
                    </a:ext>
                  </a:extLst>
                </a:gridCol>
                <a:gridCol w="3002832">
                  <a:extLst>
                    <a:ext uri="{9D8B030D-6E8A-4147-A177-3AD203B41FA5}">
                      <a16:colId xmlns:a16="http://schemas.microsoft.com/office/drawing/2014/main" val="3599426031"/>
                    </a:ext>
                  </a:extLst>
                </a:gridCol>
              </a:tblGrid>
              <a:tr h="449567">
                <a:tc>
                  <a:txBody>
                    <a:bodyPr/>
                    <a:lstStyle/>
                    <a:p>
                      <a:pPr algn="ctr">
                        <a:spcAft>
                          <a:spcPts val="0"/>
                        </a:spcAft>
                      </a:pPr>
                      <a:r>
                        <a:rPr lang="zh-TW" sz="2100" kern="100" dirty="0">
                          <a:effectLst/>
                          <a:latin typeface="微軟正黑體" panose="020B0604030504040204" pitchFamily="34" charset="-120"/>
                          <a:ea typeface="微軟正黑體" panose="020B0604030504040204" pitchFamily="34" charset="-120"/>
                        </a:rPr>
                        <a:t>階段</a:t>
                      </a:r>
                      <a:endParaRPr lang="zh-TW" sz="21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tc>
                <a:tc>
                  <a:txBody>
                    <a:bodyPr/>
                    <a:lstStyle/>
                    <a:p>
                      <a:pPr algn="ctr">
                        <a:spcAft>
                          <a:spcPts val="0"/>
                        </a:spcAft>
                      </a:pPr>
                      <a:r>
                        <a:rPr lang="zh-TW" sz="2100" kern="100" dirty="0">
                          <a:effectLst/>
                          <a:latin typeface="微軟正黑體" panose="020B0604030504040204" pitchFamily="34" charset="-120"/>
                          <a:ea typeface="微軟正黑體" panose="020B0604030504040204" pitchFamily="34" charset="-120"/>
                        </a:rPr>
                        <a:t>顯性成本</a:t>
                      </a:r>
                      <a:endParaRPr lang="zh-TW" sz="21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tc>
                <a:tc>
                  <a:txBody>
                    <a:bodyPr/>
                    <a:lstStyle/>
                    <a:p>
                      <a:pPr algn="ctr">
                        <a:spcAft>
                          <a:spcPts val="0"/>
                        </a:spcAft>
                      </a:pPr>
                      <a:r>
                        <a:rPr lang="zh-TW" sz="2100" kern="100" dirty="0">
                          <a:effectLst/>
                          <a:latin typeface="微軟正黑體" panose="020B0604030504040204" pitchFamily="34" charset="-120"/>
                          <a:ea typeface="微軟正黑體" panose="020B0604030504040204" pitchFamily="34" charset="-120"/>
                        </a:rPr>
                        <a:t>隱形成本</a:t>
                      </a:r>
                      <a:endParaRPr lang="zh-TW" sz="21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tc>
                <a:extLst>
                  <a:ext uri="{0D108BD9-81ED-4DB2-BD59-A6C34878D82A}">
                    <a16:rowId xmlns:a16="http://schemas.microsoft.com/office/drawing/2014/main" val="3162712809"/>
                  </a:ext>
                </a:extLst>
              </a:tr>
              <a:tr h="5095099">
                <a:tc>
                  <a:txBody>
                    <a:bodyPr/>
                    <a:lstStyle/>
                    <a:p>
                      <a:pPr algn="ctr">
                        <a:spcAft>
                          <a:spcPts val="0"/>
                        </a:spcAft>
                      </a:pPr>
                      <a:r>
                        <a:rPr lang="zh-TW" sz="2100" kern="100" dirty="0">
                          <a:effectLst/>
                          <a:latin typeface="微軟正黑體" panose="020B0604030504040204" pitchFamily="34" charset="-120"/>
                          <a:ea typeface="微軟正黑體" panose="020B0604030504040204" pitchFamily="34" charset="-120"/>
                        </a:rPr>
                        <a:t>實習前</a:t>
                      </a:r>
                      <a:endParaRPr lang="zh-TW" sz="21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nchor="ctr"/>
                </a:tc>
                <a:tc>
                  <a:txBody>
                    <a:bodyPr/>
                    <a:lstStyle/>
                    <a:p>
                      <a:pPr marL="342900" lvl="0" indent="-342900">
                        <a:spcAft>
                          <a:spcPts val="0"/>
                        </a:spcAft>
                        <a:buFont typeface="+mj-lt"/>
                        <a:buAutoNum type="arabicPeriod"/>
                      </a:pPr>
                      <a:r>
                        <a:rPr lang="zh-TW" sz="1400" kern="100" dirty="0">
                          <a:effectLst/>
                          <a:latin typeface="微軟正黑體" panose="020B0604030504040204" pitchFamily="34" charset="-120"/>
                          <a:ea typeface="微軟正黑體" panose="020B0604030504040204" pitchFamily="34" charset="-120"/>
                        </a:rPr>
                        <a:t>各系辦理職涯</a:t>
                      </a:r>
                      <a:r>
                        <a:rPr lang="en-US" sz="1400" kern="100" dirty="0">
                          <a:effectLst/>
                          <a:latin typeface="微軟正黑體" panose="020B0604030504040204" pitchFamily="34" charset="-120"/>
                          <a:ea typeface="微軟正黑體" panose="020B0604030504040204" pitchFamily="34" charset="-120"/>
                        </a:rPr>
                        <a:t>/</a:t>
                      </a:r>
                      <a:r>
                        <a:rPr lang="zh-TW" sz="1400" kern="100" dirty="0">
                          <a:effectLst/>
                          <a:latin typeface="微軟正黑體" panose="020B0604030504040204" pitchFamily="34" charset="-120"/>
                          <a:ea typeface="微軟正黑體" panose="020B0604030504040204" pitchFamily="34" charset="-120"/>
                        </a:rPr>
                        <a:t>畢業講座費用。</a:t>
                      </a:r>
                    </a:p>
                    <a:p>
                      <a:pPr marL="342900" lvl="0" indent="-342900">
                        <a:spcAft>
                          <a:spcPts val="0"/>
                        </a:spcAft>
                        <a:buFont typeface="+mj-lt"/>
                        <a:buAutoNum type="arabicPeriod"/>
                      </a:pPr>
                      <a:r>
                        <a:rPr lang="zh-TW" sz="1400" kern="100" dirty="0">
                          <a:effectLst/>
                          <a:latin typeface="微軟正黑體" panose="020B0604030504040204" pitchFamily="34" charset="-120"/>
                          <a:ea typeface="微軟正黑體" panose="020B0604030504040204" pitchFamily="34" charset="-120"/>
                        </a:rPr>
                        <a:t>各系辦理實習媒合</a:t>
                      </a:r>
                      <a:r>
                        <a:rPr lang="en-US" sz="1400" kern="100" dirty="0">
                          <a:effectLst/>
                          <a:latin typeface="微軟正黑體" panose="020B0604030504040204" pitchFamily="34" charset="-120"/>
                          <a:ea typeface="微軟正黑體" panose="020B0604030504040204" pitchFamily="34" charset="-120"/>
                        </a:rPr>
                        <a:t>/</a:t>
                      </a:r>
                      <a:r>
                        <a:rPr lang="zh-TW" sz="1400" kern="100" dirty="0">
                          <a:effectLst/>
                          <a:latin typeface="微軟正黑體" panose="020B0604030504040204" pitchFamily="34" charset="-120"/>
                          <a:ea typeface="微軟正黑體" panose="020B0604030504040204" pitchFamily="34" charset="-120"/>
                        </a:rPr>
                        <a:t>實習行前說明會相關費用。</a:t>
                      </a:r>
                    </a:p>
                    <a:p>
                      <a:pPr marL="342900" lvl="0" indent="-342900">
                        <a:spcAft>
                          <a:spcPts val="0"/>
                        </a:spcAft>
                        <a:buFont typeface="+mj-lt"/>
                        <a:buAutoNum type="arabicPeriod"/>
                      </a:pPr>
                      <a:r>
                        <a:rPr lang="zh-TW" sz="1400" kern="100" dirty="0">
                          <a:effectLst/>
                          <a:latin typeface="微軟正黑體" panose="020B0604030504040204" pitchFamily="34" charset="-120"/>
                          <a:ea typeface="微軟正黑體" panose="020B0604030504040204" pitchFamily="34" charset="-120"/>
                        </a:rPr>
                        <a:t>印製實習學生實習手冊費用。</a:t>
                      </a:r>
                    </a:p>
                    <a:p>
                      <a:pPr marL="342900" lvl="0" indent="-342900">
                        <a:spcAft>
                          <a:spcPts val="0"/>
                        </a:spcAft>
                        <a:buFont typeface="+mj-lt"/>
                        <a:buAutoNum type="arabicPeriod"/>
                      </a:pPr>
                      <a:r>
                        <a:rPr lang="zh-TW" sz="1400" kern="100" dirty="0">
                          <a:effectLst/>
                          <a:latin typeface="微軟正黑體" panose="020B0604030504040204" pitchFamily="34" charset="-120"/>
                          <a:ea typeface="微軟正黑體" panose="020B0604030504040204" pitchFamily="34" charset="-120"/>
                        </a:rPr>
                        <a:t>每位實習學生之實習契約製作及寄送郵電費。</a:t>
                      </a:r>
                    </a:p>
                    <a:p>
                      <a:pPr marL="342900" lvl="0" indent="-342900">
                        <a:spcAft>
                          <a:spcPts val="0"/>
                        </a:spcAft>
                        <a:buFont typeface="+mj-lt"/>
                        <a:buAutoNum type="arabicPeriod"/>
                      </a:pPr>
                      <a:r>
                        <a:rPr lang="zh-TW" sz="1400" kern="100" dirty="0">
                          <a:effectLst/>
                          <a:latin typeface="微軟正黑體" panose="020B0604030504040204" pitchFamily="34" charset="-120"/>
                          <a:ea typeface="微軟正黑體" panose="020B0604030504040204" pitchFamily="34" charset="-120"/>
                        </a:rPr>
                        <a:t>替實習學生額外加保實習團體保險費用。</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tc>
                <a:tc>
                  <a:txBody>
                    <a:bodyPr/>
                    <a:lstStyle/>
                    <a:p>
                      <a:pPr marL="342900" lvl="0" indent="-342900">
                        <a:spcAft>
                          <a:spcPts val="0"/>
                        </a:spcAft>
                        <a:buFont typeface="+mj-lt"/>
                        <a:buAutoNum type="arabicPeriod"/>
                      </a:pPr>
                      <a:r>
                        <a:rPr lang="zh-TW" sz="1400" kern="100" dirty="0">
                          <a:effectLst/>
                          <a:latin typeface="微軟正黑體" panose="020B0604030504040204" pitchFamily="34" charset="-120"/>
                          <a:ea typeface="微軟正黑體" panose="020B0604030504040204" pitchFamily="34" charset="-120"/>
                        </a:rPr>
                        <a:t>安排職涯</a:t>
                      </a:r>
                      <a:r>
                        <a:rPr lang="en-US" sz="1400" kern="100" dirty="0">
                          <a:effectLst/>
                          <a:latin typeface="微軟正黑體" panose="020B0604030504040204" pitchFamily="34" charset="-120"/>
                          <a:ea typeface="微軟正黑體" panose="020B0604030504040204" pitchFamily="34" charset="-120"/>
                        </a:rPr>
                        <a:t>/</a:t>
                      </a:r>
                      <a:r>
                        <a:rPr lang="zh-TW" sz="1400" kern="100" dirty="0">
                          <a:effectLst/>
                          <a:latin typeface="微軟正黑體" panose="020B0604030504040204" pitchFamily="34" charset="-120"/>
                          <a:ea typeface="微軟正黑體" panose="020B0604030504040204" pitchFamily="34" charset="-120"/>
                        </a:rPr>
                        <a:t>畢業講座講師。</a:t>
                      </a:r>
                    </a:p>
                    <a:p>
                      <a:pPr marL="342900" lvl="0" indent="-342900">
                        <a:spcAft>
                          <a:spcPts val="0"/>
                        </a:spcAft>
                        <a:buFont typeface="+mj-lt"/>
                        <a:buAutoNum type="arabicPeriod"/>
                      </a:pPr>
                      <a:r>
                        <a:rPr lang="zh-TW" sz="1400" kern="100" dirty="0">
                          <a:effectLst/>
                          <a:latin typeface="微軟正黑體" panose="020B0604030504040204" pitchFamily="34" charset="-120"/>
                          <a:ea typeface="微軟正黑體" panose="020B0604030504040204" pitchFamily="34" charset="-120"/>
                        </a:rPr>
                        <a:t>運用學校、教師之網絡關係，商詢優質之實習機構，協議實習職務，各系需安排老師實地至實習機構進行評估。</a:t>
                      </a:r>
                    </a:p>
                    <a:p>
                      <a:pPr marL="342900" lvl="0" indent="-342900">
                        <a:spcAft>
                          <a:spcPts val="0"/>
                        </a:spcAft>
                        <a:buFont typeface="+mj-lt"/>
                        <a:buAutoNum type="arabicPeriod"/>
                      </a:pPr>
                      <a:r>
                        <a:rPr lang="zh-TW" sz="1400" kern="100" dirty="0">
                          <a:effectLst/>
                          <a:latin typeface="微軟正黑體" panose="020B0604030504040204" pitchFamily="34" charset="-120"/>
                          <a:ea typeface="微軟正黑體" panose="020B0604030504040204" pitchFamily="34" charset="-120"/>
                        </a:rPr>
                        <a:t>各系為個人排定實習計畫、與實習機構商討訂定實習契約。</a:t>
                      </a:r>
                    </a:p>
                    <a:p>
                      <a:pPr marL="342900" lvl="0" indent="-342900">
                        <a:spcAft>
                          <a:spcPts val="0"/>
                        </a:spcAft>
                        <a:buFont typeface="+mj-lt"/>
                        <a:buAutoNum type="arabicPeriod"/>
                      </a:pPr>
                      <a:r>
                        <a:rPr lang="zh-TW" sz="1400" kern="100" dirty="0">
                          <a:effectLst/>
                          <a:latin typeface="微軟正黑體" panose="020B0604030504040204" pitchFamily="34" charset="-120"/>
                          <a:ea typeface="微軟正黑體" panose="020B0604030504040204" pitchFamily="34" charset="-120"/>
                        </a:rPr>
                        <a:t>學校需審閱每位實習學生實習契約是否合法，以保障學生權益。</a:t>
                      </a:r>
                    </a:p>
                    <a:p>
                      <a:pPr marL="342900" lvl="0" indent="-342900">
                        <a:spcAft>
                          <a:spcPts val="0"/>
                        </a:spcAft>
                        <a:buFont typeface="+mj-lt"/>
                        <a:buAutoNum type="arabicPeriod"/>
                      </a:pPr>
                      <a:r>
                        <a:rPr lang="zh-TW" sz="1400" kern="100" dirty="0">
                          <a:effectLst/>
                          <a:latin typeface="微軟正黑體" panose="020B0604030504040204" pitchFamily="34" charset="-120"/>
                          <a:ea typeface="微軟正黑體" panose="020B0604030504040204" pitchFamily="34" charset="-120"/>
                        </a:rPr>
                        <a:t>如學生申請修課代實習，各系需安排選課及開會審議提案。</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tc>
                <a:extLst>
                  <a:ext uri="{0D108BD9-81ED-4DB2-BD59-A6C34878D82A}">
                    <a16:rowId xmlns:a16="http://schemas.microsoft.com/office/drawing/2014/main" val="1578791171"/>
                  </a:ext>
                </a:extLst>
              </a:tr>
            </a:tbl>
          </a:graphicData>
        </a:graphic>
      </p:graphicFrame>
      <p:sp>
        <p:nvSpPr>
          <p:cNvPr id="8" name="標題 1">
            <a:extLst>
              <a:ext uri="{FF2B5EF4-FFF2-40B4-BE49-F238E27FC236}">
                <a16:creationId xmlns:a16="http://schemas.microsoft.com/office/drawing/2014/main" id="{E0E74E2F-3124-474A-9AAF-73FF595A8356}"/>
              </a:ext>
            </a:extLst>
          </p:cNvPr>
          <p:cNvSpPr txBox="1">
            <a:spLocks/>
          </p:cNvSpPr>
          <p:nvPr/>
        </p:nvSpPr>
        <p:spPr>
          <a:xfrm>
            <a:off x="539552" y="328204"/>
            <a:ext cx="7886700" cy="656406"/>
          </a:xfrm>
          <a:prstGeom prst="rect">
            <a:avLst/>
          </a:prstGeom>
        </p:spPr>
        <p:txBody>
          <a:bodyPr vert="horz" lIns="91440" tIns="45720" rIns="91440" bIns="45720" rtlCol="0" anchor="t">
            <a:normAutofit fontScale="90000"/>
          </a:bodyPr>
          <a:lst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zh-TW" altLang="en-US" sz="3600" b="1">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關於大四全學年校外實習學雜費收取說明</a:t>
            </a:r>
            <a:endParaRPr lang="zh-TW" altLang="en-US" sz="36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9705275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40</a:t>
            </a:fld>
            <a:endParaRPr lang="zh-TW" altLang="en-US" dirty="0"/>
          </a:p>
        </p:txBody>
      </p:sp>
      <p:graphicFrame>
        <p:nvGraphicFramePr>
          <p:cNvPr id="7" name="表格 6">
            <a:extLst>
              <a:ext uri="{FF2B5EF4-FFF2-40B4-BE49-F238E27FC236}">
                <a16:creationId xmlns:a16="http://schemas.microsoft.com/office/drawing/2014/main" id="{5263FFB2-36D8-498E-9111-9A5D49226A22}"/>
              </a:ext>
            </a:extLst>
          </p:cNvPr>
          <p:cNvGraphicFramePr>
            <a:graphicFrameLocks noGrp="1"/>
          </p:cNvGraphicFramePr>
          <p:nvPr/>
        </p:nvGraphicFramePr>
        <p:xfrm>
          <a:off x="323528" y="908720"/>
          <a:ext cx="8496943" cy="5544666"/>
        </p:xfrm>
        <a:graphic>
          <a:graphicData uri="http://schemas.openxmlformats.org/drawingml/2006/table">
            <a:tbl>
              <a:tblPr firstRow="1" firstCol="1" bandRow="1">
                <a:tableStyleId>{5C22544A-7EE6-4342-B048-85BDC9FD1C3A}</a:tableStyleId>
              </a:tblPr>
              <a:tblGrid>
                <a:gridCol w="2027958">
                  <a:extLst>
                    <a:ext uri="{9D8B030D-6E8A-4147-A177-3AD203B41FA5}">
                      <a16:colId xmlns:a16="http://schemas.microsoft.com/office/drawing/2014/main" val="2576654146"/>
                    </a:ext>
                  </a:extLst>
                </a:gridCol>
                <a:gridCol w="3540603">
                  <a:extLst>
                    <a:ext uri="{9D8B030D-6E8A-4147-A177-3AD203B41FA5}">
                      <a16:colId xmlns:a16="http://schemas.microsoft.com/office/drawing/2014/main" val="3688012385"/>
                    </a:ext>
                  </a:extLst>
                </a:gridCol>
                <a:gridCol w="2928382">
                  <a:extLst>
                    <a:ext uri="{9D8B030D-6E8A-4147-A177-3AD203B41FA5}">
                      <a16:colId xmlns:a16="http://schemas.microsoft.com/office/drawing/2014/main" val="3599426031"/>
                    </a:ext>
                  </a:extLst>
                </a:gridCol>
              </a:tblGrid>
              <a:tr h="379277">
                <a:tc>
                  <a:txBody>
                    <a:bodyPr/>
                    <a:lstStyle/>
                    <a:p>
                      <a:pPr algn="ctr">
                        <a:spcAft>
                          <a:spcPts val="0"/>
                        </a:spcAft>
                      </a:pPr>
                      <a:r>
                        <a:rPr lang="zh-TW" sz="2100" kern="100" dirty="0">
                          <a:effectLst/>
                          <a:latin typeface="微軟正黑體" panose="020B0604030504040204" pitchFamily="34" charset="-120"/>
                          <a:ea typeface="微軟正黑體" panose="020B0604030504040204" pitchFamily="34" charset="-120"/>
                        </a:rPr>
                        <a:t>階段</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tc>
                <a:tc>
                  <a:txBody>
                    <a:bodyPr/>
                    <a:lstStyle/>
                    <a:p>
                      <a:pPr algn="ctr">
                        <a:spcAft>
                          <a:spcPts val="0"/>
                        </a:spcAft>
                      </a:pPr>
                      <a:r>
                        <a:rPr lang="zh-TW" sz="2100" kern="100" dirty="0">
                          <a:effectLst/>
                          <a:latin typeface="微軟正黑體" panose="020B0604030504040204" pitchFamily="34" charset="-120"/>
                          <a:ea typeface="微軟正黑體" panose="020B0604030504040204" pitchFamily="34" charset="-120"/>
                        </a:rPr>
                        <a:t>顯性成本</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tc>
                <a:tc>
                  <a:txBody>
                    <a:bodyPr/>
                    <a:lstStyle/>
                    <a:p>
                      <a:pPr algn="ctr">
                        <a:spcAft>
                          <a:spcPts val="0"/>
                        </a:spcAft>
                      </a:pPr>
                      <a:r>
                        <a:rPr lang="zh-TW" sz="2100" kern="100" dirty="0">
                          <a:effectLst/>
                          <a:latin typeface="微軟正黑體" panose="020B0604030504040204" pitchFamily="34" charset="-120"/>
                          <a:ea typeface="微軟正黑體" panose="020B0604030504040204" pitchFamily="34" charset="-120"/>
                        </a:rPr>
                        <a:t>隱形成本</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tc>
                <a:extLst>
                  <a:ext uri="{0D108BD9-81ED-4DB2-BD59-A6C34878D82A}">
                    <a16:rowId xmlns:a16="http://schemas.microsoft.com/office/drawing/2014/main" val="3162712809"/>
                  </a:ext>
                </a:extLst>
              </a:tr>
              <a:tr h="5165389">
                <a:tc>
                  <a:txBody>
                    <a:bodyPr/>
                    <a:lstStyle/>
                    <a:p>
                      <a:pPr algn="ctr">
                        <a:spcAft>
                          <a:spcPts val="0"/>
                        </a:spcAft>
                      </a:pPr>
                      <a:r>
                        <a:rPr lang="zh-TW" sz="2100" kern="100" dirty="0">
                          <a:effectLst/>
                          <a:latin typeface="微軟正黑體" panose="020B0604030504040204" pitchFamily="34" charset="-120"/>
                          <a:ea typeface="微軟正黑體" panose="020B0604030504040204" pitchFamily="34" charset="-120"/>
                        </a:rPr>
                        <a:t>實習中</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nchor="ctr"/>
                </a:tc>
                <a:tc>
                  <a:txBody>
                    <a:bodyPr/>
                    <a:lstStyle/>
                    <a:p>
                      <a:pPr marL="342900" lvl="0" indent="-342900">
                        <a:spcAft>
                          <a:spcPts val="0"/>
                        </a:spcAft>
                        <a:buFont typeface="+mj-lt"/>
                        <a:buAutoNum type="arabicPeriod"/>
                      </a:pPr>
                      <a:r>
                        <a:rPr lang="zh-TW" sz="1300" kern="100" dirty="0">
                          <a:effectLst/>
                          <a:latin typeface="微軟正黑體" panose="020B0604030504040204" pitchFamily="34" charset="-120"/>
                          <a:ea typeface="微軟正黑體" panose="020B0604030504040204" pitchFamily="34" charset="-120"/>
                        </a:rPr>
                        <a:t>每位實習學生皆有一位實習輔導教師，每學期皆須實地訪視學生</a:t>
                      </a:r>
                      <a:r>
                        <a:rPr lang="en-US" sz="1300" kern="100" dirty="0">
                          <a:effectLst/>
                          <a:latin typeface="微軟正黑體" panose="020B0604030504040204" pitchFamily="34" charset="-120"/>
                          <a:ea typeface="微軟正黑體" panose="020B0604030504040204" pitchFamily="34" charset="-120"/>
                        </a:rPr>
                        <a:t>2</a:t>
                      </a:r>
                      <a:r>
                        <a:rPr lang="zh-TW" sz="1300" kern="100" dirty="0">
                          <a:effectLst/>
                          <a:latin typeface="微軟正黑體" panose="020B0604030504040204" pitchFamily="34" charset="-120"/>
                          <a:ea typeface="微軟正黑體" panose="020B0604030504040204" pitchFamily="34" charset="-120"/>
                        </a:rPr>
                        <a:t>次的訪視差旅費及老師的意外保險費。</a:t>
                      </a:r>
                    </a:p>
                    <a:p>
                      <a:pPr marL="342900" lvl="0" indent="-342900">
                        <a:spcAft>
                          <a:spcPts val="0"/>
                        </a:spcAft>
                        <a:buFont typeface="+mj-lt"/>
                        <a:buAutoNum type="arabicPeriod"/>
                      </a:pPr>
                      <a:r>
                        <a:rPr lang="zh-TW" sz="1300" kern="100" dirty="0">
                          <a:effectLst/>
                          <a:latin typeface="微軟正黑體" panose="020B0604030504040204" pitchFamily="34" charset="-120"/>
                          <a:ea typeface="微軟正黑體" panose="020B0604030504040204" pitchFamily="34" charset="-120"/>
                        </a:rPr>
                        <a:t>各系辦理實習學生返校座談</a:t>
                      </a:r>
                      <a:r>
                        <a:rPr lang="en-US" sz="1300" kern="100" dirty="0">
                          <a:effectLst/>
                          <a:latin typeface="微軟正黑體" panose="020B0604030504040204" pitchFamily="34" charset="-120"/>
                          <a:ea typeface="微軟正黑體" panose="020B0604030504040204" pitchFamily="34" charset="-120"/>
                        </a:rPr>
                        <a:t>/</a:t>
                      </a:r>
                      <a:r>
                        <a:rPr lang="zh-TW" sz="1300" kern="100" dirty="0">
                          <a:effectLst/>
                          <a:latin typeface="微軟正黑體" panose="020B0604030504040204" pitchFamily="34" charset="-120"/>
                          <a:ea typeface="微軟正黑體" panose="020B0604030504040204" pitchFamily="34" charset="-120"/>
                        </a:rPr>
                        <a:t>講座相關費用。</a:t>
                      </a:r>
                    </a:p>
                    <a:p>
                      <a:pPr marL="342900" lvl="0" indent="-342900">
                        <a:spcAft>
                          <a:spcPts val="0"/>
                        </a:spcAft>
                        <a:buFont typeface="+mj-lt"/>
                        <a:buAutoNum type="arabicPeriod"/>
                      </a:pPr>
                      <a:r>
                        <a:rPr lang="zh-TW" sz="1300" kern="100" dirty="0">
                          <a:effectLst/>
                          <a:latin typeface="微軟正黑體" panose="020B0604030504040204" pitchFamily="34" charset="-120"/>
                          <a:ea typeface="微軟正黑體" panose="020B0604030504040204" pitchFamily="34" charset="-120"/>
                        </a:rPr>
                        <a:t>實習學生使用實習平台，上傳實習週記及實習心得電腦網路設備建置及維護相關費用。</a:t>
                      </a:r>
                    </a:p>
                    <a:p>
                      <a:pPr marL="342900" lvl="0" indent="-342900">
                        <a:spcAft>
                          <a:spcPts val="0"/>
                        </a:spcAft>
                        <a:buFont typeface="+mj-lt"/>
                        <a:buAutoNum type="arabicPeriod"/>
                      </a:pPr>
                      <a:r>
                        <a:rPr lang="zh-TW" sz="1300" kern="100" dirty="0">
                          <a:effectLst/>
                          <a:latin typeface="微軟正黑體" panose="020B0604030504040204" pitchFamily="34" charset="-120"/>
                          <a:ea typeface="微軟正黑體" panose="020B0604030504040204" pitchFamily="34" charset="-120"/>
                        </a:rPr>
                        <a:t>實習學生於校外實習期間仍然可以透過網路繼續使用學校電子書、電子資料庫、各類語言學習平台及專業證照軟體，也可以於學校圖書館借書，以上相關費用。</a:t>
                      </a:r>
                      <a:endParaRPr lang="zh-TW" sz="13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tc>
                <a:tc>
                  <a:txBody>
                    <a:bodyPr/>
                    <a:lstStyle/>
                    <a:p>
                      <a:pPr marL="342900" lvl="0" indent="-342900">
                        <a:spcAft>
                          <a:spcPts val="0"/>
                        </a:spcAft>
                        <a:buFont typeface="+mj-lt"/>
                        <a:buAutoNum type="arabicPeriod"/>
                      </a:pPr>
                      <a:r>
                        <a:rPr lang="zh-TW" sz="1300" kern="100" dirty="0">
                          <a:effectLst/>
                          <a:latin typeface="微軟正黑體" panose="020B0604030504040204" pitchFamily="34" charset="-120"/>
                          <a:ea typeface="微軟正黑體" panose="020B0604030504040204" pitchFamily="34" charset="-120"/>
                        </a:rPr>
                        <a:t>當學生於實習企業，適應不佳時，輔導老師隨時需輔導適應不佳之學生，若需轉職則須協助與企業溝通，安排學生轉職至新實習機構。</a:t>
                      </a:r>
                    </a:p>
                    <a:p>
                      <a:pPr marL="342900" lvl="0" indent="-342900">
                        <a:spcAft>
                          <a:spcPts val="0"/>
                        </a:spcAft>
                        <a:buFont typeface="+mj-lt"/>
                        <a:buAutoNum type="arabicPeriod"/>
                      </a:pPr>
                      <a:r>
                        <a:rPr lang="zh-TW" sz="1300" kern="100" dirty="0">
                          <a:effectLst/>
                          <a:latin typeface="微軟正黑體" panose="020B0604030504040204" pitchFamily="34" charset="-120"/>
                          <a:ea typeface="微軟正黑體" panose="020B0604030504040204" pitchFamily="34" charset="-120"/>
                        </a:rPr>
                        <a:t>輔導教師須透過實習平台，觀看學生實習週記關心每位實習學生，並於訪視後撰寫訪視紀錄。</a:t>
                      </a:r>
                    </a:p>
                    <a:p>
                      <a:pPr marL="342900" lvl="0" indent="-342900">
                        <a:spcAft>
                          <a:spcPts val="0"/>
                        </a:spcAft>
                        <a:buFont typeface="+mj-lt"/>
                        <a:buAutoNum type="arabicPeriod"/>
                      </a:pPr>
                      <a:r>
                        <a:rPr lang="zh-TW" sz="1300" kern="100" dirty="0">
                          <a:effectLst/>
                          <a:latin typeface="微軟正黑體" panose="020B0604030504040204" pitchFamily="34" charset="-120"/>
                          <a:ea typeface="微軟正黑體" panose="020B0604030504040204" pitchFamily="34" charset="-120"/>
                        </a:rPr>
                        <a:t>實習成績須由實習機構與實習輔導教師共同打成績，各系需與實習廠商協調提供成績及時數證明，學生方能完成學分認列。</a:t>
                      </a:r>
                    </a:p>
                    <a:p>
                      <a:pPr marL="342900" lvl="0" indent="-342900">
                        <a:spcAft>
                          <a:spcPts val="0"/>
                        </a:spcAft>
                        <a:buFont typeface="+mj-lt"/>
                        <a:buAutoNum type="arabicPeriod"/>
                      </a:pPr>
                      <a:r>
                        <a:rPr lang="zh-TW" sz="1300" kern="100" dirty="0">
                          <a:effectLst/>
                          <a:latin typeface="微軟正黑體" panose="020B0604030504040204" pitchFamily="34" charset="-120"/>
                          <a:ea typeface="微軟正黑體" panose="020B0604030504040204" pitchFamily="34" charset="-120"/>
                        </a:rPr>
                        <a:t>各系每學期皆會召開系實習委員會議、校則聘請法律專家、實習機構代表召開校實習委員會議，討論實習學生相關事項。</a:t>
                      </a:r>
                      <a:endParaRPr lang="zh-TW" sz="13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tc>
                <a:extLst>
                  <a:ext uri="{0D108BD9-81ED-4DB2-BD59-A6C34878D82A}">
                    <a16:rowId xmlns:a16="http://schemas.microsoft.com/office/drawing/2014/main" val="1578791171"/>
                  </a:ext>
                </a:extLst>
              </a:tr>
            </a:tbl>
          </a:graphicData>
        </a:graphic>
      </p:graphicFrame>
      <p:sp>
        <p:nvSpPr>
          <p:cNvPr id="8" name="標題 1">
            <a:extLst>
              <a:ext uri="{FF2B5EF4-FFF2-40B4-BE49-F238E27FC236}">
                <a16:creationId xmlns:a16="http://schemas.microsoft.com/office/drawing/2014/main" id="{A9E0C355-C850-43FE-9E15-FCB7A0A0B6A2}"/>
              </a:ext>
            </a:extLst>
          </p:cNvPr>
          <p:cNvSpPr>
            <a:spLocks noGrp="1"/>
          </p:cNvSpPr>
          <p:nvPr>
            <p:ph type="title"/>
          </p:nvPr>
        </p:nvSpPr>
        <p:spPr>
          <a:xfrm>
            <a:off x="827584" y="332656"/>
            <a:ext cx="7886700" cy="656406"/>
          </a:xfrm>
        </p:spPr>
        <p:txBody>
          <a:bodyPr>
            <a:normAutofit fontScale="90000"/>
          </a:bodyPr>
          <a:lstStyle/>
          <a:p>
            <a:pPr algn="l"/>
            <a:r>
              <a:rPr lang="zh-TW" altLang="en-US" sz="36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關於大四全學年校外實習學雜費收取說明</a:t>
            </a:r>
          </a:p>
        </p:txBody>
      </p:sp>
    </p:spTree>
    <p:extLst>
      <p:ext uri="{BB962C8B-B14F-4D97-AF65-F5344CB8AC3E}">
        <p14:creationId xmlns:p14="http://schemas.microsoft.com/office/powerpoint/2010/main" val="33039819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C47B849B-BDAF-496E-AEC6-355AA25D03A5}" type="slidenum">
              <a:rPr lang="zh-TW" altLang="en-US" smtClean="0"/>
              <a:pPr/>
              <a:t>41</a:t>
            </a:fld>
            <a:endParaRPr lang="zh-TW" altLang="en-US" dirty="0"/>
          </a:p>
        </p:txBody>
      </p:sp>
      <p:graphicFrame>
        <p:nvGraphicFramePr>
          <p:cNvPr id="4" name="表格 3">
            <a:extLst>
              <a:ext uri="{FF2B5EF4-FFF2-40B4-BE49-F238E27FC236}">
                <a16:creationId xmlns:a16="http://schemas.microsoft.com/office/drawing/2014/main" id="{C44C0990-A68B-48C3-8683-2A34550C7E14}"/>
              </a:ext>
            </a:extLst>
          </p:cNvPr>
          <p:cNvGraphicFramePr>
            <a:graphicFrameLocks noGrp="1"/>
          </p:cNvGraphicFramePr>
          <p:nvPr/>
        </p:nvGraphicFramePr>
        <p:xfrm>
          <a:off x="323529" y="984610"/>
          <a:ext cx="8496943" cy="3164470"/>
        </p:xfrm>
        <a:graphic>
          <a:graphicData uri="http://schemas.openxmlformats.org/drawingml/2006/table">
            <a:tbl>
              <a:tblPr firstRow="1" firstCol="1" bandRow="1">
                <a:tableStyleId>{5C22544A-7EE6-4342-B048-85BDC9FD1C3A}</a:tableStyleId>
              </a:tblPr>
              <a:tblGrid>
                <a:gridCol w="2027959">
                  <a:extLst>
                    <a:ext uri="{9D8B030D-6E8A-4147-A177-3AD203B41FA5}">
                      <a16:colId xmlns:a16="http://schemas.microsoft.com/office/drawing/2014/main" val="2258971466"/>
                    </a:ext>
                  </a:extLst>
                </a:gridCol>
                <a:gridCol w="3234492">
                  <a:extLst>
                    <a:ext uri="{9D8B030D-6E8A-4147-A177-3AD203B41FA5}">
                      <a16:colId xmlns:a16="http://schemas.microsoft.com/office/drawing/2014/main" val="3171843735"/>
                    </a:ext>
                  </a:extLst>
                </a:gridCol>
                <a:gridCol w="3234492">
                  <a:extLst>
                    <a:ext uri="{9D8B030D-6E8A-4147-A177-3AD203B41FA5}">
                      <a16:colId xmlns:a16="http://schemas.microsoft.com/office/drawing/2014/main" val="2292042666"/>
                    </a:ext>
                  </a:extLst>
                </a:gridCol>
              </a:tblGrid>
              <a:tr h="598684">
                <a:tc>
                  <a:txBody>
                    <a:bodyPr/>
                    <a:lstStyle/>
                    <a:p>
                      <a:pPr algn="ctr">
                        <a:spcAft>
                          <a:spcPts val="0"/>
                        </a:spcAft>
                      </a:pPr>
                      <a:r>
                        <a:rPr lang="zh-TW" sz="2100" kern="100" dirty="0">
                          <a:effectLst/>
                          <a:latin typeface="微軟正黑體" panose="020B0604030504040204" pitchFamily="34" charset="-120"/>
                          <a:ea typeface="微軟正黑體" panose="020B0604030504040204" pitchFamily="34" charset="-120"/>
                        </a:rPr>
                        <a:t>階段</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tc>
                <a:tc>
                  <a:txBody>
                    <a:bodyPr/>
                    <a:lstStyle/>
                    <a:p>
                      <a:pPr algn="ctr">
                        <a:spcAft>
                          <a:spcPts val="0"/>
                        </a:spcAft>
                      </a:pPr>
                      <a:r>
                        <a:rPr lang="zh-TW" sz="2100" kern="100" dirty="0">
                          <a:effectLst/>
                          <a:latin typeface="微軟正黑體" panose="020B0604030504040204" pitchFamily="34" charset="-120"/>
                          <a:ea typeface="微軟正黑體" panose="020B0604030504040204" pitchFamily="34" charset="-120"/>
                        </a:rPr>
                        <a:t>顯性成本</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tc>
                <a:tc>
                  <a:txBody>
                    <a:bodyPr/>
                    <a:lstStyle/>
                    <a:p>
                      <a:pPr algn="ctr">
                        <a:spcAft>
                          <a:spcPts val="0"/>
                        </a:spcAft>
                      </a:pPr>
                      <a:r>
                        <a:rPr lang="zh-TW" sz="2100" kern="100" dirty="0">
                          <a:effectLst/>
                          <a:latin typeface="微軟正黑體" panose="020B0604030504040204" pitchFamily="34" charset="-120"/>
                          <a:ea typeface="微軟正黑體" panose="020B0604030504040204" pitchFamily="34" charset="-120"/>
                        </a:rPr>
                        <a:t>隱形成本</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tc>
                <a:extLst>
                  <a:ext uri="{0D108BD9-81ED-4DB2-BD59-A6C34878D82A}">
                    <a16:rowId xmlns:a16="http://schemas.microsoft.com/office/drawing/2014/main" val="1909667402"/>
                  </a:ext>
                </a:extLst>
              </a:tr>
              <a:tr h="2565786">
                <a:tc>
                  <a:txBody>
                    <a:bodyPr/>
                    <a:lstStyle/>
                    <a:p>
                      <a:pPr algn="ctr">
                        <a:spcAft>
                          <a:spcPts val="0"/>
                        </a:spcAft>
                      </a:pPr>
                      <a:r>
                        <a:rPr lang="zh-TW" sz="2100" kern="100" dirty="0">
                          <a:effectLst/>
                          <a:latin typeface="微軟正黑體" panose="020B0604030504040204" pitchFamily="34" charset="-120"/>
                          <a:ea typeface="微軟正黑體" panose="020B0604030504040204" pitchFamily="34" charset="-120"/>
                        </a:rPr>
                        <a:t>實習後</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nchor="ctr"/>
                </a:tc>
                <a:tc>
                  <a:txBody>
                    <a:bodyPr/>
                    <a:lstStyle/>
                    <a:p>
                      <a:pPr>
                        <a:spcAft>
                          <a:spcPts val="0"/>
                        </a:spcAft>
                      </a:pPr>
                      <a:r>
                        <a:rPr lang="zh-TW" sz="1500" kern="100" dirty="0">
                          <a:effectLst/>
                          <a:latin typeface="微軟正黑體" panose="020B0604030504040204" pitchFamily="34" charset="-120"/>
                          <a:ea typeface="微軟正黑體" panose="020B0604030504040204" pitchFamily="34" charset="-120"/>
                        </a:rPr>
                        <a:t>實習結束前，辦理實習成果發表競賽相關費用、發放實習學生實習成果競賽獎學金。</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tc>
                <a:tc>
                  <a:txBody>
                    <a:bodyPr/>
                    <a:lstStyle/>
                    <a:p>
                      <a:pPr marL="342900" lvl="0" indent="-342900">
                        <a:spcAft>
                          <a:spcPts val="0"/>
                        </a:spcAft>
                        <a:buFont typeface="+mj-lt"/>
                        <a:buAutoNum type="arabicPeriod"/>
                      </a:pPr>
                      <a:r>
                        <a:rPr lang="zh-TW" sz="1500" kern="100" dirty="0">
                          <a:effectLst/>
                          <a:latin typeface="微軟正黑體" panose="020B0604030504040204" pitchFamily="34" charset="-120"/>
                          <a:ea typeface="微軟正黑體" panose="020B0604030504040204" pitchFamily="34" charset="-120"/>
                        </a:rPr>
                        <a:t>各系針對每學期實習機構須進行追蹤評估，判斷是否下學期繼續合作。</a:t>
                      </a:r>
                      <a:endParaRPr lang="zh-TW" sz="1800" kern="100" dirty="0">
                        <a:effectLst/>
                        <a:latin typeface="微軟正黑體" panose="020B0604030504040204" pitchFamily="34" charset="-120"/>
                        <a:ea typeface="微軟正黑體" panose="020B0604030504040204" pitchFamily="34" charset="-120"/>
                      </a:endParaRPr>
                    </a:p>
                    <a:p>
                      <a:pPr marL="342900" lvl="0" indent="-342900">
                        <a:spcAft>
                          <a:spcPts val="0"/>
                        </a:spcAft>
                        <a:buFont typeface="+mj-lt"/>
                        <a:buAutoNum type="arabicPeriod"/>
                      </a:pPr>
                      <a:r>
                        <a:rPr lang="zh-TW" sz="1500" kern="100" dirty="0">
                          <a:effectLst/>
                          <a:latin typeface="微軟正黑體" panose="020B0604030504040204" pitchFamily="34" charset="-120"/>
                          <a:ea typeface="微軟正黑體" panose="020B0604030504040204" pitchFamily="34" charset="-120"/>
                        </a:rPr>
                        <a:t>辦理成果發表會，表揚優良實習機構，以利後續實習合作。</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0343" marR="30343" marT="0" marB="0"/>
                </a:tc>
                <a:extLst>
                  <a:ext uri="{0D108BD9-81ED-4DB2-BD59-A6C34878D82A}">
                    <a16:rowId xmlns:a16="http://schemas.microsoft.com/office/drawing/2014/main" val="3310814243"/>
                  </a:ext>
                </a:extLst>
              </a:tr>
            </a:tbl>
          </a:graphicData>
        </a:graphic>
      </p:graphicFrame>
      <p:sp>
        <p:nvSpPr>
          <p:cNvPr id="7" name="標題 1">
            <a:extLst>
              <a:ext uri="{FF2B5EF4-FFF2-40B4-BE49-F238E27FC236}">
                <a16:creationId xmlns:a16="http://schemas.microsoft.com/office/drawing/2014/main" id="{59B99838-859D-4FB6-BEBE-B33A21BD8193}"/>
              </a:ext>
            </a:extLst>
          </p:cNvPr>
          <p:cNvSpPr>
            <a:spLocks noGrp="1"/>
          </p:cNvSpPr>
          <p:nvPr>
            <p:ph type="title"/>
          </p:nvPr>
        </p:nvSpPr>
        <p:spPr>
          <a:xfrm>
            <a:off x="539552" y="328204"/>
            <a:ext cx="7886700" cy="656406"/>
          </a:xfrm>
        </p:spPr>
        <p:txBody>
          <a:bodyPr>
            <a:normAutofit fontScale="90000"/>
          </a:bodyPr>
          <a:lstStyle/>
          <a:p>
            <a:pPr algn="l"/>
            <a:r>
              <a:rPr lang="zh-TW" altLang="en-US" sz="36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關於大四全學年校外實習學雜費收取說明</a:t>
            </a:r>
          </a:p>
        </p:txBody>
      </p:sp>
    </p:spTree>
    <p:extLst>
      <p:ext uri="{BB962C8B-B14F-4D97-AF65-F5344CB8AC3E}">
        <p14:creationId xmlns:p14="http://schemas.microsoft.com/office/powerpoint/2010/main" val="9627918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a:extLst>
              <a:ext uri="{FF2B5EF4-FFF2-40B4-BE49-F238E27FC236}">
                <a16:creationId xmlns:a16="http://schemas.microsoft.com/office/drawing/2014/main" id="{9EC0C762-C48C-4CC6-92E2-3C7456C37B94}"/>
              </a:ext>
            </a:extLst>
          </p:cNvPr>
          <p:cNvSpPr>
            <a:spLocks noChangeArrowheads="1"/>
          </p:cNvSpPr>
          <p:nvPr/>
        </p:nvSpPr>
        <p:spPr bwMode="auto">
          <a:xfrm>
            <a:off x="1116013" y="1196975"/>
            <a:ext cx="1841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endParaRPr lang="zh-TW" altLang="zh-TW" sz="4800" b="1">
              <a:solidFill>
                <a:srgbClr val="6600CC"/>
              </a:solidFill>
              <a:effectLst>
                <a:outerShdw blurRad="38100" dist="38100" dir="2700000" algn="tl">
                  <a:srgbClr val="000000"/>
                </a:outerShdw>
              </a:effectLst>
              <a:latin typeface="Arial" charset="0"/>
              <a:ea typeface="標楷體" pitchFamily="65" charset="-120"/>
            </a:endParaRPr>
          </a:p>
        </p:txBody>
      </p:sp>
      <p:sp>
        <p:nvSpPr>
          <p:cNvPr id="45059" name="Text Box 4">
            <a:extLst>
              <a:ext uri="{FF2B5EF4-FFF2-40B4-BE49-F238E27FC236}">
                <a16:creationId xmlns:a16="http://schemas.microsoft.com/office/drawing/2014/main" id="{0394355F-5A43-4CFA-9B22-D4D7B2EC457B}"/>
              </a:ext>
            </a:extLst>
          </p:cNvPr>
          <p:cNvSpPr txBox="1">
            <a:spLocks noChangeArrowheads="1"/>
          </p:cNvSpPr>
          <p:nvPr/>
        </p:nvSpPr>
        <p:spPr bwMode="auto">
          <a:xfrm>
            <a:off x="1331913" y="404813"/>
            <a:ext cx="62642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lgn="ctr">
              <a:spcBef>
                <a:spcPct val="50000"/>
              </a:spcBef>
              <a:buClrTx/>
              <a:buSzTx/>
              <a:buFontTx/>
              <a:buNone/>
            </a:pPr>
            <a:endParaRPr kumimoji="0" lang="zh-TW" altLang="zh-TW">
              <a:solidFill>
                <a:srgbClr val="000000"/>
              </a:solidFill>
              <a:latin typeface="標楷體" panose="03000509000000000000" pitchFamily="65" charset="-120"/>
              <a:ea typeface="標楷體" panose="03000509000000000000" pitchFamily="65" charset="-120"/>
            </a:endParaRPr>
          </a:p>
        </p:txBody>
      </p:sp>
      <p:sp>
        <p:nvSpPr>
          <p:cNvPr id="238597" name="Text Box 5">
            <a:extLst>
              <a:ext uri="{FF2B5EF4-FFF2-40B4-BE49-F238E27FC236}">
                <a16:creationId xmlns:a16="http://schemas.microsoft.com/office/drawing/2014/main" id="{BE15619A-635A-4B7B-8F39-01F570FCD4F9}"/>
              </a:ext>
            </a:extLst>
          </p:cNvPr>
          <p:cNvSpPr txBox="1">
            <a:spLocks noChangeArrowheads="1"/>
          </p:cNvSpPr>
          <p:nvPr/>
        </p:nvSpPr>
        <p:spPr bwMode="auto">
          <a:xfrm>
            <a:off x="2483768" y="1182688"/>
            <a:ext cx="4320480" cy="1015663"/>
          </a:xfrm>
          <a:prstGeom prst="rect">
            <a:avLst/>
          </a:prstGeom>
          <a:solidFill>
            <a:schemeClr val="accent6">
              <a:lumMod val="75000"/>
            </a:schemeClr>
          </a:solidFill>
          <a:ln>
            <a:noFill/>
          </a:ln>
          <a:effectLst/>
        </p:spPr>
        <p:txBody>
          <a:bodyPr wrap="square">
            <a:spAutoFit/>
          </a:bodyPr>
          <a:lstStyle/>
          <a:p>
            <a:pPr algn="ctr">
              <a:spcBef>
                <a:spcPct val="50000"/>
              </a:spcBef>
              <a:defRPr/>
            </a:pPr>
            <a:r>
              <a:rPr kumimoji="0" lang="zh-TW" altLang="en-US" sz="6000" b="1" dirty="0">
                <a:effectLst>
                  <a:outerShdw blurRad="38100" dist="38100" dir="2700000" algn="tl">
                    <a:srgbClr val="FFFFFF"/>
                  </a:outerShdw>
                </a:effectLst>
                <a:latin typeface="微軟正黑體" panose="020B0604030504040204" pitchFamily="34" charset="-120"/>
                <a:ea typeface="微軟正黑體" panose="020B0604030504040204" pitchFamily="34" charset="-120"/>
              </a:rPr>
              <a:t>重點複習</a:t>
            </a:r>
            <a:endParaRPr kumimoji="0" lang="en-US" altLang="zh-TW" sz="6000" b="1" dirty="0">
              <a:effectLst>
                <a:outerShdw blurRad="38100" dist="38100" dir="2700000" algn="tl">
                  <a:srgbClr val="FFFFFF"/>
                </a:outerShdw>
              </a:effectLst>
              <a:latin typeface="微軟正黑體" panose="020B0604030504040204" pitchFamily="34" charset="-120"/>
              <a:ea typeface="微軟正黑體" panose="020B0604030504040204" pitchFamily="34" charset="-120"/>
            </a:endParaRPr>
          </a:p>
        </p:txBody>
      </p:sp>
      <p:pic>
        <p:nvPicPr>
          <p:cNvPr id="45061" name="Picture 10" descr="MCj04294050000[1]">
            <a:extLst>
              <a:ext uri="{FF2B5EF4-FFF2-40B4-BE49-F238E27FC236}">
                <a16:creationId xmlns:a16="http://schemas.microsoft.com/office/drawing/2014/main" id="{159188CC-D11E-48E1-844A-0B808251D1F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1775" y="2852738"/>
            <a:ext cx="3490913" cy="349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a:extLst>
              <a:ext uri="{FF2B5EF4-FFF2-40B4-BE49-F238E27FC236}">
                <a16:creationId xmlns:a16="http://schemas.microsoft.com/office/drawing/2014/main" id="{236AE6FF-A7FA-4ED5-8EE2-E7AB56DCE818}"/>
              </a:ext>
            </a:extLst>
          </p:cNvPr>
          <p:cNvSpPr>
            <a:spLocks noGrp="1"/>
          </p:cNvSpPr>
          <p:nvPr>
            <p:ph type="title"/>
          </p:nvPr>
        </p:nvSpPr>
        <p:spPr>
          <a:xfrm>
            <a:off x="2411760" y="187995"/>
            <a:ext cx="4824413" cy="720725"/>
          </a:xfrm>
          <a:solidFill>
            <a:schemeClr val="accent6">
              <a:lumMod val="75000"/>
            </a:schemeClr>
          </a:solidFill>
        </p:spPr>
        <p:txBody>
          <a:bodyPr>
            <a:normAutofit/>
          </a:bodyPr>
          <a:lstStyle/>
          <a:p>
            <a:pPr algn="ctr" eaLnBrk="1" fontAlgn="auto" hangingPunct="1">
              <a:spcAft>
                <a:spcPts val="0"/>
              </a:spcAft>
              <a:defRPr/>
            </a:pPr>
            <a:r>
              <a:rPr lang="zh-TW" altLang="en-US" sz="4400" b="1" dirty="0">
                <a:solidFill>
                  <a:schemeClr val="bg1"/>
                </a:solidFill>
                <a:latin typeface="微軟正黑體" panose="020B0604030504040204" pitchFamily="34" charset="-120"/>
                <a:ea typeface="微軟正黑體" panose="020B0604030504040204" pitchFamily="34" charset="-120"/>
              </a:rPr>
              <a:t>實習課程達成條件</a:t>
            </a:r>
          </a:p>
        </p:txBody>
      </p:sp>
      <p:graphicFrame>
        <p:nvGraphicFramePr>
          <p:cNvPr id="2" name="內容版面配置區 1">
            <a:extLst>
              <a:ext uri="{FF2B5EF4-FFF2-40B4-BE49-F238E27FC236}">
                <a16:creationId xmlns:a16="http://schemas.microsoft.com/office/drawing/2014/main" id="{6EA69B76-EA1E-41FD-BFE1-A13C8E391370}"/>
              </a:ext>
            </a:extLst>
          </p:cNvPr>
          <p:cNvGraphicFramePr>
            <a:graphicFrameLocks noGrp="1"/>
          </p:cNvGraphicFramePr>
          <p:nvPr>
            <p:ph idx="1"/>
            <p:extLst>
              <p:ext uri="{D42A27DB-BD31-4B8C-83A1-F6EECF244321}">
                <p14:modId xmlns:p14="http://schemas.microsoft.com/office/powerpoint/2010/main" val="3548152009"/>
              </p:ext>
            </p:extLst>
          </p:nvPr>
        </p:nvGraphicFramePr>
        <p:xfrm>
          <a:off x="119696" y="1001459"/>
          <a:ext cx="8896098" cy="59559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7108" name="投影片編號版面配置區 3">
            <a:extLst>
              <a:ext uri="{FF2B5EF4-FFF2-40B4-BE49-F238E27FC236}">
                <a16:creationId xmlns:a16="http://schemas.microsoft.com/office/drawing/2014/main" id="{233ACFE5-1C56-4089-98F6-DC178DF47AF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fld id="{F674D020-86D5-4E52-A740-4B24CC6E9B42}" type="slidenum">
              <a:rPr lang="en-US" altLang="zh-TW" sz="1200" smtClean="0">
                <a:solidFill>
                  <a:srgbClr val="B5A788"/>
                </a:solidFill>
                <a:latin typeface="Times New Roman" panose="02020603050405020304" pitchFamily="18" charset="0"/>
              </a:rPr>
              <a:pPr>
                <a:spcBef>
                  <a:spcPct val="0"/>
                </a:spcBef>
                <a:buClrTx/>
                <a:buSzTx/>
                <a:buFontTx/>
                <a:buNone/>
              </a:pPr>
              <a:t>43</a:t>
            </a:fld>
            <a:endParaRPr lang="en-US" altLang="zh-TW" sz="1200">
              <a:solidFill>
                <a:srgbClr val="B5A788"/>
              </a:solidFill>
              <a:latin typeface="Times New Roman" panose="02020603050405020304"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1">
            <a:extLst>
              <a:ext uri="{FF2B5EF4-FFF2-40B4-BE49-F238E27FC236}">
                <a16:creationId xmlns:a16="http://schemas.microsoft.com/office/drawing/2014/main" id="{E086DECF-351B-49D1-88D7-66B2043B3461}"/>
              </a:ext>
            </a:extLst>
          </p:cNvPr>
          <p:cNvSpPr>
            <a:spLocks noGrp="1"/>
          </p:cNvSpPr>
          <p:nvPr>
            <p:ph type="title"/>
          </p:nvPr>
        </p:nvSpPr>
        <p:spPr>
          <a:xfrm>
            <a:off x="1331641" y="332656"/>
            <a:ext cx="6696744" cy="648072"/>
          </a:xfrm>
          <a:solidFill>
            <a:schemeClr val="accent6">
              <a:lumMod val="75000"/>
            </a:schemeClr>
          </a:solidFill>
        </p:spPr>
        <p:txBody>
          <a:bodyPr vert="horz" wrap="square" lIns="91440" tIns="45720" rIns="91440" bIns="45720" numCol="1" anchorCtr="0" compatLnSpc="1">
            <a:prstTxWarp prst="textNoShape">
              <a:avLst/>
            </a:prstTxWarp>
            <a:normAutofit/>
          </a:bodyPr>
          <a:lstStyle/>
          <a:p>
            <a:pPr algn="ctr" eaLnBrk="1" hangingPunct="1">
              <a:defRPr/>
            </a:pPr>
            <a:r>
              <a:rPr lang="zh-TW" altLang="en-US" sz="3800" b="1" dirty="0">
                <a:solidFill>
                  <a:schemeClr val="bg1"/>
                </a:solidFill>
                <a:latin typeface="微軟正黑體" panose="020B0604030504040204" pitchFamily="34" charset="-120"/>
                <a:ea typeface="微軟正黑體" panose="020B0604030504040204" pitchFamily="34" charset="-120"/>
              </a:rPr>
              <a:t>實習成績考核</a:t>
            </a:r>
          </a:p>
        </p:txBody>
      </p:sp>
      <p:graphicFrame>
        <p:nvGraphicFramePr>
          <p:cNvPr id="2" name="內容版面配置區 1"/>
          <p:cNvGraphicFramePr>
            <a:graphicFrameLocks noGrp="1"/>
          </p:cNvGraphicFramePr>
          <p:nvPr>
            <p:ph idx="1"/>
            <p:extLst>
              <p:ext uri="{D42A27DB-BD31-4B8C-83A1-F6EECF244321}">
                <p14:modId xmlns:p14="http://schemas.microsoft.com/office/powerpoint/2010/main" val="4227712561"/>
              </p:ext>
            </p:extLst>
          </p:nvPr>
        </p:nvGraphicFramePr>
        <p:xfrm>
          <a:off x="251520" y="1118821"/>
          <a:ext cx="8595065" cy="54065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9155" name="投影片編號版面配置區 3">
            <a:extLst>
              <a:ext uri="{FF2B5EF4-FFF2-40B4-BE49-F238E27FC236}">
                <a16:creationId xmlns:a16="http://schemas.microsoft.com/office/drawing/2014/main" id="{FA8B39BE-0DA6-4061-B933-803CD925836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fld id="{E46FA6CC-3AD8-4954-82C5-E4BF34CDB709}" type="slidenum">
              <a:rPr lang="en-US" altLang="zh-TW" sz="1200" smtClean="0">
                <a:solidFill>
                  <a:srgbClr val="B5A788"/>
                </a:solidFill>
                <a:latin typeface="Times New Roman" panose="02020603050405020304" pitchFamily="18" charset="0"/>
              </a:rPr>
              <a:pPr>
                <a:spcBef>
                  <a:spcPct val="0"/>
                </a:spcBef>
                <a:buClrTx/>
                <a:buSzTx/>
                <a:buFontTx/>
                <a:buNone/>
              </a:pPr>
              <a:t>44</a:t>
            </a:fld>
            <a:endParaRPr lang="en-US" altLang="zh-TW" sz="1200">
              <a:solidFill>
                <a:srgbClr val="B5A788"/>
              </a:solidFill>
              <a:latin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4F28824F-C50D-4B4A-AF59-CB74B1522E37}" type="slidenum">
              <a:rPr lang="en-US" altLang="zh-TW" smtClean="0"/>
              <a:pPr>
                <a:defRPr/>
              </a:pPr>
              <a:t>45</a:t>
            </a:fld>
            <a:endParaRPr lang="en-US" altLang="zh-TW"/>
          </a:p>
        </p:txBody>
      </p:sp>
      <p:grpSp>
        <p:nvGrpSpPr>
          <p:cNvPr id="10" name="群組 9"/>
          <p:cNvGrpSpPr/>
          <p:nvPr/>
        </p:nvGrpSpPr>
        <p:grpSpPr>
          <a:xfrm>
            <a:off x="168102" y="1711965"/>
            <a:ext cx="8652370" cy="720080"/>
            <a:chOff x="179512" y="188640"/>
            <a:chExt cx="8652370" cy="720080"/>
          </a:xfrm>
        </p:grpSpPr>
        <p:sp>
          <p:nvSpPr>
            <p:cNvPr id="5" name="圓角矩形 4"/>
            <p:cNvSpPr/>
            <p:nvPr/>
          </p:nvSpPr>
          <p:spPr>
            <a:xfrm>
              <a:off x="2627784" y="188640"/>
              <a:ext cx="6204098" cy="72008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TW" altLang="en-US" b="1" dirty="0">
                  <a:solidFill>
                    <a:schemeClr val="tx1"/>
                  </a:solidFill>
                  <a:latin typeface="微軟正黑體" panose="020B0604030504040204" pitchFamily="34" charset="-120"/>
                </a:rPr>
                <a:t>切結書、家長同意書、個別實習計畫</a:t>
              </a:r>
              <a:endParaRPr lang="zh-TW" altLang="en-US" dirty="0"/>
            </a:p>
          </p:txBody>
        </p:sp>
        <p:sp>
          <p:nvSpPr>
            <p:cNvPr id="7" name="圓角矩形 6"/>
            <p:cNvSpPr/>
            <p:nvPr/>
          </p:nvSpPr>
          <p:spPr>
            <a:xfrm>
              <a:off x="179512" y="231354"/>
              <a:ext cx="2304256" cy="67736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zh-TW" altLang="en-US" sz="2800" b="1" dirty="0">
                  <a:solidFill>
                    <a:srgbClr val="FF0000"/>
                  </a:solidFill>
                  <a:latin typeface="微軟正黑體" panose="020B0604030504040204" pitchFamily="34" charset="-120"/>
                </a:rPr>
                <a:t>繳交資料</a:t>
              </a:r>
              <a:endParaRPr lang="zh-TW" altLang="en-US" sz="2800" dirty="0"/>
            </a:p>
          </p:txBody>
        </p:sp>
      </p:grpSp>
      <p:grpSp>
        <p:nvGrpSpPr>
          <p:cNvPr id="11" name="群組 10"/>
          <p:cNvGrpSpPr/>
          <p:nvPr/>
        </p:nvGrpSpPr>
        <p:grpSpPr>
          <a:xfrm>
            <a:off x="213068" y="4282635"/>
            <a:ext cx="8122259" cy="619774"/>
            <a:chOff x="179512" y="326297"/>
            <a:chExt cx="8122259" cy="619774"/>
          </a:xfrm>
        </p:grpSpPr>
        <p:sp>
          <p:nvSpPr>
            <p:cNvPr id="12" name="圓角矩形 11"/>
            <p:cNvSpPr/>
            <p:nvPr/>
          </p:nvSpPr>
          <p:spPr>
            <a:xfrm>
              <a:off x="2627784" y="326297"/>
              <a:ext cx="5673987" cy="61977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tx1"/>
                  </a:solidFill>
                  <a:latin typeface="微軟正黑體" panose="020B0604030504040204" pitchFamily="34" charset="-120"/>
                </a:rPr>
                <a:t>每週按時上傳實習平台，於期末前繳交心得</a:t>
              </a:r>
              <a:endParaRPr lang="en-US" altLang="zh-TW" b="1" dirty="0">
                <a:solidFill>
                  <a:schemeClr val="tx1"/>
                </a:solidFill>
                <a:latin typeface="微軟正黑體" panose="020B0604030504040204" pitchFamily="34" charset="-120"/>
              </a:endParaRPr>
            </a:p>
          </p:txBody>
        </p:sp>
        <p:sp>
          <p:nvSpPr>
            <p:cNvPr id="13" name="圓角矩形 12"/>
            <p:cNvSpPr/>
            <p:nvPr/>
          </p:nvSpPr>
          <p:spPr>
            <a:xfrm>
              <a:off x="179512" y="332654"/>
              <a:ext cx="2304256" cy="57606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zh-TW" altLang="en-US" sz="2800" b="1" dirty="0">
                  <a:solidFill>
                    <a:srgbClr val="FF0000"/>
                  </a:solidFill>
                  <a:latin typeface="微軟正黑體" panose="020B0604030504040204" pitchFamily="34" charset="-120"/>
                </a:rPr>
                <a:t>工作日誌</a:t>
              </a:r>
              <a:endParaRPr lang="zh-TW" altLang="en-US" sz="2800" dirty="0"/>
            </a:p>
          </p:txBody>
        </p:sp>
      </p:grpSp>
      <p:grpSp>
        <p:nvGrpSpPr>
          <p:cNvPr id="14" name="群組 13"/>
          <p:cNvGrpSpPr/>
          <p:nvPr/>
        </p:nvGrpSpPr>
        <p:grpSpPr>
          <a:xfrm>
            <a:off x="168102" y="881982"/>
            <a:ext cx="8652370" cy="720080"/>
            <a:chOff x="179512" y="188640"/>
            <a:chExt cx="8652370" cy="720080"/>
          </a:xfrm>
        </p:grpSpPr>
        <p:sp>
          <p:nvSpPr>
            <p:cNvPr id="15" name="圓角矩形 14"/>
            <p:cNvSpPr/>
            <p:nvPr/>
          </p:nvSpPr>
          <p:spPr>
            <a:xfrm>
              <a:off x="2627784" y="188640"/>
              <a:ext cx="6204098" cy="72008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tx1"/>
                  </a:solidFill>
                  <a:latin typeface="微軟正黑體" panose="020B0604030504040204" pitchFamily="34" charset="-120"/>
                </a:rPr>
                <a:t>由系辦與實習廠商直接連絡簽訂實習合約</a:t>
              </a:r>
            </a:p>
          </p:txBody>
        </p:sp>
        <p:sp>
          <p:nvSpPr>
            <p:cNvPr id="16" name="圓角矩形 15"/>
            <p:cNvSpPr/>
            <p:nvPr/>
          </p:nvSpPr>
          <p:spPr>
            <a:xfrm>
              <a:off x="179512" y="231354"/>
              <a:ext cx="2304256" cy="67736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zh-TW" altLang="en-US" sz="2800" b="1" dirty="0">
                  <a:solidFill>
                    <a:srgbClr val="FF0000"/>
                  </a:solidFill>
                  <a:latin typeface="微軟正黑體" panose="020B0604030504040204" pitchFamily="34" charset="-120"/>
                </a:rPr>
                <a:t>合約</a:t>
              </a:r>
            </a:p>
          </p:txBody>
        </p:sp>
      </p:grpSp>
      <p:grpSp>
        <p:nvGrpSpPr>
          <p:cNvPr id="17" name="群組 16"/>
          <p:cNvGrpSpPr/>
          <p:nvPr/>
        </p:nvGrpSpPr>
        <p:grpSpPr>
          <a:xfrm>
            <a:off x="168102" y="2566167"/>
            <a:ext cx="8652370" cy="677366"/>
            <a:chOff x="179512" y="231354"/>
            <a:chExt cx="8652370" cy="677366"/>
          </a:xfrm>
        </p:grpSpPr>
        <p:sp>
          <p:nvSpPr>
            <p:cNvPr id="18" name="圓角矩形 17"/>
            <p:cNvSpPr/>
            <p:nvPr/>
          </p:nvSpPr>
          <p:spPr>
            <a:xfrm>
              <a:off x="2627784" y="289206"/>
              <a:ext cx="6204098" cy="61951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TW" b="1" dirty="0">
                <a:solidFill>
                  <a:schemeClr val="tx1"/>
                </a:solidFill>
                <a:latin typeface="微軟正黑體" panose="020B0604030504040204" pitchFamily="34" charset="-120"/>
              </a:endParaRPr>
            </a:p>
            <a:p>
              <a:r>
                <a:rPr lang="zh-TW" altLang="en-US" b="1" dirty="0">
                  <a:solidFill>
                    <a:schemeClr val="tx1"/>
                  </a:solidFill>
                  <a:latin typeface="微軟正黑體" panose="020B0604030504040204" pitchFamily="34" charset="-120"/>
                </a:rPr>
                <a:t>返校日全體實習生都須參加，因故不到者每次依實習評分規定總學期成績予以扣分</a:t>
              </a:r>
            </a:p>
            <a:p>
              <a:endParaRPr lang="zh-TW" altLang="en-US" b="1" dirty="0">
                <a:solidFill>
                  <a:schemeClr val="tx1"/>
                </a:solidFill>
                <a:latin typeface="微軟正黑體" panose="020B0604030504040204" pitchFamily="34" charset="-120"/>
              </a:endParaRPr>
            </a:p>
          </p:txBody>
        </p:sp>
        <p:sp>
          <p:nvSpPr>
            <p:cNvPr id="19" name="圓角矩形 18"/>
            <p:cNvSpPr/>
            <p:nvPr/>
          </p:nvSpPr>
          <p:spPr>
            <a:xfrm>
              <a:off x="179512" y="231354"/>
              <a:ext cx="2304256" cy="67736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zh-TW" altLang="en-US" sz="2800" b="1" dirty="0">
                  <a:solidFill>
                    <a:srgbClr val="FF0000"/>
                  </a:solidFill>
                  <a:latin typeface="微軟正黑體" panose="020B0604030504040204" pitchFamily="34" charset="-120"/>
                </a:rPr>
                <a:t>返校</a:t>
              </a:r>
            </a:p>
          </p:txBody>
        </p:sp>
      </p:grpSp>
      <p:grpSp>
        <p:nvGrpSpPr>
          <p:cNvPr id="20" name="群組 19"/>
          <p:cNvGrpSpPr/>
          <p:nvPr/>
        </p:nvGrpSpPr>
        <p:grpSpPr>
          <a:xfrm>
            <a:off x="193651" y="5010083"/>
            <a:ext cx="8122259" cy="603208"/>
            <a:chOff x="179512" y="305512"/>
            <a:chExt cx="8122259" cy="603208"/>
          </a:xfrm>
        </p:grpSpPr>
        <p:sp>
          <p:nvSpPr>
            <p:cNvPr id="21" name="圓角矩形 20"/>
            <p:cNvSpPr/>
            <p:nvPr/>
          </p:nvSpPr>
          <p:spPr>
            <a:xfrm>
              <a:off x="2627784" y="305512"/>
              <a:ext cx="5673987" cy="60320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tx1"/>
                  </a:solidFill>
                  <a:latin typeface="微軟正黑體" panose="020B0604030504040204" pitchFamily="34" charset="-120"/>
                </a:rPr>
                <a:t>每學期輔導老師將作四次訪視</a:t>
              </a:r>
            </a:p>
          </p:txBody>
        </p:sp>
        <p:sp>
          <p:nvSpPr>
            <p:cNvPr id="22" name="圓角矩形 21"/>
            <p:cNvSpPr/>
            <p:nvPr/>
          </p:nvSpPr>
          <p:spPr>
            <a:xfrm>
              <a:off x="179512" y="305512"/>
              <a:ext cx="2304256" cy="6032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zh-TW" altLang="en-US" sz="2800" b="1" dirty="0">
                  <a:solidFill>
                    <a:srgbClr val="FF0000"/>
                  </a:solidFill>
                  <a:latin typeface="微軟正黑體" panose="020B0604030504040204" pitchFamily="34" charset="-120"/>
                </a:rPr>
                <a:t>訪視</a:t>
              </a:r>
            </a:p>
          </p:txBody>
        </p:sp>
      </p:grpSp>
      <p:grpSp>
        <p:nvGrpSpPr>
          <p:cNvPr id="23" name="群組 22"/>
          <p:cNvGrpSpPr/>
          <p:nvPr/>
        </p:nvGrpSpPr>
        <p:grpSpPr>
          <a:xfrm>
            <a:off x="168102" y="86801"/>
            <a:ext cx="8652370" cy="720080"/>
            <a:chOff x="179512" y="188640"/>
            <a:chExt cx="8652370" cy="720080"/>
          </a:xfrm>
        </p:grpSpPr>
        <p:sp>
          <p:nvSpPr>
            <p:cNvPr id="24" name="圓角矩形 23"/>
            <p:cNvSpPr/>
            <p:nvPr/>
          </p:nvSpPr>
          <p:spPr>
            <a:xfrm>
              <a:off x="2627784" y="188640"/>
              <a:ext cx="6204098" cy="72008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tx1"/>
                  </a:solidFill>
                  <a:latin typeface="微軟正黑體" panose="020B0604030504040204" pitchFamily="34" charset="-120"/>
                </a:rPr>
                <a:t>核對傷害險保險資料，到職前將辦理保險，第一次返校日領取保險卡</a:t>
              </a:r>
            </a:p>
          </p:txBody>
        </p:sp>
        <p:sp>
          <p:nvSpPr>
            <p:cNvPr id="25" name="圓角矩形 24"/>
            <p:cNvSpPr/>
            <p:nvPr/>
          </p:nvSpPr>
          <p:spPr>
            <a:xfrm>
              <a:off x="179512" y="231354"/>
              <a:ext cx="2304256" cy="67736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zh-TW" altLang="en-US" sz="2800" b="1" dirty="0">
                  <a:solidFill>
                    <a:srgbClr val="FF0000"/>
                  </a:solidFill>
                  <a:latin typeface="微軟正黑體" panose="020B0604030504040204" pitchFamily="34" charset="-120"/>
                </a:rPr>
                <a:t>保險</a:t>
              </a:r>
            </a:p>
          </p:txBody>
        </p:sp>
      </p:grpSp>
      <p:sp>
        <p:nvSpPr>
          <p:cNvPr id="26" name="文字方塊 25"/>
          <p:cNvSpPr txBox="1"/>
          <p:nvPr/>
        </p:nvSpPr>
        <p:spPr>
          <a:xfrm>
            <a:off x="193651" y="5805264"/>
            <a:ext cx="7560840" cy="707886"/>
          </a:xfrm>
          <a:prstGeom prst="rect">
            <a:avLst/>
          </a:prstGeom>
          <a:solidFill>
            <a:srgbClr val="0070C0"/>
          </a:solidFill>
          <a:ln>
            <a:solidFill>
              <a:schemeClr val="accent6">
                <a:lumMod val="75000"/>
              </a:schemeClr>
            </a:solidFill>
          </a:ln>
        </p:spPr>
        <p:txBody>
          <a:bodyPr wrap="square" rtlCol="0">
            <a:spAutoFit/>
          </a:bodyPr>
          <a:lstStyle/>
          <a:p>
            <a:pPr marL="285750" indent="-285750">
              <a:buFont typeface="Arial" panose="020B0604020202020204" pitchFamily="34" charset="0"/>
              <a:buChar char="•"/>
            </a:pPr>
            <a:r>
              <a:rPr lang="zh-TW" altLang="en-US" sz="2000" dirty="0">
                <a:solidFill>
                  <a:schemeClr val="bg1"/>
                </a:solidFill>
                <a:latin typeface="微軟正黑體" panose="020B0604030504040204" pitchFamily="34" charset="-120"/>
                <a:ea typeface="微軟正黑體" panose="020B0604030504040204" pitchFamily="34" charset="-120"/>
              </a:rPr>
              <a:t>校外實習課程實施辦法請參閱系網相關內容</a:t>
            </a:r>
          </a:p>
          <a:p>
            <a:pPr marL="285750" indent="-285750">
              <a:buFont typeface="Arial" panose="020B0604020202020204" pitchFamily="34" charset="0"/>
              <a:buChar char="•"/>
            </a:pPr>
            <a:r>
              <a:rPr lang="zh-TW" altLang="en-US" sz="2000" dirty="0">
                <a:solidFill>
                  <a:schemeClr val="bg1"/>
                </a:solidFill>
                <a:latin typeface="微軟正黑體" panose="020B0604030504040204" pitchFamily="34" charset="-120"/>
                <a:ea typeface="微軟正黑體" panose="020B0604030504040204" pitchFamily="34" charset="-120"/>
              </a:rPr>
              <a:t>實習相關表件請到系網頁「</a:t>
            </a:r>
            <a:r>
              <a:rPr lang="zh-TW" altLang="en-US" sz="2000" dirty="0">
                <a:solidFill>
                  <a:schemeClr val="bg1"/>
                </a:solidFill>
                <a:latin typeface="微軟正黑體" panose="020B0604030504040204" pitchFamily="34" charset="-120"/>
                <a:ea typeface="微軟正黑體" panose="020B0604030504040204" pitchFamily="34" charset="-120"/>
                <a:hlinkClick r:id="rId3"/>
              </a:rPr>
              <a:t>校外實習專區</a:t>
            </a:r>
            <a:r>
              <a:rPr lang="zh-TW" altLang="en-US" sz="2000">
                <a:solidFill>
                  <a:schemeClr val="bg1"/>
                </a:solidFill>
                <a:latin typeface="微軟正黑體" panose="020B0604030504040204" pitchFamily="34" charset="-120"/>
                <a:ea typeface="微軟正黑體" panose="020B0604030504040204" pitchFamily="34" charset="-120"/>
              </a:rPr>
              <a:t>」下載</a:t>
            </a:r>
            <a:endParaRPr lang="zh-TW" altLang="en-US" sz="2000" dirty="0">
              <a:solidFill>
                <a:schemeClr val="bg1"/>
              </a:solidFill>
              <a:latin typeface="微軟正黑體" panose="020B0604030504040204" pitchFamily="34" charset="-120"/>
              <a:ea typeface="微軟正黑體" panose="020B0604030504040204" pitchFamily="34" charset="-120"/>
            </a:endParaRPr>
          </a:p>
        </p:txBody>
      </p:sp>
      <p:grpSp>
        <p:nvGrpSpPr>
          <p:cNvPr id="27" name="群組 26"/>
          <p:cNvGrpSpPr/>
          <p:nvPr/>
        </p:nvGrpSpPr>
        <p:grpSpPr>
          <a:xfrm>
            <a:off x="168102" y="3370244"/>
            <a:ext cx="8652370" cy="792038"/>
            <a:chOff x="179512" y="247248"/>
            <a:chExt cx="8652370" cy="792038"/>
          </a:xfrm>
        </p:grpSpPr>
        <p:sp>
          <p:nvSpPr>
            <p:cNvPr id="28" name="圓角矩形 27"/>
            <p:cNvSpPr/>
            <p:nvPr/>
          </p:nvSpPr>
          <p:spPr>
            <a:xfrm>
              <a:off x="2627784" y="254092"/>
              <a:ext cx="6204098" cy="77199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tx1"/>
                  </a:solidFill>
                  <a:latin typeface="微軟正黑體" panose="020B0604030504040204" pitchFamily="34" charset="-120"/>
                </a:rPr>
                <a:t>一次為限，需填寫「轉職申請表」並請原雇主開立時數證明。另需繳交切結書、家長同意書、及新單位個別實習計畫</a:t>
              </a:r>
            </a:p>
          </p:txBody>
        </p:sp>
        <p:sp>
          <p:nvSpPr>
            <p:cNvPr id="29" name="圓角矩形 28"/>
            <p:cNvSpPr/>
            <p:nvPr/>
          </p:nvSpPr>
          <p:spPr>
            <a:xfrm>
              <a:off x="179512" y="247248"/>
              <a:ext cx="2304256" cy="79203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ctr"/>
              <a:r>
                <a:rPr lang="zh-TW" altLang="en-US" sz="2800" b="1" dirty="0">
                  <a:solidFill>
                    <a:srgbClr val="FF0000"/>
                  </a:solidFill>
                  <a:latin typeface="微軟正黑體" panose="020B0604030504040204" pitchFamily="34" charset="-120"/>
                </a:rPr>
                <a:t>轉職</a:t>
              </a:r>
            </a:p>
          </p:txBody>
        </p:sp>
      </p:grpSp>
    </p:spTree>
    <p:extLst>
      <p:ext uri="{BB962C8B-B14F-4D97-AF65-F5344CB8AC3E}">
        <p14:creationId xmlns:p14="http://schemas.microsoft.com/office/powerpoint/2010/main" val="15951601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標題 5">
            <a:extLst>
              <a:ext uri="{FF2B5EF4-FFF2-40B4-BE49-F238E27FC236}">
                <a16:creationId xmlns:a16="http://schemas.microsoft.com/office/drawing/2014/main" id="{B68A08B4-25CC-4D39-8A66-3BDA3547655F}"/>
              </a:ext>
            </a:extLst>
          </p:cNvPr>
          <p:cNvSpPr>
            <a:spLocks noGrp="1"/>
          </p:cNvSpPr>
          <p:nvPr>
            <p:ph type="subTitle" idx="1"/>
          </p:nvPr>
        </p:nvSpPr>
        <p:spPr>
          <a:xfrm>
            <a:off x="1331640" y="2780928"/>
            <a:ext cx="6480720" cy="936104"/>
          </a:xfrm>
          <a:noFill/>
          <a:ln>
            <a:noFill/>
          </a:ln>
        </p:spPr>
        <p:txBody>
          <a:bodyPr>
            <a:normAutofit fontScale="92500" lnSpcReduction="10000"/>
          </a:bodyPr>
          <a:lstStyle/>
          <a:p>
            <a:pPr algn="ctr">
              <a:defRPr/>
            </a:pPr>
            <a:r>
              <a:rPr lang="zh-TW" altLang="en-US" sz="6000" dirty="0">
                <a:solidFill>
                  <a:schemeClr val="tx1"/>
                </a:solidFill>
                <a:latin typeface="微軟正黑體" panose="020B0604030504040204" pitchFamily="34" charset="-120"/>
                <a:ea typeface="微軟正黑體" panose="020B0604030504040204" pitchFamily="34" charset="-120"/>
              </a:rPr>
              <a:t>實習生職場叮嚀</a:t>
            </a:r>
          </a:p>
        </p:txBody>
      </p:sp>
      <p:sp>
        <p:nvSpPr>
          <p:cNvPr id="54275" name="投影片編號版面配置區 3">
            <a:extLst>
              <a:ext uri="{FF2B5EF4-FFF2-40B4-BE49-F238E27FC236}">
                <a16:creationId xmlns:a16="http://schemas.microsoft.com/office/drawing/2014/main" id="{2615AF9F-6D22-402C-B9B9-4B8319803F9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fld id="{0C86E7E8-7BCA-4D5B-8275-BB7B71B3E797}" type="slidenum">
              <a:rPr lang="en-US" altLang="zh-TW" sz="1200" smtClean="0">
                <a:solidFill>
                  <a:srgbClr val="B5A788"/>
                </a:solidFill>
                <a:latin typeface="Times New Roman" panose="02020603050405020304" pitchFamily="18" charset="0"/>
              </a:rPr>
              <a:pPr>
                <a:spcBef>
                  <a:spcPct val="0"/>
                </a:spcBef>
                <a:buClrTx/>
                <a:buSzTx/>
                <a:buFontTx/>
                <a:buNone/>
              </a:pPr>
              <a:t>46</a:t>
            </a:fld>
            <a:endParaRPr lang="en-US" altLang="zh-TW" sz="1200">
              <a:solidFill>
                <a:srgbClr val="B5A788"/>
              </a:solidFill>
              <a:latin typeface="Times New Roman" panose="02020603050405020304"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資料庫圖表 1"/>
          <p:cNvGraphicFramePr/>
          <p:nvPr>
            <p:extLst>
              <p:ext uri="{D42A27DB-BD31-4B8C-83A1-F6EECF244321}">
                <p14:modId xmlns:p14="http://schemas.microsoft.com/office/powerpoint/2010/main" val="3901415683"/>
              </p:ext>
            </p:extLst>
          </p:nvPr>
        </p:nvGraphicFramePr>
        <p:xfrm>
          <a:off x="115330" y="177260"/>
          <a:ext cx="8891463" cy="6564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6323" name="投影片編號版面配置區 3">
            <a:extLst>
              <a:ext uri="{FF2B5EF4-FFF2-40B4-BE49-F238E27FC236}">
                <a16:creationId xmlns:a16="http://schemas.microsoft.com/office/drawing/2014/main" id="{CCDE9F53-4940-44FE-84E3-CF8893025B76}"/>
              </a:ext>
            </a:extLst>
          </p:cNvPr>
          <p:cNvSpPr txBox="1">
            <a:spLocks noGrp="1"/>
          </p:cNvSpPr>
          <p:nvPr/>
        </p:nvSpPr>
        <p:spPr bwMode="auto">
          <a:xfrm>
            <a:off x="8613775" y="6305550"/>
            <a:ext cx="457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lgn="ctr" eaLnBrk="1" hangingPunct="1">
              <a:spcBef>
                <a:spcPct val="0"/>
              </a:spcBef>
              <a:buClrTx/>
              <a:buSzTx/>
              <a:buFontTx/>
              <a:buNone/>
            </a:pPr>
            <a:fld id="{A1E2D7DC-5CC5-42DA-A9B6-0766515535B3}" type="slidenum">
              <a:rPr kumimoji="0" lang="en-US" altLang="zh-TW" sz="1400">
                <a:solidFill>
                  <a:srgbClr val="FFFFFF"/>
                </a:solidFill>
                <a:latin typeface="Times New Roman" panose="02020603050405020304" pitchFamily="18" charset="0"/>
              </a:rPr>
              <a:pPr algn="ctr" eaLnBrk="1" hangingPunct="1">
                <a:spcBef>
                  <a:spcPct val="0"/>
                </a:spcBef>
                <a:buClrTx/>
                <a:buSzTx/>
                <a:buFontTx/>
                <a:buNone/>
              </a:pPr>
              <a:t>47</a:t>
            </a:fld>
            <a:endParaRPr kumimoji="0" lang="en-US" altLang="zh-TW" sz="1400">
              <a:solidFill>
                <a:srgbClr val="FFFFFF"/>
              </a:solidFill>
              <a:latin typeface="Times New Roman" panose="02020603050405020304"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投影片編號版面配置區 3">
            <a:extLst>
              <a:ext uri="{FF2B5EF4-FFF2-40B4-BE49-F238E27FC236}">
                <a16:creationId xmlns:a16="http://schemas.microsoft.com/office/drawing/2014/main" id="{F3A759D4-6408-4677-9F60-104A13D0EFAE}"/>
              </a:ext>
            </a:extLst>
          </p:cNvPr>
          <p:cNvSpPr txBox="1">
            <a:spLocks noGrp="1"/>
          </p:cNvSpPr>
          <p:nvPr/>
        </p:nvSpPr>
        <p:spPr bwMode="auto">
          <a:xfrm>
            <a:off x="8613775" y="6305550"/>
            <a:ext cx="457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lgn="ctr" eaLnBrk="1" hangingPunct="1">
              <a:spcBef>
                <a:spcPct val="0"/>
              </a:spcBef>
              <a:buClrTx/>
              <a:buSzTx/>
              <a:buFontTx/>
              <a:buNone/>
            </a:pPr>
            <a:fld id="{CAAD2E12-FDC6-4B58-BDAB-9A727E3B1AA0}" type="slidenum">
              <a:rPr kumimoji="0" lang="en-US" altLang="zh-TW" sz="1400">
                <a:solidFill>
                  <a:srgbClr val="FFFFFF"/>
                </a:solidFill>
                <a:latin typeface="Times New Roman" panose="02020603050405020304" pitchFamily="18" charset="0"/>
              </a:rPr>
              <a:pPr algn="ctr" eaLnBrk="1" hangingPunct="1">
                <a:spcBef>
                  <a:spcPct val="0"/>
                </a:spcBef>
                <a:buClrTx/>
                <a:buSzTx/>
                <a:buFontTx/>
                <a:buNone/>
              </a:pPr>
              <a:t>48</a:t>
            </a:fld>
            <a:endParaRPr kumimoji="0" lang="en-US" altLang="zh-TW" sz="1400">
              <a:solidFill>
                <a:srgbClr val="FFFFFF"/>
              </a:solidFill>
              <a:latin typeface="Times New Roman" panose="02020603050405020304" pitchFamily="18" charset="0"/>
            </a:endParaRPr>
          </a:p>
        </p:txBody>
      </p:sp>
      <p:graphicFrame>
        <p:nvGraphicFramePr>
          <p:cNvPr id="3" name="資料庫圖表 2"/>
          <p:cNvGraphicFramePr/>
          <p:nvPr>
            <p:extLst>
              <p:ext uri="{D42A27DB-BD31-4B8C-83A1-F6EECF244321}">
                <p14:modId xmlns:p14="http://schemas.microsoft.com/office/powerpoint/2010/main" val="3068946578"/>
              </p:ext>
            </p:extLst>
          </p:nvPr>
        </p:nvGraphicFramePr>
        <p:xfrm>
          <a:off x="107504" y="188913"/>
          <a:ext cx="8856984" cy="64084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94836BBE-E0CA-417D-B2B4-BCFFA0EAD731}"/>
              </a:ext>
            </a:extLst>
          </p:cNvPr>
          <p:cNvSpPr>
            <a:spLocks noGrp="1"/>
          </p:cNvSpPr>
          <p:nvPr>
            <p:ph type="sldNum" sz="quarter" idx="12"/>
          </p:nvPr>
        </p:nvSpPr>
        <p:spPr/>
        <p:txBody>
          <a:bodyPr/>
          <a:lstStyle/>
          <a:p>
            <a:pPr>
              <a:defRPr/>
            </a:pPr>
            <a:fld id="{EC4F4017-CDEB-4C00-9509-1E89B4656E8F}" type="slidenum">
              <a:rPr lang="en-US" altLang="zh-TW" smtClean="0"/>
              <a:pPr>
                <a:defRPr/>
              </a:pPr>
              <a:t>49</a:t>
            </a:fld>
            <a:endParaRPr lang="en-US" altLang="zh-TW"/>
          </a:p>
        </p:txBody>
      </p:sp>
      <p:sp>
        <p:nvSpPr>
          <p:cNvPr id="4" name="文字方塊 3">
            <a:extLst>
              <a:ext uri="{FF2B5EF4-FFF2-40B4-BE49-F238E27FC236}">
                <a16:creationId xmlns:a16="http://schemas.microsoft.com/office/drawing/2014/main" id="{E0B29C8A-51AA-482D-826D-8688BD4CBB71}"/>
              </a:ext>
            </a:extLst>
          </p:cNvPr>
          <p:cNvSpPr txBox="1"/>
          <p:nvPr/>
        </p:nvSpPr>
        <p:spPr>
          <a:xfrm>
            <a:off x="503548" y="1340768"/>
            <a:ext cx="8136904" cy="2908489"/>
          </a:xfrm>
          <a:prstGeom prst="rect">
            <a:avLst/>
          </a:prstGeom>
          <a:noFill/>
        </p:spPr>
        <p:txBody>
          <a:bodyPr wrap="square">
            <a:spAutoFit/>
          </a:bodyPr>
          <a:lstStyle/>
          <a:p>
            <a:r>
              <a:rPr lang="zh-TW" altLang="zh-TW" sz="2400" b="1" dirty="0">
                <a:solidFill>
                  <a:srgbClr val="002060"/>
                </a:solidFill>
                <a:effectLst/>
                <a:latin typeface="Calibri" panose="020F0502020204030204" pitchFamily="34" charset="0"/>
                <a:ea typeface="微軟正黑體" panose="020B0604030504040204" pitchFamily="34" charset="-120"/>
              </a:rPr>
              <a:t>職災宣導</a:t>
            </a:r>
            <a:r>
              <a:rPr lang="zh-TW" altLang="zh-TW" sz="2400" dirty="0">
                <a:solidFill>
                  <a:srgbClr val="002060"/>
                </a:solidFill>
                <a:effectLst/>
                <a:latin typeface="Calibri" panose="020F0502020204030204" pitchFamily="34" charset="0"/>
                <a:ea typeface="微軟正黑體" panose="020B0604030504040204" pitchFamily="34" charset="-120"/>
              </a:rPr>
              <a:t>影片以及宣導免費的職涯輔導線上影片，請同學多加利用，非常感謝</a:t>
            </a:r>
            <a:endParaRPr lang="zh-TW" altLang="zh-TW" sz="2400" dirty="0">
              <a:effectLst/>
              <a:latin typeface="Calibri" panose="020F0502020204030204" pitchFamily="34" charset="0"/>
              <a:ea typeface="新細明體" panose="02020500000000000000" pitchFamily="18" charset="-120"/>
            </a:endParaRPr>
          </a:p>
          <a:p>
            <a:r>
              <a:rPr lang="en-US" altLang="zh-TW" sz="2400" dirty="0">
                <a:solidFill>
                  <a:srgbClr val="002060"/>
                </a:solidFill>
                <a:effectLst/>
                <a:latin typeface="Calibri Light" panose="020F0302020204030204" pitchFamily="34" charset="0"/>
                <a:ea typeface="新細明體" panose="02020500000000000000" pitchFamily="18" charset="-120"/>
              </a:rPr>
              <a:t> </a:t>
            </a:r>
            <a:endParaRPr lang="zh-TW" altLang="zh-TW" sz="2400" dirty="0">
              <a:effectLst/>
              <a:latin typeface="Calibri" panose="020F0502020204030204" pitchFamily="34" charset="0"/>
              <a:ea typeface="新細明體" panose="02020500000000000000" pitchFamily="18" charset="-120"/>
            </a:endParaRPr>
          </a:p>
          <a:p>
            <a:pPr marL="342900" lvl="0" indent="-342900">
              <a:buFont typeface="+mj-lt"/>
              <a:buAutoNum type="arabicPeriod"/>
            </a:pPr>
            <a:r>
              <a:rPr lang="zh-TW" altLang="zh-TW" sz="2400" b="1" dirty="0">
                <a:solidFill>
                  <a:srgbClr val="002060"/>
                </a:solidFill>
                <a:effectLst/>
                <a:latin typeface="Calibri" panose="020F0502020204030204" pitchFamily="34" charset="0"/>
                <a:ea typeface="微軟正黑體" panose="020B0604030504040204" pitchFamily="34" charset="-120"/>
              </a:rPr>
              <a:t>職災宣導</a:t>
            </a:r>
            <a:r>
              <a:rPr lang="zh-TW" altLang="zh-TW" sz="2400" b="1" dirty="0">
                <a:solidFill>
                  <a:srgbClr val="002060"/>
                </a:solidFill>
                <a:effectLst/>
                <a:latin typeface="Calibri" panose="020F0502020204030204" pitchFamily="34" charset="0"/>
                <a:ea typeface="Calibri Light" panose="020F0302020204030204" pitchFamily="34" charset="0"/>
              </a:rPr>
              <a:t> </a:t>
            </a:r>
            <a:r>
              <a:rPr lang="en-US" altLang="zh-TW" sz="2400" b="1" u="sng" dirty="0">
                <a:solidFill>
                  <a:srgbClr val="002060"/>
                </a:solidFill>
                <a:effectLst/>
                <a:latin typeface="Calibri" panose="020F0502020204030204" pitchFamily="34" charset="0"/>
                <a:ea typeface="Calibri Light" panose="020F0302020204030204" pitchFamily="34" charset="0"/>
                <a:hlinkClick r:id="rId2"/>
              </a:rPr>
              <a:t>https://www.youtube.com/embed/mr6XWk8M2kk</a:t>
            </a:r>
            <a:endParaRPr lang="zh-TW" altLang="zh-TW" sz="2400" dirty="0">
              <a:solidFill>
                <a:srgbClr val="002060"/>
              </a:solidFill>
              <a:effectLst/>
              <a:latin typeface="Calibri" panose="020F0502020204030204" pitchFamily="34" charset="0"/>
              <a:ea typeface="新細明體" panose="02020500000000000000" pitchFamily="18" charset="-120"/>
            </a:endParaRPr>
          </a:p>
          <a:p>
            <a:pPr marL="342900" lvl="0" indent="-342900">
              <a:spcBef>
                <a:spcPts val="1800"/>
              </a:spcBef>
              <a:buFont typeface="+mj-lt"/>
              <a:buAutoNum type="arabicPeriod"/>
            </a:pPr>
            <a:r>
              <a:rPr lang="zh-TW" altLang="zh-TW" sz="2400" b="1" dirty="0">
                <a:solidFill>
                  <a:srgbClr val="002060"/>
                </a:solidFill>
                <a:effectLst/>
                <a:latin typeface="Calibri" panose="020F0502020204030204" pitchFamily="34" charset="0"/>
                <a:ea typeface="微軟正黑體" panose="020B0604030504040204" pitchFamily="34" charset="-120"/>
              </a:rPr>
              <a:t>免費的職涯輔導線上影片</a:t>
            </a:r>
            <a:r>
              <a:rPr lang="zh-TW" altLang="zh-TW" sz="2400" b="1" dirty="0">
                <a:solidFill>
                  <a:srgbClr val="002060"/>
                </a:solidFill>
                <a:effectLst/>
                <a:latin typeface="Calibri" panose="020F0502020204030204" pitchFamily="34" charset="0"/>
                <a:ea typeface="新細明體" panose="02020500000000000000" pitchFamily="18" charset="-120"/>
              </a:rPr>
              <a:t> </a:t>
            </a:r>
            <a:r>
              <a:rPr lang="en-US" altLang="zh-TW" sz="2400" b="1" u="sng" dirty="0">
                <a:solidFill>
                  <a:srgbClr val="002060"/>
                </a:solidFill>
                <a:effectLst/>
                <a:latin typeface="Calibri Light" panose="020F0302020204030204" pitchFamily="34" charset="0"/>
                <a:ea typeface="新細明體" panose="02020500000000000000" pitchFamily="18" charset="-120"/>
                <a:hlinkClick r:id="rId3"/>
              </a:rPr>
              <a:t>https://otc.takming.edu.tw/p/404-1010-12755.php?Lang=zh-tw</a:t>
            </a:r>
            <a:endParaRPr lang="zh-TW" altLang="zh-TW" sz="2400" dirty="0">
              <a:solidFill>
                <a:srgbClr val="002060"/>
              </a:solidFill>
              <a:effectLst/>
              <a:latin typeface="Calibri" panose="020F0502020204030204" pitchFamily="34" charset="0"/>
              <a:ea typeface="新細明體" panose="02020500000000000000" pitchFamily="18" charset="-120"/>
            </a:endParaRPr>
          </a:p>
        </p:txBody>
      </p:sp>
    </p:spTree>
    <p:extLst>
      <p:ext uri="{BB962C8B-B14F-4D97-AF65-F5344CB8AC3E}">
        <p14:creationId xmlns:p14="http://schemas.microsoft.com/office/powerpoint/2010/main" val="40978879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投影片編號版面配置區 2">
            <a:extLst>
              <a:ext uri="{FF2B5EF4-FFF2-40B4-BE49-F238E27FC236}">
                <a16:creationId xmlns:a16="http://schemas.microsoft.com/office/drawing/2014/main" id="{3F67DDB4-4AB0-4452-BD94-0E15D843FA6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fld id="{EA240913-D9FF-4DF9-9C03-6F0013B333D3}" type="slidenum">
              <a:rPr lang="en-US" altLang="zh-TW" sz="1400" smtClean="0">
                <a:solidFill>
                  <a:srgbClr val="FFFFFF"/>
                </a:solidFill>
                <a:latin typeface="Times New Roman" panose="02020603050405020304" pitchFamily="18" charset="0"/>
              </a:rPr>
              <a:pPr>
                <a:spcBef>
                  <a:spcPct val="0"/>
                </a:spcBef>
                <a:buClrTx/>
                <a:buSzTx/>
                <a:buFontTx/>
                <a:buNone/>
              </a:pPr>
              <a:t>50</a:t>
            </a:fld>
            <a:endParaRPr lang="en-US" altLang="zh-TW" sz="1400">
              <a:solidFill>
                <a:srgbClr val="FFFFFF"/>
              </a:solidFill>
              <a:latin typeface="Times New Roman" panose="02020603050405020304" pitchFamily="18" charset="0"/>
            </a:endParaRPr>
          </a:p>
        </p:txBody>
      </p:sp>
      <p:sp>
        <p:nvSpPr>
          <p:cNvPr id="60419" name="文字方塊 3">
            <a:extLst>
              <a:ext uri="{FF2B5EF4-FFF2-40B4-BE49-F238E27FC236}">
                <a16:creationId xmlns:a16="http://schemas.microsoft.com/office/drawing/2014/main" id="{574001AC-267F-48EB-A115-55E968F42BD8}"/>
              </a:ext>
            </a:extLst>
          </p:cNvPr>
          <p:cNvSpPr txBox="1">
            <a:spLocks noChangeArrowheads="1"/>
          </p:cNvSpPr>
          <p:nvPr/>
        </p:nvSpPr>
        <p:spPr bwMode="auto">
          <a:xfrm>
            <a:off x="899592" y="2276872"/>
            <a:ext cx="7272338" cy="2492990"/>
          </a:xfrm>
          <a:prstGeom prst="rect">
            <a:avLst/>
          </a:prstGeom>
          <a:solidFill>
            <a:srgbClr val="0070C0"/>
          </a:solidFill>
          <a:ln>
            <a:noFill/>
          </a:ln>
        </p:spPr>
        <p:txBody>
          <a:bodyPr>
            <a:spAutoFit/>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lgn="ctr">
              <a:spcBef>
                <a:spcPct val="0"/>
              </a:spcBef>
              <a:buClrTx/>
              <a:buSzTx/>
              <a:buNone/>
            </a:pPr>
            <a:r>
              <a:rPr lang="zh-TW" altLang="en-US" sz="3600" b="1" dirty="0">
                <a:solidFill>
                  <a:schemeClr val="bg1"/>
                </a:solidFill>
                <a:latin typeface="+mj-lt"/>
              </a:rPr>
              <a:t>祝福大家有個豐富愉快的實習旅程</a:t>
            </a:r>
          </a:p>
          <a:p>
            <a:pPr algn="ctr" eaLnBrk="1" hangingPunct="1">
              <a:spcBef>
                <a:spcPct val="0"/>
              </a:spcBef>
              <a:buClrTx/>
              <a:buSzTx/>
              <a:buFontTx/>
              <a:buNone/>
            </a:pPr>
            <a:endParaRPr lang="en-US" altLang="zh-TW" sz="2400" b="1" dirty="0">
              <a:solidFill>
                <a:srgbClr val="FFFF00"/>
              </a:solidFill>
              <a:latin typeface="+mj-lt"/>
              <a:ea typeface="微軟正黑體" panose="020B0604030504040204" pitchFamily="34" charset="-120"/>
            </a:endParaRPr>
          </a:p>
          <a:p>
            <a:pPr algn="ctr" eaLnBrk="1" hangingPunct="1">
              <a:spcBef>
                <a:spcPct val="0"/>
              </a:spcBef>
              <a:buClrTx/>
              <a:buSzTx/>
              <a:buFontTx/>
              <a:buNone/>
            </a:pPr>
            <a:endParaRPr lang="en-US" altLang="zh-TW" sz="2400" b="1" dirty="0">
              <a:solidFill>
                <a:srgbClr val="FFFF00"/>
              </a:solidFill>
              <a:latin typeface="+mj-lt"/>
              <a:ea typeface="微軟正黑體" panose="020B0604030504040204" pitchFamily="34" charset="-120"/>
            </a:endParaRPr>
          </a:p>
          <a:p>
            <a:pPr algn="ctr" eaLnBrk="1" hangingPunct="1">
              <a:spcBef>
                <a:spcPct val="0"/>
              </a:spcBef>
              <a:buClrTx/>
              <a:buSzTx/>
              <a:buFontTx/>
              <a:buNone/>
            </a:pPr>
            <a:r>
              <a:rPr lang="zh-TW" altLang="en-US" sz="2400" b="1" dirty="0">
                <a:solidFill>
                  <a:srgbClr val="FFFF00"/>
                </a:solidFill>
                <a:latin typeface="+mj-lt"/>
                <a:ea typeface="微軟正黑體" panose="020B0604030504040204" pitchFamily="34" charset="-120"/>
              </a:rPr>
              <a:t>本簡報檔將提供給導師並轉發到各班群組</a:t>
            </a:r>
            <a:endParaRPr lang="en-US" altLang="zh-TW" sz="2400" b="1" dirty="0">
              <a:solidFill>
                <a:srgbClr val="FFFF00"/>
              </a:solidFill>
              <a:latin typeface="+mj-lt"/>
              <a:ea typeface="微軟正黑體" panose="020B0604030504040204" pitchFamily="34" charset="-120"/>
            </a:endParaRPr>
          </a:p>
          <a:p>
            <a:pPr algn="ctr" eaLnBrk="1" hangingPunct="1">
              <a:spcBef>
                <a:spcPct val="0"/>
              </a:spcBef>
              <a:buClrTx/>
              <a:buSzTx/>
              <a:buFontTx/>
              <a:buNone/>
            </a:pPr>
            <a:endParaRPr lang="en-US" altLang="zh-TW" sz="2400" b="1" dirty="0">
              <a:solidFill>
                <a:srgbClr val="FFFF00"/>
              </a:solidFill>
              <a:latin typeface="+mj-lt"/>
              <a:ea typeface="微軟正黑體" panose="020B0604030504040204" pitchFamily="34" charset="-120"/>
            </a:endParaRPr>
          </a:p>
          <a:p>
            <a:pPr algn="ctr" eaLnBrk="1" hangingPunct="1">
              <a:spcBef>
                <a:spcPct val="0"/>
              </a:spcBef>
              <a:buClrTx/>
              <a:buSzTx/>
              <a:buFontTx/>
              <a:buNone/>
            </a:pPr>
            <a:r>
              <a:rPr lang="zh-TW" altLang="en-US" sz="2400" b="1" dirty="0">
                <a:solidFill>
                  <a:srgbClr val="FFFF00"/>
                </a:solidFill>
                <a:latin typeface="+mj-lt"/>
                <a:ea typeface="微軟正黑體" panose="020B0604030504040204" pitchFamily="34" charset="-120"/>
              </a:rPr>
              <a:t>實習相關表單均放在行銷系網站「實習專區」</a:t>
            </a:r>
          </a:p>
        </p:txBody>
      </p:sp>
    </p:spTree>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裁剪</Template>
  <TotalTime>6336</TotalTime>
  <Words>4736</Words>
  <Application>Microsoft Office PowerPoint</Application>
  <PresentationFormat>如螢幕大小 (4:3)</PresentationFormat>
  <Paragraphs>405</Paragraphs>
  <Slides>50</Slides>
  <Notes>22</Notes>
  <HiddenSlides>0</HiddenSlides>
  <MMClips>0</MMClips>
  <ScaleCrop>false</ScaleCrop>
  <HeadingPairs>
    <vt:vector size="6" baseType="variant">
      <vt:variant>
        <vt:lpstr>使用字型</vt:lpstr>
      </vt:variant>
      <vt:variant>
        <vt:i4>12</vt:i4>
      </vt:variant>
      <vt:variant>
        <vt:lpstr>佈景主題</vt:lpstr>
      </vt:variant>
      <vt:variant>
        <vt:i4>1</vt:i4>
      </vt:variant>
      <vt:variant>
        <vt:lpstr>投影片標題</vt:lpstr>
      </vt:variant>
      <vt:variant>
        <vt:i4>50</vt:i4>
      </vt:variant>
    </vt:vector>
  </HeadingPairs>
  <TitlesOfParts>
    <vt:vector size="63" baseType="lpstr">
      <vt:lpstr>微软雅黑</vt:lpstr>
      <vt:lpstr>Yu Gothic UI Semibold</vt:lpstr>
      <vt:lpstr>微軟正黑體</vt:lpstr>
      <vt:lpstr>新細明體</vt:lpstr>
      <vt:lpstr>標楷體</vt:lpstr>
      <vt:lpstr>Arial</vt:lpstr>
      <vt:lpstr>Calibri</vt:lpstr>
      <vt:lpstr>Calibri Light</vt:lpstr>
      <vt:lpstr>Franklin Gothic Book</vt:lpstr>
      <vt:lpstr>Times New Roman</vt:lpstr>
      <vt:lpstr>Wingdings</vt:lpstr>
      <vt:lpstr>Wingdings 2</vt:lpstr>
      <vt:lpstr>Crop</vt:lpstr>
      <vt:lpstr>             115 行銷系 校外實習行前說明會   行銷管理系 115.6.11 </vt:lpstr>
      <vt:lpstr>PowerPoint 簡報</vt:lpstr>
      <vt:lpstr>PowerPoint 簡報</vt:lpstr>
      <vt:lpstr>實習報到程序1</vt:lpstr>
      <vt:lpstr>實習報到程序2</vt:lpstr>
      <vt:lpstr>合約期限與實習時數 </vt:lpstr>
      <vt:lpstr>附表4  學生實習家長通知書</vt:lpstr>
      <vt:lpstr>附表5      學生校外實習同意切結書</vt:lpstr>
      <vt:lpstr>附表7  校外實習個別實習計畫1</vt:lpstr>
      <vt:lpstr>附表7  校外實習個別實習計畫2</vt:lpstr>
      <vt:lpstr>輔導老師的工作</vt:lpstr>
      <vt:lpstr>專業實習的課程規劃</vt:lpstr>
      <vt:lpstr>實習平台</vt:lpstr>
      <vt:lpstr>PowerPoint 簡報</vt:lpstr>
      <vt:lpstr>PowerPoint 簡報</vt:lpstr>
      <vt:lpstr>期末實習成果發表競賽辦法</vt:lpstr>
      <vt:lpstr>實習轉職申請 </vt:lpstr>
      <vt:lpstr>轉職流程</vt:lpstr>
      <vt:lpstr>附表10 學生校外實習轉換實習機構申請表</vt:lpstr>
      <vt:lpstr>附表14 校外實習證明書</vt:lpstr>
      <vt:lpstr>附表12 校外實習考評表</vt:lpstr>
      <vt:lpstr>實習生須知-實習學生保險資訊</vt:lpstr>
      <vt:lpstr>實習生須知-若與實習機構發生糾紛或爭議時協商處理</vt:lpstr>
      <vt:lpstr>實習終止</vt:lpstr>
      <vt:lpstr>勞工勞動權益-職場安全衛生健康</vt:lpstr>
      <vt:lpstr>勞工勞動權益-職場安全衛生健康</vt:lpstr>
      <vt:lpstr>勞工勞動權益-職場安全衛生健康</vt:lpstr>
      <vt:lpstr>勞工勞動權益-職場安全衛生健康</vt:lpstr>
      <vt:lpstr>勞工勞動權益-職場安全衛生健康</vt:lpstr>
      <vt:lpstr>勞工勞動權益-職業災害知多少</vt:lpstr>
      <vt:lpstr>勞工勞動權益-職業災害知多少</vt:lpstr>
      <vt:lpstr>勞工勞動權益-職場不法侵害</vt:lpstr>
      <vt:lpstr>勞工勞動權益－就業隱私要保障</vt:lpstr>
      <vt:lpstr>勞工勞動權益－就業隱私要保障</vt:lpstr>
      <vt:lpstr>勞工勞動權益－勞動契約</vt:lpstr>
      <vt:lpstr>勞工勞動權益－勞動契約</vt:lpstr>
      <vt:lpstr>勞工勞動權益－到職要加保</vt:lpstr>
      <vt:lpstr>關於大四全學年校外實習學雜費收取說明</vt:lpstr>
      <vt:lpstr>PowerPoint 簡報</vt:lpstr>
      <vt:lpstr>關於大四全學年校外實習學雜費收取說明</vt:lpstr>
      <vt:lpstr>關於大四全學年校外實習學雜費收取說明</vt:lpstr>
      <vt:lpstr>PowerPoint 簡報</vt:lpstr>
      <vt:lpstr>實習課程達成條件</vt:lpstr>
      <vt:lpstr>實習成績考核</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103-1 校外實習行前說明會</dc:title>
  <dc:creator>soc</dc:creator>
  <cp:lastModifiedBy>高淑慧 [jenkao2017]</cp:lastModifiedBy>
  <cp:revision>603</cp:revision>
  <cp:lastPrinted>2017-06-23T06:59:06Z</cp:lastPrinted>
  <dcterms:created xsi:type="dcterms:W3CDTF">2009-02-18T05:23:59Z</dcterms:created>
  <dcterms:modified xsi:type="dcterms:W3CDTF">2026-07-16T07:37:31Z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TC011408231028</vt:lpwstr>
  </property>
</Properties>
</file>